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 id="2147483736" r:id="rId2"/>
    <p:sldMasterId id="2147483730" r:id="rId3"/>
    <p:sldMasterId id="2147483733" r:id="rId4"/>
    <p:sldMasterId id="2147483698" r:id="rId5"/>
    <p:sldMasterId id="2147483743" r:id="rId6"/>
  </p:sldMasterIdLst>
  <p:notesMasterIdLst>
    <p:notesMasterId r:id="rId74"/>
  </p:notesMasterIdLst>
  <p:handoutMasterIdLst>
    <p:handoutMasterId r:id="rId75"/>
  </p:handoutMasterIdLst>
  <p:sldIdLst>
    <p:sldId id="300" r:id="rId7"/>
    <p:sldId id="683" r:id="rId8"/>
    <p:sldId id="784" r:id="rId9"/>
    <p:sldId id="762" r:id="rId10"/>
    <p:sldId id="786" r:id="rId11"/>
    <p:sldId id="768" r:id="rId12"/>
    <p:sldId id="709" r:id="rId13"/>
    <p:sldId id="785" r:id="rId14"/>
    <p:sldId id="693" r:id="rId15"/>
    <p:sldId id="687" r:id="rId16"/>
    <p:sldId id="744" r:id="rId17"/>
    <p:sldId id="745" r:id="rId18"/>
    <p:sldId id="746" r:id="rId19"/>
    <p:sldId id="747" r:id="rId20"/>
    <p:sldId id="748" r:id="rId21"/>
    <p:sldId id="749" r:id="rId22"/>
    <p:sldId id="750" r:id="rId23"/>
    <p:sldId id="751" r:id="rId24"/>
    <p:sldId id="752" r:id="rId25"/>
    <p:sldId id="795" r:id="rId26"/>
    <p:sldId id="796" r:id="rId27"/>
    <p:sldId id="756" r:id="rId28"/>
    <p:sldId id="710" r:id="rId29"/>
    <p:sldId id="764" r:id="rId30"/>
    <p:sldId id="773" r:id="rId31"/>
    <p:sldId id="774" r:id="rId32"/>
    <p:sldId id="701" r:id="rId33"/>
    <p:sldId id="722" r:id="rId34"/>
    <p:sldId id="721" r:id="rId35"/>
    <p:sldId id="698" r:id="rId36"/>
    <p:sldId id="723" r:id="rId37"/>
    <p:sldId id="776" r:id="rId38"/>
    <p:sldId id="738" r:id="rId39"/>
    <p:sldId id="694" r:id="rId40"/>
    <p:sldId id="775" r:id="rId41"/>
    <p:sldId id="765" r:id="rId42"/>
    <p:sldId id="787" r:id="rId43"/>
    <p:sldId id="730" r:id="rId44"/>
    <p:sldId id="790" r:id="rId45"/>
    <p:sldId id="729" r:id="rId46"/>
    <p:sldId id="789" r:id="rId47"/>
    <p:sldId id="788" r:id="rId48"/>
    <p:sldId id="695" r:id="rId49"/>
    <p:sldId id="702" r:id="rId50"/>
    <p:sldId id="769" r:id="rId51"/>
    <p:sldId id="734" r:id="rId52"/>
    <p:sldId id="791" r:id="rId53"/>
    <p:sldId id="792" r:id="rId54"/>
    <p:sldId id="778" r:id="rId55"/>
    <p:sldId id="708" r:id="rId56"/>
    <p:sldId id="770" r:id="rId57"/>
    <p:sldId id="771" r:id="rId58"/>
    <p:sldId id="757" r:id="rId59"/>
    <p:sldId id="753" r:id="rId60"/>
    <p:sldId id="754" r:id="rId61"/>
    <p:sldId id="714" r:id="rId62"/>
    <p:sldId id="793" r:id="rId63"/>
    <p:sldId id="767" r:id="rId64"/>
    <p:sldId id="732" r:id="rId65"/>
    <p:sldId id="794" r:id="rId66"/>
    <p:sldId id="759" r:id="rId67"/>
    <p:sldId id="760" r:id="rId68"/>
    <p:sldId id="783" r:id="rId69"/>
    <p:sldId id="719" r:id="rId70"/>
    <p:sldId id="772" r:id="rId71"/>
    <p:sldId id="777" r:id="rId72"/>
    <p:sldId id="419" r:id="rId73"/>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itchFamily="34" charset="0"/>
        <a:ea typeface="黑体" pitchFamily="49"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黑体" pitchFamily="49"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黑体" pitchFamily="49"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黑体" pitchFamily="49"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黑体" pitchFamily="49" charset="-122"/>
        <a:cs typeface="+mn-cs"/>
      </a:defRPr>
    </a:lvl5pPr>
    <a:lvl6pPr marL="2286000" algn="l" defTabSz="914400" rtl="0" eaLnBrk="1" latinLnBrk="0" hangingPunct="1">
      <a:defRPr kern="1200">
        <a:solidFill>
          <a:schemeClr val="tx1"/>
        </a:solidFill>
        <a:latin typeface="Arial" pitchFamily="34" charset="0"/>
        <a:ea typeface="黑体" pitchFamily="49" charset="-122"/>
        <a:cs typeface="+mn-cs"/>
      </a:defRPr>
    </a:lvl6pPr>
    <a:lvl7pPr marL="2743200" algn="l" defTabSz="914400" rtl="0" eaLnBrk="1" latinLnBrk="0" hangingPunct="1">
      <a:defRPr kern="1200">
        <a:solidFill>
          <a:schemeClr val="tx1"/>
        </a:solidFill>
        <a:latin typeface="Arial" pitchFamily="34" charset="0"/>
        <a:ea typeface="黑体" pitchFamily="49" charset="-122"/>
        <a:cs typeface="+mn-cs"/>
      </a:defRPr>
    </a:lvl7pPr>
    <a:lvl8pPr marL="3200400" algn="l" defTabSz="914400" rtl="0" eaLnBrk="1" latinLnBrk="0" hangingPunct="1">
      <a:defRPr kern="1200">
        <a:solidFill>
          <a:schemeClr val="tx1"/>
        </a:solidFill>
        <a:latin typeface="Arial" pitchFamily="34" charset="0"/>
        <a:ea typeface="黑体" pitchFamily="49" charset="-122"/>
        <a:cs typeface="+mn-cs"/>
      </a:defRPr>
    </a:lvl8pPr>
    <a:lvl9pPr marL="3657600" algn="l" defTabSz="914400" rtl="0" eaLnBrk="1" latinLnBrk="0" hangingPunct="1">
      <a:defRPr kern="1200">
        <a:solidFill>
          <a:schemeClr val="tx1"/>
        </a:solidFill>
        <a:latin typeface="Arial" pitchFamily="34" charset="0"/>
        <a:ea typeface="黑体" pitchFamily="49" charset="-122"/>
        <a:cs typeface="+mn-cs"/>
      </a:defRPr>
    </a:lvl9pPr>
  </p:defaultTextStyle>
  <p:extLst>
    <p:ext uri="{EFAFB233-063F-42B5-8137-9DF3F51BA10A}">
      <p15:sldGuideLst xmlns:p15="http://schemas.microsoft.com/office/powerpoint/2012/main">
        <p15:guide id="1" orient="horz" pos="2112" userDrawn="1">
          <p15:clr>
            <a:srgbClr val="A4A3A4"/>
          </p15:clr>
        </p15:guide>
        <p15:guide id="2" pos="283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69696"/>
    <a:srgbClr val="B6B6B6"/>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39" autoAdjust="0"/>
    <p:restoredTop sz="78788" autoAdjust="0"/>
  </p:normalViewPr>
  <p:slideViewPr>
    <p:cSldViewPr>
      <p:cViewPr varScale="1">
        <p:scale>
          <a:sx n="36" d="100"/>
          <a:sy n="36" d="100"/>
        </p:scale>
        <p:origin x="1170" y="54"/>
      </p:cViewPr>
      <p:guideLst>
        <p:guide orient="horz" pos="2112"/>
        <p:guide pos="28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9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A67926-BBCC-477E-8753-A7795B4D831E}" type="doc">
      <dgm:prSet loTypeId="urn:microsoft.com/office/officeart/2008/layout/PictureStrips" loCatId="list" qsTypeId="urn:microsoft.com/office/officeart/2005/8/quickstyle/3d1" qsCatId="3D" csTypeId="urn:microsoft.com/office/officeart/2005/8/colors/accent0_3" csCatId="mainScheme" phldr="1"/>
      <dgm:spPr/>
    </dgm:pt>
    <dgm:pt modelId="{39A26CD7-7915-4804-B6D1-54470161AC78}">
      <dgm:prSet phldrT="[文本]"/>
      <dgm:spPr/>
      <dgm:t>
        <a:bodyPr/>
        <a:lstStyle/>
        <a:p>
          <a:r>
            <a:rPr lang="zh-CN" altLang="en-US" smtClean="0">
              <a:latin typeface="微软雅黑" panose="020B0503020204020204" pitchFamily="34" charset="-122"/>
              <a:ea typeface="微软雅黑" panose="020B0503020204020204" pitchFamily="34" charset="-122"/>
            </a:rPr>
            <a:t>业务系统越建越多，缺乏信息化顶层设计</a:t>
          </a:r>
          <a:endParaRPr lang="zh-CN" altLang="en-US">
            <a:latin typeface="微软雅黑" panose="020B0503020204020204" pitchFamily="34" charset="-122"/>
            <a:ea typeface="微软雅黑" panose="020B0503020204020204" pitchFamily="34" charset="-122"/>
          </a:endParaRPr>
        </a:p>
      </dgm:t>
    </dgm:pt>
    <dgm:pt modelId="{44A4F61A-9915-449D-BFA7-EA1C08E0BD9C}" type="parTrans" cxnId="{7B59A047-6077-450B-91E5-9184C358E9EB}">
      <dgm:prSet/>
      <dgm:spPr/>
      <dgm:t>
        <a:bodyPr/>
        <a:lstStyle/>
        <a:p>
          <a:endParaRPr lang="zh-CN" altLang="en-US">
            <a:latin typeface="微软雅黑" panose="020B0503020204020204" pitchFamily="34" charset="-122"/>
            <a:ea typeface="微软雅黑" panose="020B0503020204020204" pitchFamily="34" charset="-122"/>
          </a:endParaRPr>
        </a:p>
      </dgm:t>
    </dgm:pt>
    <dgm:pt modelId="{E7D673F5-297E-4D6B-B794-8C9B84C4E5E0}" type="sibTrans" cxnId="{7B59A047-6077-450B-91E5-9184C358E9EB}">
      <dgm:prSet/>
      <dgm:spPr/>
      <dgm:t>
        <a:bodyPr/>
        <a:lstStyle/>
        <a:p>
          <a:endParaRPr lang="zh-CN" altLang="en-US">
            <a:latin typeface="微软雅黑" panose="020B0503020204020204" pitchFamily="34" charset="-122"/>
            <a:ea typeface="微软雅黑" panose="020B0503020204020204" pitchFamily="34" charset="-122"/>
          </a:endParaRPr>
        </a:p>
      </dgm:t>
    </dgm:pt>
    <dgm:pt modelId="{765684F8-BDF1-4803-A1B5-FD08D96F71BE}">
      <dgm:prSet/>
      <dgm:spPr/>
      <dgm:t>
        <a:bodyPr/>
        <a:lstStyle/>
        <a:p>
          <a:r>
            <a:rPr lang="zh-CN" altLang="en-US" smtClean="0">
              <a:latin typeface="微软雅黑" panose="020B0503020204020204" pitchFamily="34" charset="-122"/>
              <a:ea typeface="微软雅黑" panose="020B0503020204020204" pitchFamily="34" charset="-122"/>
            </a:rPr>
            <a:t>系统满足业务应用，信息采集不够完整</a:t>
          </a:r>
          <a:endParaRPr lang="zh-CN" altLang="en-US">
            <a:latin typeface="微软雅黑" panose="020B0503020204020204" pitchFamily="34" charset="-122"/>
            <a:ea typeface="微软雅黑" panose="020B0503020204020204" pitchFamily="34" charset="-122"/>
          </a:endParaRPr>
        </a:p>
      </dgm:t>
    </dgm:pt>
    <dgm:pt modelId="{FD1712D7-F134-423E-AE92-95BBCF7E5438}" type="parTrans" cxnId="{D6D352D0-1897-44AC-832E-3FFC88F1BB8C}">
      <dgm:prSet/>
      <dgm:spPr/>
      <dgm:t>
        <a:bodyPr/>
        <a:lstStyle/>
        <a:p>
          <a:endParaRPr lang="zh-CN" altLang="en-US">
            <a:latin typeface="微软雅黑" panose="020B0503020204020204" pitchFamily="34" charset="-122"/>
            <a:ea typeface="微软雅黑" panose="020B0503020204020204" pitchFamily="34" charset="-122"/>
          </a:endParaRPr>
        </a:p>
      </dgm:t>
    </dgm:pt>
    <dgm:pt modelId="{76EF18FC-5B32-46CB-B68A-67ADA8220089}" type="sibTrans" cxnId="{D6D352D0-1897-44AC-832E-3FFC88F1BB8C}">
      <dgm:prSet/>
      <dgm:spPr/>
      <dgm:t>
        <a:bodyPr/>
        <a:lstStyle/>
        <a:p>
          <a:endParaRPr lang="zh-CN" altLang="en-US">
            <a:latin typeface="微软雅黑" panose="020B0503020204020204" pitchFamily="34" charset="-122"/>
            <a:ea typeface="微软雅黑" panose="020B0503020204020204" pitchFamily="34" charset="-122"/>
          </a:endParaRPr>
        </a:p>
      </dgm:t>
    </dgm:pt>
    <dgm:pt modelId="{B8285D6F-EC9C-4B6E-8F52-4D2C78B7A45D}">
      <dgm:prSet/>
      <dgm:spPr/>
      <dgm:t>
        <a:bodyPr/>
        <a:lstStyle/>
        <a:p>
          <a:r>
            <a:rPr lang="zh-CN" altLang="en-US" smtClean="0">
              <a:latin typeface="微软雅黑" panose="020B0503020204020204" pitchFamily="34" charset="-122"/>
              <a:ea typeface="微软雅黑" panose="020B0503020204020204" pitchFamily="34" charset="-122"/>
            </a:rPr>
            <a:t>系统之间简单互联，很多信息无法互通</a:t>
          </a:r>
          <a:endParaRPr lang="zh-CN" altLang="en-US">
            <a:latin typeface="微软雅黑" panose="020B0503020204020204" pitchFamily="34" charset="-122"/>
            <a:ea typeface="微软雅黑" panose="020B0503020204020204" pitchFamily="34" charset="-122"/>
          </a:endParaRPr>
        </a:p>
      </dgm:t>
    </dgm:pt>
    <dgm:pt modelId="{D3B9F4BF-E2C3-42CD-802F-39602ADAEAC6}" type="parTrans" cxnId="{150F3F18-16DB-4102-BF81-849532490D6E}">
      <dgm:prSet/>
      <dgm:spPr/>
      <dgm:t>
        <a:bodyPr/>
        <a:lstStyle/>
        <a:p>
          <a:endParaRPr lang="zh-CN" altLang="en-US">
            <a:latin typeface="微软雅黑" panose="020B0503020204020204" pitchFamily="34" charset="-122"/>
            <a:ea typeface="微软雅黑" panose="020B0503020204020204" pitchFamily="34" charset="-122"/>
          </a:endParaRPr>
        </a:p>
      </dgm:t>
    </dgm:pt>
    <dgm:pt modelId="{1B58DEFF-33DA-4C10-A529-5047C960EFF2}" type="sibTrans" cxnId="{150F3F18-16DB-4102-BF81-849532490D6E}">
      <dgm:prSet/>
      <dgm:spPr/>
      <dgm:t>
        <a:bodyPr/>
        <a:lstStyle/>
        <a:p>
          <a:endParaRPr lang="zh-CN" altLang="en-US">
            <a:latin typeface="微软雅黑" panose="020B0503020204020204" pitchFamily="34" charset="-122"/>
            <a:ea typeface="微软雅黑" panose="020B0503020204020204" pitchFamily="34" charset="-122"/>
          </a:endParaRPr>
        </a:p>
      </dgm:t>
    </dgm:pt>
    <dgm:pt modelId="{B9E11AAA-732E-4A22-A0E2-1E7F99B342F5}">
      <dgm:prSet/>
      <dgm:spPr/>
      <dgm:t>
        <a:bodyPr/>
        <a:lstStyle/>
        <a:p>
          <a:r>
            <a:rPr lang="zh-CN" altLang="en-US" smtClean="0">
              <a:latin typeface="微软雅黑" panose="020B0503020204020204" pitchFamily="34" charset="-122"/>
              <a:ea typeface="微软雅黑" panose="020B0503020204020204" pitchFamily="34" charset="-122"/>
            </a:rPr>
            <a:t>系统流程基本打通，缺失大量重要环节</a:t>
          </a:r>
          <a:endParaRPr lang="zh-CN" altLang="en-US">
            <a:latin typeface="微软雅黑" panose="020B0503020204020204" pitchFamily="34" charset="-122"/>
            <a:ea typeface="微软雅黑" panose="020B0503020204020204" pitchFamily="34" charset="-122"/>
          </a:endParaRPr>
        </a:p>
      </dgm:t>
    </dgm:pt>
    <dgm:pt modelId="{EBF0714E-A699-4B38-B633-293C5498111F}" type="parTrans" cxnId="{6433956E-F229-4ACE-BF20-05B953153EBD}">
      <dgm:prSet/>
      <dgm:spPr/>
      <dgm:t>
        <a:bodyPr/>
        <a:lstStyle/>
        <a:p>
          <a:endParaRPr lang="zh-CN" altLang="en-US">
            <a:latin typeface="微软雅黑" panose="020B0503020204020204" pitchFamily="34" charset="-122"/>
            <a:ea typeface="微软雅黑" panose="020B0503020204020204" pitchFamily="34" charset="-122"/>
          </a:endParaRPr>
        </a:p>
      </dgm:t>
    </dgm:pt>
    <dgm:pt modelId="{8580A078-AA1C-4EAC-9E38-978EBF4249D5}" type="sibTrans" cxnId="{6433956E-F229-4ACE-BF20-05B953153EBD}">
      <dgm:prSet/>
      <dgm:spPr/>
      <dgm:t>
        <a:bodyPr/>
        <a:lstStyle/>
        <a:p>
          <a:endParaRPr lang="zh-CN" altLang="en-US">
            <a:latin typeface="微软雅黑" panose="020B0503020204020204" pitchFamily="34" charset="-122"/>
            <a:ea typeface="微软雅黑" panose="020B0503020204020204" pitchFamily="34" charset="-122"/>
          </a:endParaRPr>
        </a:p>
      </dgm:t>
    </dgm:pt>
    <dgm:pt modelId="{413520B6-0F89-4D4D-8A7D-BDC543BF7FDE}">
      <dgm:prSet/>
      <dgm:spPr/>
      <dgm:t>
        <a:bodyPr/>
        <a:lstStyle/>
        <a:p>
          <a:r>
            <a:rPr lang="zh-CN" altLang="en-US" smtClean="0">
              <a:latin typeface="微软雅黑" panose="020B0503020204020204" pitchFamily="34" charset="-122"/>
              <a:ea typeface="微软雅黑" panose="020B0503020204020204" pitchFamily="34" charset="-122"/>
            </a:rPr>
            <a:t>系统接口五花八门，没有统一集成规范</a:t>
          </a:r>
          <a:endParaRPr lang="zh-CN" altLang="en-US">
            <a:latin typeface="微软雅黑" panose="020B0503020204020204" pitchFamily="34" charset="-122"/>
            <a:ea typeface="微软雅黑" panose="020B0503020204020204" pitchFamily="34" charset="-122"/>
          </a:endParaRPr>
        </a:p>
      </dgm:t>
    </dgm:pt>
    <dgm:pt modelId="{D71BAD3F-C56D-4BF3-B164-D1216C7908F6}" type="parTrans" cxnId="{EBFD7F38-B651-4926-A424-C072437B4A27}">
      <dgm:prSet/>
      <dgm:spPr/>
      <dgm:t>
        <a:bodyPr/>
        <a:lstStyle/>
        <a:p>
          <a:endParaRPr lang="zh-CN" altLang="en-US">
            <a:latin typeface="微软雅黑" panose="020B0503020204020204" pitchFamily="34" charset="-122"/>
            <a:ea typeface="微软雅黑" panose="020B0503020204020204" pitchFamily="34" charset="-122"/>
          </a:endParaRPr>
        </a:p>
      </dgm:t>
    </dgm:pt>
    <dgm:pt modelId="{DC76EA86-12EE-4667-8F11-C2CD4E03EEF3}" type="sibTrans" cxnId="{EBFD7F38-B651-4926-A424-C072437B4A27}">
      <dgm:prSet/>
      <dgm:spPr/>
      <dgm:t>
        <a:bodyPr/>
        <a:lstStyle/>
        <a:p>
          <a:endParaRPr lang="zh-CN" altLang="en-US">
            <a:latin typeface="微软雅黑" panose="020B0503020204020204" pitchFamily="34" charset="-122"/>
            <a:ea typeface="微软雅黑" panose="020B0503020204020204" pitchFamily="34" charset="-122"/>
          </a:endParaRPr>
        </a:p>
      </dgm:t>
    </dgm:pt>
    <dgm:pt modelId="{4FC6D157-C2F1-45EE-A9AA-1824D4A5875E}">
      <dgm:prSet/>
      <dgm:spPr/>
      <dgm:t>
        <a:bodyPr/>
        <a:lstStyle/>
        <a:p>
          <a:r>
            <a:rPr lang="zh-CN" altLang="en-US" smtClean="0">
              <a:latin typeface="微软雅黑" panose="020B0503020204020204" pitchFamily="34" charset="-122"/>
              <a:ea typeface="微软雅黑" panose="020B0503020204020204" pitchFamily="34" charset="-122"/>
            </a:rPr>
            <a:t>类似接口多次开发，无法控制信息去向</a:t>
          </a:r>
          <a:endParaRPr lang="zh-CN" altLang="en-US">
            <a:latin typeface="微软雅黑" panose="020B0503020204020204" pitchFamily="34" charset="-122"/>
            <a:ea typeface="微软雅黑" panose="020B0503020204020204" pitchFamily="34" charset="-122"/>
          </a:endParaRPr>
        </a:p>
      </dgm:t>
    </dgm:pt>
    <dgm:pt modelId="{AE4235AB-8C53-4CE2-B0F7-F3657637FF32}" type="parTrans" cxnId="{0FBE9BF2-C4BD-4B07-894B-9894DFBCBC74}">
      <dgm:prSet/>
      <dgm:spPr/>
      <dgm:t>
        <a:bodyPr/>
        <a:lstStyle/>
        <a:p>
          <a:endParaRPr lang="zh-CN" altLang="en-US">
            <a:latin typeface="微软雅黑" panose="020B0503020204020204" pitchFamily="34" charset="-122"/>
            <a:ea typeface="微软雅黑" panose="020B0503020204020204" pitchFamily="34" charset="-122"/>
          </a:endParaRPr>
        </a:p>
      </dgm:t>
    </dgm:pt>
    <dgm:pt modelId="{6A566FE1-3540-4E62-A58C-F5A7CA02A137}" type="sibTrans" cxnId="{0FBE9BF2-C4BD-4B07-894B-9894DFBCBC74}">
      <dgm:prSet/>
      <dgm:spPr/>
      <dgm:t>
        <a:bodyPr/>
        <a:lstStyle/>
        <a:p>
          <a:endParaRPr lang="zh-CN" altLang="en-US">
            <a:latin typeface="微软雅黑" panose="020B0503020204020204" pitchFamily="34" charset="-122"/>
            <a:ea typeface="微软雅黑" panose="020B0503020204020204" pitchFamily="34" charset="-122"/>
          </a:endParaRPr>
        </a:p>
      </dgm:t>
    </dgm:pt>
    <dgm:pt modelId="{42EEB032-A846-4F05-91DB-ACB8F96D6EA8}">
      <dgm:prSet/>
      <dgm:spPr/>
      <dgm:t>
        <a:bodyPr/>
        <a:lstStyle/>
        <a:p>
          <a:r>
            <a:rPr lang="zh-CN" altLang="en-US" smtClean="0">
              <a:latin typeface="微软雅黑" panose="020B0503020204020204" pitchFamily="34" charset="-122"/>
              <a:ea typeface="微软雅黑" panose="020B0503020204020204" pitchFamily="34" charset="-122"/>
            </a:rPr>
            <a:t>患者信息重复杂乱，无法做到唯一识别</a:t>
          </a:r>
          <a:endParaRPr lang="zh-CN" altLang="en-US">
            <a:latin typeface="微软雅黑" panose="020B0503020204020204" pitchFamily="34" charset="-122"/>
            <a:ea typeface="微软雅黑" panose="020B0503020204020204" pitchFamily="34" charset="-122"/>
          </a:endParaRPr>
        </a:p>
      </dgm:t>
    </dgm:pt>
    <dgm:pt modelId="{42B689C1-BCE3-4E38-A6C4-BDA220A8D7C3}" type="parTrans" cxnId="{0B3ACA56-F87C-4DDC-ABEE-3CE031DFDCB0}">
      <dgm:prSet/>
      <dgm:spPr/>
      <dgm:t>
        <a:bodyPr/>
        <a:lstStyle/>
        <a:p>
          <a:endParaRPr lang="zh-CN" altLang="en-US">
            <a:latin typeface="微软雅黑" panose="020B0503020204020204" pitchFamily="34" charset="-122"/>
            <a:ea typeface="微软雅黑" panose="020B0503020204020204" pitchFamily="34" charset="-122"/>
          </a:endParaRPr>
        </a:p>
      </dgm:t>
    </dgm:pt>
    <dgm:pt modelId="{A44AD7D4-AB70-4E25-87EF-5A0127D4B634}" type="sibTrans" cxnId="{0B3ACA56-F87C-4DDC-ABEE-3CE031DFDCB0}">
      <dgm:prSet/>
      <dgm:spPr/>
      <dgm:t>
        <a:bodyPr/>
        <a:lstStyle/>
        <a:p>
          <a:endParaRPr lang="zh-CN" altLang="en-US">
            <a:latin typeface="微软雅黑" panose="020B0503020204020204" pitchFamily="34" charset="-122"/>
            <a:ea typeface="微软雅黑" panose="020B0503020204020204" pitchFamily="34" charset="-122"/>
          </a:endParaRPr>
        </a:p>
      </dgm:t>
    </dgm:pt>
    <dgm:pt modelId="{44FBADD8-93D4-4D8D-9AA9-5A7666CB470A}">
      <dgm:prSet/>
      <dgm:spPr/>
      <dgm:t>
        <a:bodyPr/>
        <a:lstStyle/>
        <a:p>
          <a:r>
            <a:rPr lang="zh-CN" altLang="en-US" smtClean="0">
              <a:latin typeface="微软雅黑" panose="020B0503020204020204" pitchFamily="34" charset="-122"/>
              <a:ea typeface="微软雅黑" panose="020B0503020204020204" pitchFamily="34" charset="-122"/>
            </a:rPr>
            <a:t>基础字典各不相同，维护工作量大易出错</a:t>
          </a:r>
          <a:endParaRPr lang="zh-CN" altLang="en-US">
            <a:latin typeface="微软雅黑" panose="020B0503020204020204" pitchFamily="34" charset="-122"/>
            <a:ea typeface="微软雅黑" panose="020B0503020204020204" pitchFamily="34" charset="-122"/>
          </a:endParaRPr>
        </a:p>
      </dgm:t>
    </dgm:pt>
    <dgm:pt modelId="{BA12F5CE-9572-4C41-822C-0D09938C4794}" type="parTrans" cxnId="{A2AA35A9-2049-47D3-997B-B9A712051ACE}">
      <dgm:prSet/>
      <dgm:spPr/>
      <dgm:t>
        <a:bodyPr/>
        <a:lstStyle/>
        <a:p>
          <a:endParaRPr lang="zh-CN" altLang="en-US">
            <a:latin typeface="微软雅黑" panose="020B0503020204020204" pitchFamily="34" charset="-122"/>
            <a:ea typeface="微软雅黑" panose="020B0503020204020204" pitchFamily="34" charset="-122"/>
          </a:endParaRPr>
        </a:p>
      </dgm:t>
    </dgm:pt>
    <dgm:pt modelId="{EC6A193C-FED8-43EB-AC3B-61A0535C741E}" type="sibTrans" cxnId="{A2AA35A9-2049-47D3-997B-B9A712051ACE}">
      <dgm:prSet/>
      <dgm:spPr/>
      <dgm:t>
        <a:bodyPr/>
        <a:lstStyle/>
        <a:p>
          <a:endParaRPr lang="zh-CN" altLang="en-US">
            <a:latin typeface="微软雅黑" panose="020B0503020204020204" pitchFamily="34" charset="-122"/>
            <a:ea typeface="微软雅黑" panose="020B0503020204020204" pitchFamily="34" charset="-122"/>
          </a:endParaRPr>
        </a:p>
      </dgm:t>
    </dgm:pt>
    <dgm:pt modelId="{C468FF81-BE8C-459F-A90F-77E00938369B}">
      <dgm:prSet/>
      <dgm:spPr/>
      <dgm:t>
        <a:bodyPr/>
        <a:lstStyle/>
        <a:p>
          <a:r>
            <a:rPr lang="zh-CN" altLang="en-US" smtClean="0">
              <a:latin typeface="微软雅黑" panose="020B0503020204020204" pitchFamily="34" charset="-122"/>
              <a:ea typeface="微软雅黑" panose="020B0503020204020204" pitchFamily="34" charset="-122"/>
            </a:rPr>
            <a:t>采集大量数据，对信息利用不够充分</a:t>
          </a:r>
          <a:endParaRPr lang="zh-CN" altLang="en-US">
            <a:latin typeface="微软雅黑" panose="020B0503020204020204" pitchFamily="34" charset="-122"/>
            <a:ea typeface="微软雅黑" panose="020B0503020204020204" pitchFamily="34" charset="-122"/>
          </a:endParaRPr>
        </a:p>
      </dgm:t>
    </dgm:pt>
    <dgm:pt modelId="{BA4D5DFC-95EB-4FA9-A47F-BB2F76B9B983}" type="parTrans" cxnId="{A63D0DA2-75E1-46C4-AF4D-8F161DBF1E3F}">
      <dgm:prSet/>
      <dgm:spPr/>
      <dgm:t>
        <a:bodyPr/>
        <a:lstStyle/>
        <a:p>
          <a:endParaRPr lang="zh-CN" altLang="en-US">
            <a:latin typeface="微软雅黑" panose="020B0503020204020204" pitchFamily="34" charset="-122"/>
            <a:ea typeface="微软雅黑" panose="020B0503020204020204" pitchFamily="34" charset="-122"/>
          </a:endParaRPr>
        </a:p>
      </dgm:t>
    </dgm:pt>
    <dgm:pt modelId="{A575E246-5FA1-430A-86DE-D973DB0810AE}" type="sibTrans" cxnId="{A63D0DA2-75E1-46C4-AF4D-8F161DBF1E3F}">
      <dgm:prSet/>
      <dgm:spPr/>
      <dgm:t>
        <a:bodyPr/>
        <a:lstStyle/>
        <a:p>
          <a:endParaRPr lang="zh-CN" altLang="en-US">
            <a:latin typeface="微软雅黑" panose="020B0503020204020204" pitchFamily="34" charset="-122"/>
            <a:ea typeface="微软雅黑" panose="020B0503020204020204" pitchFamily="34" charset="-122"/>
          </a:endParaRPr>
        </a:p>
      </dgm:t>
    </dgm:pt>
    <dgm:pt modelId="{6A969189-FF8C-4112-AD34-016686D782A7}">
      <dgm:prSet/>
      <dgm:spPr/>
      <dgm:t>
        <a:bodyPr/>
        <a:lstStyle/>
        <a:p>
          <a:r>
            <a:rPr lang="zh-CN" altLang="en-US" smtClean="0">
              <a:latin typeface="微软雅黑" panose="020B0503020204020204" pitchFamily="34" charset="-122"/>
              <a:ea typeface="微软雅黑" panose="020B0503020204020204" pitchFamily="34" charset="-122"/>
            </a:rPr>
            <a:t>缺少医学知识库，缺乏决策支持应用</a:t>
          </a:r>
          <a:endParaRPr lang="zh-CN" altLang="en-US">
            <a:latin typeface="微软雅黑" panose="020B0503020204020204" pitchFamily="34" charset="-122"/>
            <a:ea typeface="微软雅黑" panose="020B0503020204020204" pitchFamily="34" charset="-122"/>
          </a:endParaRPr>
        </a:p>
      </dgm:t>
    </dgm:pt>
    <dgm:pt modelId="{315CDF2A-4D42-4452-A80E-5D1FCAC2E59F}" type="parTrans" cxnId="{054E0D31-D655-426C-BEC2-E1D9E291A2AC}">
      <dgm:prSet/>
      <dgm:spPr/>
      <dgm:t>
        <a:bodyPr/>
        <a:lstStyle/>
        <a:p>
          <a:endParaRPr lang="zh-CN" altLang="en-US">
            <a:latin typeface="微软雅黑" panose="020B0503020204020204" pitchFamily="34" charset="-122"/>
            <a:ea typeface="微软雅黑" panose="020B0503020204020204" pitchFamily="34" charset="-122"/>
          </a:endParaRPr>
        </a:p>
      </dgm:t>
    </dgm:pt>
    <dgm:pt modelId="{D798C09F-637D-4832-972A-C222364D338E}" type="sibTrans" cxnId="{054E0D31-D655-426C-BEC2-E1D9E291A2AC}">
      <dgm:prSet/>
      <dgm:spPr/>
      <dgm:t>
        <a:bodyPr/>
        <a:lstStyle/>
        <a:p>
          <a:endParaRPr lang="zh-CN" altLang="en-US">
            <a:latin typeface="微软雅黑" panose="020B0503020204020204" pitchFamily="34" charset="-122"/>
            <a:ea typeface="微软雅黑" panose="020B0503020204020204" pitchFamily="34" charset="-122"/>
          </a:endParaRPr>
        </a:p>
      </dgm:t>
    </dgm:pt>
    <dgm:pt modelId="{26F97560-2811-493D-9005-73D035A47BDB}" type="pres">
      <dgm:prSet presAssocID="{D0A67926-BBCC-477E-8753-A7795B4D831E}" presName="Name0" presStyleCnt="0">
        <dgm:presLayoutVars>
          <dgm:dir/>
          <dgm:resizeHandles val="exact"/>
        </dgm:presLayoutVars>
      </dgm:prSet>
      <dgm:spPr/>
    </dgm:pt>
    <dgm:pt modelId="{0306DF2E-BD64-4E4C-A0E1-E1A0FD0483AD}" type="pres">
      <dgm:prSet presAssocID="{39A26CD7-7915-4804-B6D1-54470161AC78}" presName="composite" presStyleCnt="0"/>
      <dgm:spPr/>
    </dgm:pt>
    <dgm:pt modelId="{853082F6-71E8-4D73-867E-CF3E8A9B8564}" type="pres">
      <dgm:prSet presAssocID="{39A26CD7-7915-4804-B6D1-54470161AC78}" presName="rect1" presStyleLbl="trAlignAcc1" presStyleIdx="0" presStyleCnt="10">
        <dgm:presLayoutVars>
          <dgm:bulletEnabled val="1"/>
        </dgm:presLayoutVars>
      </dgm:prSet>
      <dgm:spPr/>
      <dgm:t>
        <a:bodyPr/>
        <a:lstStyle/>
        <a:p>
          <a:endParaRPr lang="zh-CN" altLang="en-US"/>
        </a:p>
      </dgm:t>
    </dgm:pt>
    <dgm:pt modelId="{90EC409C-C13B-4055-BE7A-7463E6C6FAC4}" type="pres">
      <dgm:prSet presAssocID="{39A26CD7-7915-4804-B6D1-54470161AC78}" presName="rect2" presStyleLbl="fgImgPlace1" presStyleIdx="0" presStyleCnt="10"/>
      <dgm:spPr/>
    </dgm:pt>
    <dgm:pt modelId="{7B458F6A-C4C4-4F98-A689-8E8513FF1DBE}" type="pres">
      <dgm:prSet presAssocID="{E7D673F5-297E-4D6B-B794-8C9B84C4E5E0}" presName="sibTrans" presStyleCnt="0"/>
      <dgm:spPr/>
    </dgm:pt>
    <dgm:pt modelId="{F34FF7F0-D60A-41E3-BFF8-F26EFC2A8D5C}" type="pres">
      <dgm:prSet presAssocID="{765684F8-BDF1-4803-A1B5-FD08D96F71BE}" presName="composite" presStyleCnt="0"/>
      <dgm:spPr/>
    </dgm:pt>
    <dgm:pt modelId="{D109043C-E352-4610-98CA-47634834B9CA}" type="pres">
      <dgm:prSet presAssocID="{765684F8-BDF1-4803-A1B5-FD08D96F71BE}" presName="rect1" presStyleLbl="trAlignAcc1" presStyleIdx="1" presStyleCnt="10">
        <dgm:presLayoutVars>
          <dgm:bulletEnabled val="1"/>
        </dgm:presLayoutVars>
      </dgm:prSet>
      <dgm:spPr/>
      <dgm:t>
        <a:bodyPr/>
        <a:lstStyle/>
        <a:p>
          <a:endParaRPr lang="zh-CN" altLang="en-US"/>
        </a:p>
      </dgm:t>
    </dgm:pt>
    <dgm:pt modelId="{34A3F7EA-9C3D-4C11-8FF8-7D419413958A}" type="pres">
      <dgm:prSet presAssocID="{765684F8-BDF1-4803-A1B5-FD08D96F71BE}" presName="rect2" presStyleLbl="fgImgPlace1" presStyleIdx="1" presStyleCnt="10"/>
      <dgm:spPr/>
    </dgm:pt>
    <dgm:pt modelId="{4D3C7EB9-C425-40A8-AF4D-60050D55F0EC}" type="pres">
      <dgm:prSet presAssocID="{76EF18FC-5B32-46CB-B68A-67ADA8220089}" presName="sibTrans" presStyleCnt="0"/>
      <dgm:spPr/>
    </dgm:pt>
    <dgm:pt modelId="{2001E551-7169-45AC-92D6-BC2126961021}" type="pres">
      <dgm:prSet presAssocID="{B8285D6F-EC9C-4B6E-8F52-4D2C78B7A45D}" presName="composite" presStyleCnt="0"/>
      <dgm:spPr/>
    </dgm:pt>
    <dgm:pt modelId="{5CCC3F00-7120-419B-9D6F-EE92CC8143D2}" type="pres">
      <dgm:prSet presAssocID="{B8285D6F-EC9C-4B6E-8F52-4D2C78B7A45D}" presName="rect1" presStyleLbl="trAlignAcc1" presStyleIdx="2" presStyleCnt="10">
        <dgm:presLayoutVars>
          <dgm:bulletEnabled val="1"/>
        </dgm:presLayoutVars>
      </dgm:prSet>
      <dgm:spPr/>
      <dgm:t>
        <a:bodyPr/>
        <a:lstStyle/>
        <a:p>
          <a:endParaRPr lang="zh-CN" altLang="en-US"/>
        </a:p>
      </dgm:t>
    </dgm:pt>
    <dgm:pt modelId="{91E252AA-70F2-4476-950C-346466AA7349}" type="pres">
      <dgm:prSet presAssocID="{B8285D6F-EC9C-4B6E-8F52-4D2C78B7A45D}" presName="rect2" presStyleLbl="fgImgPlace1" presStyleIdx="2" presStyleCnt="10"/>
      <dgm:spPr/>
    </dgm:pt>
    <dgm:pt modelId="{F4BD8B7C-15BB-4BF1-94CB-CA1B7F0D4720}" type="pres">
      <dgm:prSet presAssocID="{1B58DEFF-33DA-4C10-A529-5047C960EFF2}" presName="sibTrans" presStyleCnt="0"/>
      <dgm:spPr/>
    </dgm:pt>
    <dgm:pt modelId="{3A4E3F9B-6AE0-436B-9C05-B45FA7E102BD}" type="pres">
      <dgm:prSet presAssocID="{B9E11AAA-732E-4A22-A0E2-1E7F99B342F5}" presName="composite" presStyleCnt="0"/>
      <dgm:spPr/>
    </dgm:pt>
    <dgm:pt modelId="{24FD264D-974A-4CAD-A7E9-34DB9E312090}" type="pres">
      <dgm:prSet presAssocID="{B9E11AAA-732E-4A22-A0E2-1E7F99B342F5}" presName="rect1" presStyleLbl="trAlignAcc1" presStyleIdx="3" presStyleCnt="10">
        <dgm:presLayoutVars>
          <dgm:bulletEnabled val="1"/>
        </dgm:presLayoutVars>
      </dgm:prSet>
      <dgm:spPr/>
      <dgm:t>
        <a:bodyPr/>
        <a:lstStyle/>
        <a:p>
          <a:endParaRPr lang="zh-CN" altLang="en-US"/>
        </a:p>
      </dgm:t>
    </dgm:pt>
    <dgm:pt modelId="{3DB35788-9421-42F8-A0FA-44A052149C58}" type="pres">
      <dgm:prSet presAssocID="{B9E11AAA-732E-4A22-A0E2-1E7F99B342F5}" presName="rect2" presStyleLbl="fgImgPlace1" presStyleIdx="3" presStyleCnt="10"/>
      <dgm:spPr/>
    </dgm:pt>
    <dgm:pt modelId="{666CEE00-4533-4DE7-82D8-B00A8D5EB2DF}" type="pres">
      <dgm:prSet presAssocID="{8580A078-AA1C-4EAC-9E38-978EBF4249D5}" presName="sibTrans" presStyleCnt="0"/>
      <dgm:spPr/>
    </dgm:pt>
    <dgm:pt modelId="{3A139D09-8644-4E9A-B928-F2B98DABEF2E}" type="pres">
      <dgm:prSet presAssocID="{413520B6-0F89-4D4D-8A7D-BDC543BF7FDE}" presName="composite" presStyleCnt="0"/>
      <dgm:spPr/>
    </dgm:pt>
    <dgm:pt modelId="{F0534E4F-F992-4838-981C-1843600A6B40}" type="pres">
      <dgm:prSet presAssocID="{413520B6-0F89-4D4D-8A7D-BDC543BF7FDE}" presName="rect1" presStyleLbl="trAlignAcc1" presStyleIdx="4" presStyleCnt="10">
        <dgm:presLayoutVars>
          <dgm:bulletEnabled val="1"/>
        </dgm:presLayoutVars>
      </dgm:prSet>
      <dgm:spPr/>
      <dgm:t>
        <a:bodyPr/>
        <a:lstStyle/>
        <a:p>
          <a:endParaRPr lang="zh-CN" altLang="en-US"/>
        </a:p>
      </dgm:t>
    </dgm:pt>
    <dgm:pt modelId="{B443014E-21C9-4299-B82A-DB97D9A10369}" type="pres">
      <dgm:prSet presAssocID="{413520B6-0F89-4D4D-8A7D-BDC543BF7FDE}" presName="rect2" presStyleLbl="fgImgPlace1" presStyleIdx="4" presStyleCnt="10"/>
      <dgm:spPr/>
    </dgm:pt>
    <dgm:pt modelId="{8AA9EE54-B7F8-43E6-9E96-1FD4042317DB}" type="pres">
      <dgm:prSet presAssocID="{DC76EA86-12EE-4667-8F11-C2CD4E03EEF3}" presName="sibTrans" presStyleCnt="0"/>
      <dgm:spPr/>
    </dgm:pt>
    <dgm:pt modelId="{E7E7705F-97E1-4FAB-831F-0236169DEE87}" type="pres">
      <dgm:prSet presAssocID="{4FC6D157-C2F1-45EE-A9AA-1824D4A5875E}" presName="composite" presStyleCnt="0"/>
      <dgm:spPr/>
    </dgm:pt>
    <dgm:pt modelId="{F5EFEA11-E448-4DE6-B9B5-3C8EA4E1BEA2}" type="pres">
      <dgm:prSet presAssocID="{4FC6D157-C2F1-45EE-A9AA-1824D4A5875E}" presName="rect1" presStyleLbl="trAlignAcc1" presStyleIdx="5" presStyleCnt="10">
        <dgm:presLayoutVars>
          <dgm:bulletEnabled val="1"/>
        </dgm:presLayoutVars>
      </dgm:prSet>
      <dgm:spPr/>
      <dgm:t>
        <a:bodyPr/>
        <a:lstStyle/>
        <a:p>
          <a:endParaRPr lang="zh-CN" altLang="en-US"/>
        </a:p>
      </dgm:t>
    </dgm:pt>
    <dgm:pt modelId="{1521C0C8-E32A-43CB-A73A-89E8F1786169}" type="pres">
      <dgm:prSet presAssocID="{4FC6D157-C2F1-45EE-A9AA-1824D4A5875E}" presName="rect2" presStyleLbl="fgImgPlace1" presStyleIdx="5" presStyleCnt="10"/>
      <dgm:spPr/>
    </dgm:pt>
    <dgm:pt modelId="{62C846B7-0CD0-41BC-92C8-6B363BBE806A}" type="pres">
      <dgm:prSet presAssocID="{6A566FE1-3540-4E62-A58C-F5A7CA02A137}" presName="sibTrans" presStyleCnt="0"/>
      <dgm:spPr/>
    </dgm:pt>
    <dgm:pt modelId="{EC6660FF-B21F-45A8-B77B-9E8BCBFD0EF5}" type="pres">
      <dgm:prSet presAssocID="{42EEB032-A846-4F05-91DB-ACB8F96D6EA8}" presName="composite" presStyleCnt="0"/>
      <dgm:spPr/>
    </dgm:pt>
    <dgm:pt modelId="{45B8D424-7C44-4B12-BF5B-DC968C5F6B30}" type="pres">
      <dgm:prSet presAssocID="{42EEB032-A846-4F05-91DB-ACB8F96D6EA8}" presName="rect1" presStyleLbl="trAlignAcc1" presStyleIdx="6" presStyleCnt="10">
        <dgm:presLayoutVars>
          <dgm:bulletEnabled val="1"/>
        </dgm:presLayoutVars>
      </dgm:prSet>
      <dgm:spPr/>
      <dgm:t>
        <a:bodyPr/>
        <a:lstStyle/>
        <a:p>
          <a:endParaRPr lang="zh-CN" altLang="en-US"/>
        </a:p>
      </dgm:t>
    </dgm:pt>
    <dgm:pt modelId="{BD6E55BF-690C-4792-A470-725B7780EE80}" type="pres">
      <dgm:prSet presAssocID="{42EEB032-A846-4F05-91DB-ACB8F96D6EA8}" presName="rect2" presStyleLbl="fgImgPlace1" presStyleIdx="6" presStyleCnt="10"/>
      <dgm:spPr/>
    </dgm:pt>
    <dgm:pt modelId="{BB0AAAFF-5463-45F1-9D02-65F009E44F43}" type="pres">
      <dgm:prSet presAssocID="{A44AD7D4-AB70-4E25-87EF-5A0127D4B634}" presName="sibTrans" presStyleCnt="0"/>
      <dgm:spPr/>
    </dgm:pt>
    <dgm:pt modelId="{0AF9ADFD-7D3E-4ED9-8380-3440F099E5D7}" type="pres">
      <dgm:prSet presAssocID="{44FBADD8-93D4-4D8D-9AA9-5A7666CB470A}" presName="composite" presStyleCnt="0"/>
      <dgm:spPr/>
    </dgm:pt>
    <dgm:pt modelId="{4E3B2B85-0CFE-43EF-9C5C-610ACF17876B}" type="pres">
      <dgm:prSet presAssocID="{44FBADD8-93D4-4D8D-9AA9-5A7666CB470A}" presName="rect1" presStyleLbl="trAlignAcc1" presStyleIdx="7" presStyleCnt="10">
        <dgm:presLayoutVars>
          <dgm:bulletEnabled val="1"/>
        </dgm:presLayoutVars>
      </dgm:prSet>
      <dgm:spPr/>
      <dgm:t>
        <a:bodyPr/>
        <a:lstStyle/>
        <a:p>
          <a:endParaRPr lang="zh-CN" altLang="en-US"/>
        </a:p>
      </dgm:t>
    </dgm:pt>
    <dgm:pt modelId="{3DA9662B-2CB1-4228-BC28-045E92B5EC5D}" type="pres">
      <dgm:prSet presAssocID="{44FBADD8-93D4-4D8D-9AA9-5A7666CB470A}" presName="rect2" presStyleLbl="fgImgPlace1" presStyleIdx="7" presStyleCnt="10"/>
      <dgm:spPr/>
    </dgm:pt>
    <dgm:pt modelId="{2A62B698-E314-445F-BBB3-E6989675A935}" type="pres">
      <dgm:prSet presAssocID="{EC6A193C-FED8-43EB-AC3B-61A0535C741E}" presName="sibTrans" presStyleCnt="0"/>
      <dgm:spPr/>
    </dgm:pt>
    <dgm:pt modelId="{15723E7E-CA44-4293-A83B-F5E4EE8484D0}" type="pres">
      <dgm:prSet presAssocID="{C468FF81-BE8C-459F-A90F-77E00938369B}" presName="composite" presStyleCnt="0"/>
      <dgm:spPr/>
    </dgm:pt>
    <dgm:pt modelId="{F1247295-16AF-481D-8F1B-7C12566E964E}" type="pres">
      <dgm:prSet presAssocID="{C468FF81-BE8C-459F-A90F-77E00938369B}" presName="rect1" presStyleLbl="trAlignAcc1" presStyleIdx="8" presStyleCnt="10">
        <dgm:presLayoutVars>
          <dgm:bulletEnabled val="1"/>
        </dgm:presLayoutVars>
      </dgm:prSet>
      <dgm:spPr/>
      <dgm:t>
        <a:bodyPr/>
        <a:lstStyle/>
        <a:p>
          <a:endParaRPr lang="zh-CN" altLang="en-US"/>
        </a:p>
      </dgm:t>
    </dgm:pt>
    <dgm:pt modelId="{521C831D-AFC5-4504-BA61-6627431176D0}" type="pres">
      <dgm:prSet presAssocID="{C468FF81-BE8C-459F-A90F-77E00938369B}" presName="rect2" presStyleLbl="fgImgPlace1" presStyleIdx="8" presStyleCnt="10"/>
      <dgm:spPr/>
    </dgm:pt>
    <dgm:pt modelId="{8650F4F2-170F-4AD2-9724-B47BB41F2ADD}" type="pres">
      <dgm:prSet presAssocID="{A575E246-5FA1-430A-86DE-D973DB0810AE}" presName="sibTrans" presStyleCnt="0"/>
      <dgm:spPr/>
    </dgm:pt>
    <dgm:pt modelId="{9E8669E4-1F36-49B9-95B7-4EEC13968B2D}" type="pres">
      <dgm:prSet presAssocID="{6A969189-FF8C-4112-AD34-016686D782A7}" presName="composite" presStyleCnt="0"/>
      <dgm:spPr/>
    </dgm:pt>
    <dgm:pt modelId="{BB74AF1A-E556-4430-BCB4-56B3B19DA45F}" type="pres">
      <dgm:prSet presAssocID="{6A969189-FF8C-4112-AD34-016686D782A7}" presName="rect1" presStyleLbl="trAlignAcc1" presStyleIdx="9" presStyleCnt="10">
        <dgm:presLayoutVars>
          <dgm:bulletEnabled val="1"/>
        </dgm:presLayoutVars>
      </dgm:prSet>
      <dgm:spPr/>
      <dgm:t>
        <a:bodyPr/>
        <a:lstStyle/>
        <a:p>
          <a:endParaRPr lang="zh-CN" altLang="en-US"/>
        </a:p>
      </dgm:t>
    </dgm:pt>
    <dgm:pt modelId="{DEC96998-93BB-4B8D-A6C5-7035F101261D}" type="pres">
      <dgm:prSet presAssocID="{6A969189-FF8C-4112-AD34-016686D782A7}" presName="rect2" presStyleLbl="fgImgPlace1" presStyleIdx="9" presStyleCnt="10"/>
      <dgm:spPr/>
    </dgm:pt>
  </dgm:ptLst>
  <dgm:cxnLst>
    <dgm:cxn modelId="{A2AA35A9-2049-47D3-997B-B9A712051ACE}" srcId="{D0A67926-BBCC-477E-8753-A7795B4D831E}" destId="{44FBADD8-93D4-4D8D-9AA9-5A7666CB470A}" srcOrd="7" destOrd="0" parTransId="{BA12F5CE-9572-4C41-822C-0D09938C4794}" sibTransId="{EC6A193C-FED8-43EB-AC3B-61A0535C741E}"/>
    <dgm:cxn modelId="{299EF878-DC28-428F-B73B-32BEF8482838}" type="presOf" srcId="{D0A67926-BBCC-477E-8753-A7795B4D831E}" destId="{26F97560-2811-493D-9005-73D035A47BDB}" srcOrd="0" destOrd="0" presId="urn:microsoft.com/office/officeart/2008/layout/PictureStrips"/>
    <dgm:cxn modelId="{D47ABE7A-FEF8-4040-A4C1-6F383C5EC8DF}" type="presOf" srcId="{42EEB032-A846-4F05-91DB-ACB8F96D6EA8}" destId="{45B8D424-7C44-4B12-BF5B-DC968C5F6B30}" srcOrd="0" destOrd="0" presId="urn:microsoft.com/office/officeart/2008/layout/PictureStrips"/>
    <dgm:cxn modelId="{CCD2C297-EBC4-4EF0-BEF9-C742C3C9C131}" type="presOf" srcId="{765684F8-BDF1-4803-A1B5-FD08D96F71BE}" destId="{D109043C-E352-4610-98CA-47634834B9CA}" srcOrd="0" destOrd="0" presId="urn:microsoft.com/office/officeart/2008/layout/PictureStrips"/>
    <dgm:cxn modelId="{7B59A047-6077-450B-91E5-9184C358E9EB}" srcId="{D0A67926-BBCC-477E-8753-A7795B4D831E}" destId="{39A26CD7-7915-4804-B6D1-54470161AC78}" srcOrd="0" destOrd="0" parTransId="{44A4F61A-9915-449D-BFA7-EA1C08E0BD9C}" sibTransId="{E7D673F5-297E-4D6B-B794-8C9B84C4E5E0}"/>
    <dgm:cxn modelId="{B922B506-60F6-4024-BF4C-83CE893AE167}" type="presOf" srcId="{413520B6-0F89-4D4D-8A7D-BDC543BF7FDE}" destId="{F0534E4F-F992-4838-981C-1843600A6B40}" srcOrd="0" destOrd="0" presId="urn:microsoft.com/office/officeart/2008/layout/PictureStrips"/>
    <dgm:cxn modelId="{0EB186E3-D813-461E-8D43-F466DE90753C}" type="presOf" srcId="{39A26CD7-7915-4804-B6D1-54470161AC78}" destId="{853082F6-71E8-4D73-867E-CF3E8A9B8564}" srcOrd="0" destOrd="0" presId="urn:microsoft.com/office/officeart/2008/layout/PictureStrips"/>
    <dgm:cxn modelId="{150F3F18-16DB-4102-BF81-849532490D6E}" srcId="{D0A67926-BBCC-477E-8753-A7795B4D831E}" destId="{B8285D6F-EC9C-4B6E-8F52-4D2C78B7A45D}" srcOrd="2" destOrd="0" parTransId="{D3B9F4BF-E2C3-42CD-802F-39602ADAEAC6}" sibTransId="{1B58DEFF-33DA-4C10-A529-5047C960EFF2}"/>
    <dgm:cxn modelId="{81EB4BB7-F6BD-462D-9244-DD82B9BA7256}" type="presOf" srcId="{6A969189-FF8C-4112-AD34-016686D782A7}" destId="{BB74AF1A-E556-4430-BCB4-56B3B19DA45F}" srcOrd="0" destOrd="0" presId="urn:microsoft.com/office/officeart/2008/layout/PictureStrips"/>
    <dgm:cxn modelId="{D6D352D0-1897-44AC-832E-3FFC88F1BB8C}" srcId="{D0A67926-BBCC-477E-8753-A7795B4D831E}" destId="{765684F8-BDF1-4803-A1B5-FD08D96F71BE}" srcOrd="1" destOrd="0" parTransId="{FD1712D7-F134-423E-AE92-95BBCF7E5438}" sibTransId="{76EF18FC-5B32-46CB-B68A-67ADA8220089}"/>
    <dgm:cxn modelId="{26396E13-325B-407D-A30E-2BB81F91D82C}" type="presOf" srcId="{B8285D6F-EC9C-4B6E-8F52-4D2C78B7A45D}" destId="{5CCC3F00-7120-419B-9D6F-EE92CC8143D2}" srcOrd="0" destOrd="0" presId="urn:microsoft.com/office/officeart/2008/layout/PictureStrips"/>
    <dgm:cxn modelId="{A63D0DA2-75E1-46C4-AF4D-8F161DBF1E3F}" srcId="{D0A67926-BBCC-477E-8753-A7795B4D831E}" destId="{C468FF81-BE8C-459F-A90F-77E00938369B}" srcOrd="8" destOrd="0" parTransId="{BA4D5DFC-95EB-4FA9-A47F-BB2F76B9B983}" sibTransId="{A575E246-5FA1-430A-86DE-D973DB0810AE}"/>
    <dgm:cxn modelId="{EBFD7F38-B651-4926-A424-C072437B4A27}" srcId="{D0A67926-BBCC-477E-8753-A7795B4D831E}" destId="{413520B6-0F89-4D4D-8A7D-BDC543BF7FDE}" srcOrd="4" destOrd="0" parTransId="{D71BAD3F-C56D-4BF3-B164-D1216C7908F6}" sibTransId="{DC76EA86-12EE-4667-8F11-C2CD4E03EEF3}"/>
    <dgm:cxn modelId="{73A90E84-3A54-4E32-AB40-8B0E185E4113}" type="presOf" srcId="{C468FF81-BE8C-459F-A90F-77E00938369B}" destId="{F1247295-16AF-481D-8F1B-7C12566E964E}" srcOrd="0" destOrd="0" presId="urn:microsoft.com/office/officeart/2008/layout/PictureStrips"/>
    <dgm:cxn modelId="{45A20557-F743-4C4E-9F22-E75E1F4A7712}" type="presOf" srcId="{4FC6D157-C2F1-45EE-A9AA-1824D4A5875E}" destId="{F5EFEA11-E448-4DE6-B9B5-3C8EA4E1BEA2}" srcOrd="0" destOrd="0" presId="urn:microsoft.com/office/officeart/2008/layout/PictureStrips"/>
    <dgm:cxn modelId="{68E3CD82-4EA6-4888-AD95-E3595497D0C0}" type="presOf" srcId="{B9E11AAA-732E-4A22-A0E2-1E7F99B342F5}" destId="{24FD264D-974A-4CAD-A7E9-34DB9E312090}" srcOrd="0" destOrd="0" presId="urn:microsoft.com/office/officeart/2008/layout/PictureStrips"/>
    <dgm:cxn modelId="{0FBE9BF2-C4BD-4B07-894B-9894DFBCBC74}" srcId="{D0A67926-BBCC-477E-8753-A7795B4D831E}" destId="{4FC6D157-C2F1-45EE-A9AA-1824D4A5875E}" srcOrd="5" destOrd="0" parTransId="{AE4235AB-8C53-4CE2-B0F7-F3657637FF32}" sibTransId="{6A566FE1-3540-4E62-A58C-F5A7CA02A137}"/>
    <dgm:cxn modelId="{6433956E-F229-4ACE-BF20-05B953153EBD}" srcId="{D0A67926-BBCC-477E-8753-A7795B4D831E}" destId="{B9E11AAA-732E-4A22-A0E2-1E7F99B342F5}" srcOrd="3" destOrd="0" parTransId="{EBF0714E-A699-4B38-B633-293C5498111F}" sibTransId="{8580A078-AA1C-4EAC-9E38-978EBF4249D5}"/>
    <dgm:cxn modelId="{054E0D31-D655-426C-BEC2-E1D9E291A2AC}" srcId="{D0A67926-BBCC-477E-8753-A7795B4D831E}" destId="{6A969189-FF8C-4112-AD34-016686D782A7}" srcOrd="9" destOrd="0" parTransId="{315CDF2A-4D42-4452-A80E-5D1FCAC2E59F}" sibTransId="{D798C09F-637D-4832-972A-C222364D338E}"/>
    <dgm:cxn modelId="{DE3C308F-7AD0-41A3-A53D-F7834637E5BB}" type="presOf" srcId="{44FBADD8-93D4-4D8D-9AA9-5A7666CB470A}" destId="{4E3B2B85-0CFE-43EF-9C5C-610ACF17876B}" srcOrd="0" destOrd="0" presId="urn:microsoft.com/office/officeart/2008/layout/PictureStrips"/>
    <dgm:cxn modelId="{0B3ACA56-F87C-4DDC-ABEE-3CE031DFDCB0}" srcId="{D0A67926-BBCC-477E-8753-A7795B4D831E}" destId="{42EEB032-A846-4F05-91DB-ACB8F96D6EA8}" srcOrd="6" destOrd="0" parTransId="{42B689C1-BCE3-4E38-A6C4-BDA220A8D7C3}" sibTransId="{A44AD7D4-AB70-4E25-87EF-5A0127D4B634}"/>
    <dgm:cxn modelId="{7B390E86-08AE-46A8-8B5E-78657E0682D0}" type="presParOf" srcId="{26F97560-2811-493D-9005-73D035A47BDB}" destId="{0306DF2E-BD64-4E4C-A0E1-E1A0FD0483AD}" srcOrd="0" destOrd="0" presId="urn:microsoft.com/office/officeart/2008/layout/PictureStrips"/>
    <dgm:cxn modelId="{9838A5E8-6D95-4118-9ED8-C21C0A6C1A57}" type="presParOf" srcId="{0306DF2E-BD64-4E4C-A0E1-E1A0FD0483AD}" destId="{853082F6-71E8-4D73-867E-CF3E8A9B8564}" srcOrd="0" destOrd="0" presId="urn:microsoft.com/office/officeart/2008/layout/PictureStrips"/>
    <dgm:cxn modelId="{482EA07E-A3A0-426F-A348-BE22230C3131}" type="presParOf" srcId="{0306DF2E-BD64-4E4C-A0E1-E1A0FD0483AD}" destId="{90EC409C-C13B-4055-BE7A-7463E6C6FAC4}" srcOrd="1" destOrd="0" presId="urn:microsoft.com/office/officeart/2008/layout/PictureStrips"/>
    <dgm:cxn modelId="{EB72762A-04A6-4A9E-8B44-757EC005C1C1}" type="presParOf" srcId="{26F97560-2811-493D-9005-73D035A47BDB}" destId="{7B458F6A-C4C4-4F98-A689-8E8513FF1DBE}" srcOrd="1" destOrd="0" presId="urn:microsoft.com/office/officeart/2008/layout/PictureStrips"/>
    <dgm:cxn modelId="{1F16D243-5803-48DB-8B6E-05E60F71CABE}" type="presParOf" srcId="{26F97560-2811-493D-9005-73D035A47BDB}" destId="{F34FF7F0-D60A-41E3-BFF8-F26EFC2A8D5C}" srcOrd="2" destOrd="0" presId="urn:microsoft.com/office/officeart/2008/layout/PictureStrips"/>
    <dgm:cxn modelId="{2CE9380B-1AE1-46EB-9F7C-EFD5619B8D4F}" type="presParOf" srcId="{F34FF7F0-D60A-41E3-BFF8-F26EFC2A8D5C}" destId="{D109043C-E352-4610-98CA-47634834B9CA}" srcOrd="0" destOrd="0" presId="urn:microsoft.com/office/officeart/2008/layout/PictureStrips"/>
    <dgm:cxn modelId="{A7FCB399-0166-49A5-A345-D849D31BD179}" type="presParOf" srcId="{F34FF7F0-D60A-41E3-BFF8-F26EFC2A8D5C}" destId="{34A3F7EA-9C3D-4C11-8FF8-7D419413958A}" srcOrd="1" destOrd="0" presId="urn:microsoft.com/office/officeart/2008/layout/PictureStrips"/>
    <dgm:cxn modelId="{780038FE-A23E-476F-B4A0-BC1C4EB2F012}" type="presParOf" srcId="{26F97560-2811-493D-9005-73D035A47BDB}" destId="{4D3C7EB9-C425-40A8-AF4D-60050D55F0EC}" srcOrd="3" destOrd="0" presId="urn:microsoft.com/office/officeart/2008/layout/PictureStrips"/>
    <dgm:cxn modelId="{AA68EB5C-344C-464B-9DC7-B1F71E98FCE9}" type="presParOf" srcId="{26F97560-2811-493D-9005-73D035A47BDB}" destId="{2001E551-7169-45AC-92D6-BC2126961021}" srcOrd="4" destOrd="0" presId="urn:microsoft.com/office/officeart/2008/layout/PictureStrips"/>
    <dgm:cxn modelId="{D7923668-1C37-498D-930B-E89CF645E40C}" type="presParOf" srcId="{2001E551-7169-45AC-92D6-BC2126961021}" destId="{5CCC3F00-7120-419B-9D6F-EE92CC8143D2}" srcOrd="0" destOrd="0" presId="urn:microsoft.com/office/officeart/2008/layout/PictureStrips"/>
    <dgm:cxn modelId="{D4FC6934-0063-4533-B9B9-FC21D417A9AA}" type="presParOf" srcId="{2001E551-7169-45AC-92D6-BC2126961021}" destId="{91E252AA-70F2-4476-950C-346466AA7349}" srcOrd="1" destOrd="0" presId="urn:microsoft.com/office/officeart/2008/layout/PictureStrips"/>
    <dgm:cxn modelId="{464FBBCE-9453-4913-A10F-1EE50B28AFCA}" type="presParOf" srcId="{26F97560-2811-493D-9005-73D035A47BDB}" destId="{F4BD8B7C-15BB-4BF1-94CB-CA1B7F0D4720}" srcOrd="5" destOrd="0" presId="urn:microsoft.com/office/officeart/2008/layout/PictureStrips"/>
    <dgm:cxn modelId="{58A92E25-8401-4F06-B3C5-08109E054209}" type="presParOf" srcId="{26F97560-2811-493D-9005-73D035A47BDB}" destId="{3A4E3F9B-6AE0-436B-9C05-B45FA7E102BD}" srcOrd="6" destOrd="0" presId="urn:microsoft.com/office/officeart/2008/layout/PictureStrips"/>
    <dgm:cxn modelId="{2F87B197-3C08-47A5-9265-C08ABD6A32F4}" type="presParOf" srcId="{3A4E3F9B-6AE0-436B-9C05-B45FA7E102BD}" destId="{24FD264D-974A-4CAD-A7E9-34DB9E312090}" srcOrd="0" destOrd="0" presId="urn:microsoft.com/office/officeart/2008/layout/PictureStrips"/>
    <dgm:cxn modelId="{A429E8E9-207E-4A20-83DF-4EDAB41A52BD}" type="presParOf" srcId="{3A4E3F9B-6AE0-436B-9C05-B45FA7E102BD}" destId="{3DB35788-9421-42F8-A0FA-44A052149C58}" srcOrd="1" destOrd="0" presId="urn:microsoft.com/office/officeart/2008/layout/PictureStrips"/>
    <dgm:cxn modelId="{B8C3C3ED-E315-49E7-A799-E4231AAD5579}" type="presParOf" srcId="{26F97560-2811-493D-9005-73D035A47BDB}" destId="{666CEE00-4533-4DE7-82D8-B00A8D5EB2DF}" srcOrd="7" destOrd="0" presId="urn:microsoft.com/office/officeart/2008/layout/PictureStrips"/>
    <dgm:cxn modelId="{2A44CDB3-6580-48E0-9652-64567432F173}" type="presParOf" srcId="{26F97560-2811-493D-9005-73D035A47BDB}" destId="{3A139D09-8644-4E9A-B928-F2B98DABEF2E}" srcOrd="8" destOrd="0" presId="urn:microsoft.com/office/officeart/2008/layout/PictureStrips"/>
    <dgm:cxn modelId="{BDA3A449-F9C4-494B-98B4-9983CD33C67C}" type="presParOf" srcId="{3A139D09-8644-4E9A-B928-F2B98DABEF2E}" destId="{F0534E4F-F992-4838-981C-1843600A6B40}" srcOrd="0" destOrd="0" presId="urn:microsoft.com/office/officeart/2008/layout/PictureStrips"/>
    <dgm:cxn modelId="{1BF1D491-808C-4672-9BE5-DB18C4FA1953}" type="presParOf" srcId="{3A139D09-8644-4E9A-B928-F2B98DABEF2E}" destId="{B443014E-21C9-4299-B82A-DB97D9A10369}" srcOrd="1" destOrd="0" presId="urn:microsoft.com/office/officeart/2008/layout/PictureStrips"/>
    <dgm:cxn modelId="{95F945DB-FC1F-402F-9A61-30A3836DFF9E}" type="presParOf" srcId="{26F97560-2811-493D-9005-73D035A47BDB}" destId="{8AA9EE54-B7F8-43E6-9E96-1FD4042317DB}" srcOrd="9" destOrd="0" presId="urn:microsoft.com/office/officeart/2008/layout/PictureStrips"/>
    <dgm:cxn modelId="{14E3FBB9-98FD-4056-93D9-275786592B4E}" type="presParOf" srcId="{26F97560-2811-493D-9005-73D035A47BDB}" destId="{E7E7705F-97E1-4FAB-831F-0236169DEE87}" srcOrd="10" destOrd="0" presId="urn:microsoft.com/office/officeart/2008/layout/PictureStrips"/>
    <dgm:cxn modelId="{558A1415-751B-49EE-B626-8E11FF7952B8}" type="presParOf" srcId="{E7E7705F-97E1-4FAB-831F-0236169DEE87}" destId="{F5EFEA11-E448-4DE6-B9B5-3C8EA4E1BEA2}" srcOrd="0" destOrd="0" presId="urn:microsoft.com/office/officeart/2008/layout/PictureStrips"/>
    <dgm:cxn modelId="{A1DF5119-3A23-4F3F-855F-7F0F90EFBB6A}" type="presParOf" srcId="{E7E7705F-97E1-4FAB-831F-0236169DEE87}" destId="{1521C0C8-E32A-43CB-A73A-89E8F1786169}" srcOrd="1" destOrd="0" presId="urn:microsoft.com/office/officeart/2008/layout/PictureStrips"/>
    <dgm:cxn modelId="{48C20522-3472-4536-8CCF-11FFDCF45434}" type="presParOf" srcId="{26F97560-2811-493D-9005-73D035A47BDB}" destId="{62C846B7-0CD0-41BC-92C8-6B363BBE806A}" srcOrd="11" destOrd="0" presId="urn:microsoft.com/office/officeart/2008/layout/PictureStrips"/>
    <dgm:cxn modelId="{CE6D80BE-9441-47C0-B5E8-139DCB022529}" type="presParOf" srcId="{26F97560-2811-493D-9005-73D035A47BDB}" destId="{EC6660FF-B21F-45A8-B77B-9E8BCBFD0EF5}" srcOrd="12" destOrd="0" presId="urn:microsoft.com/office/officeart/2008/layout/PictureStrips"/>
    <dgm:cxn modelId="{414C2E50-A2E7-4668-B930-08ABF8FF561C}" type="presParOf" srcId="{EC6660FF-B21F-45A8-B77B-9E8BCBFD0EF5}" destId="{45B8D424-7C44-4B12-BF5B-DC968C5F6B30}" srcOrd="0" destOrd="0" presId="urn:microsoft.com/office/officeart/2008/layout/PictureStrips"/>
    <dgm:cxn modelId="{A3E93B4A-AA3C-4F29-B077-D092277DB066}" type="presParOf" srcId="{EC6660FF-B21F-45A8-B77B-9E8BCBFD0EF5}" destId="{BD6E55BF-690C-4792-A470-725B7780EE80}" srcOrd="1" destOrd="0" presId="urn:microsoft.com/office/officeart/2008/layout/PictureStrips"/>
    <dgm:cxn modelId="{E9C46DAD-F8A3-4FE7-9B44-AFFF3B190CBE}" type="presParOf" srcId="{26F97560-2811-493D-9005-73D035A47BDB}" destId="{BB0AAAFF-5463-45F1-9D02-65F009E44F43}" srcOrd="13" destOrd="0" presId="urn:microsoft.com/office/officeart/2008/layout/PictureStrips"/>
    <dgm:cxn modelId="{E45A6C3C-12B5-4C27-AAD5-71CD2A0DE576}" type="presParOf" srcId="{26F97560-2811-493D-9005-73D035A47BDB}" destId="{0AF9ADFD-7D3E-4ED9-8380-3440F099E5D7}" srcOrd="14" destOrd="0" presId="urn:microsoft.com/office/officeart/2008/layout/PictureStrips"/>
    <dgm:cxn modelId="{FA347B65-A94E-4792-B8A2-69003413EBCD}" type="presParOf" srcId="{0AF9ADFD-7D3E-4ED9-8380-3440F099E5D7}" destId="{4E3B2B85-0CFE-43EF-9C5C-610ACF17876B}" srcOrd="0" destOrd="0" presId="urn:microsoft.com/office/officeart/2008/layout/PictureStrips"/>
    <dgm:cxn modelId="{DCA90A3F-63C6-45F7-9632-24508BF91249}" type="presParOf" srcId="{0AF9ADFD-7D3E-4ED9-8380-3440F099E5D7}" destId="{3DA9662B-2CB1-4228-BC28-045E92B5EC5D}" srcOrd="1" destOrd="0" presId="urn:microsoft.com/office/officeart/2008/layout/PictureStrips"/>
    <dgm:cxn modelId="{30D923FE-B947-4051-A4FD-FED8F8BB74FE}" type="presParOf" srcId="{26F97560-2811-493D-9005-73D035A47BDB}" destId="{2A62B698-E314-445F-BBB3-E6989675A935}" srcOrd="15" destOrd="0" presId="urn:microsoft.com/office/officeart/2008/layout/PictureStrips"/>
    <dgm:cxn modelId="{6C1F05A2-CDD4-47BF-9180-960AA14D5310}" type="presParOf" srcId="{26F97560-2811-493D-9005-73D035A47BDB}" destId="{15723E7E-CA44-4293-A83B-F5E4EE8484D0}" srcOrd="16" destOrd="0" presId="urn:microsoft.com/office/officeart/2008/layout/PictureStrips"/>
    <dgm:cxn modelId="{A3FCE0EB-5752-4EDE-8EB6-19225F66BF06}" type="presParOf" srcId="{15723E7E-CA44-4293-A83B-F5E4EE8484D0}" destId="{F1247295-16AF-481D-8F1B-7C12566E964E}" srcOrd="0" destOrd="0" presId="urn:microsoft.com/office/officeart/2008/layout/PictureStrips"/>
    <dgm:cxn modelId="{C324573F-7448-41DC-AB91-759ACA4B9D4E}" type="presParOf" srcId="{15723E7E-CA44-4293-A83B-F5E4EE8484D0}" destId="{521C831D-AFC5-4504-BA61-6627431176D0}" srcOrd="1" destOrd="0" presId="urn:microsoft.com/office/officeart/2008/layout/PictureStrips"/>
    <dgm:cxn modelId="{53844410-3FB1-4FCA-8709-6AB0C982F053}" type="presParOf" srcId="{26F97560-2811-493D-9005-73D035A47BDB}" destId="{8650F4F2-170F-4AD2-9724-B47BB41F2ADD}" srcOrd="17" destOrd="0" presId="urn:microsoft.com/office/officeart/2008/layout/PictureStrips"/>
    <dgm:cxn modelId="{6C737845-1E0C-4317-8409-1B9C132832F0}" type="presParOf" srcId="{26F97560-2811-493D-9005-73D035A47BDB}" destId="{9E8669E4-1F36-49B9-95B7-4EEC13968B2D}" srcOrd="18" destOrd="0" presId="urn:microsoft.com/office/officeart/2008/layout/PictureStrips"/>
    <dgm:cxn modelId="{7C25403E-72DC-422A-A2FB-16AF88006237}" type="presParOf" srcId="{9E8669E4-1F36-49B9-95B7-4EEC13968B2D}" destId="{BB74AF1A-E556-4430-BCB4-56B3B19DA45F}" srcOrd="0" destOrd="0" presId="urn:microsoft.com/office/officeart/2008/layout/PictureStrips"/>
    <dgm:cxn modelId="{3A4D602E-29D8-4786-8598-D61999B7BEE6}" type="presParOf" srcId="{9E8669E4-1F36-49B9-95B7-4EEC13968B2D}" destId="{DEC96998-93BB-4B8D-A6C5-7035F101261D}"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B465357-B917-4B96-9435-CFD196194998}" type="doc">
      <dgm:prSet loTypeId="urn:microsoft.com/office/officeart/2005/8/layout/cycle3" loCatId="cycle" qsTypeId="urn:microsoft.com/office/officeart/2005/8/quickstyle/simple5" qsCatId="simple" csTypeId="urn:microsoft.com/office/officeart/2005/8/colors/accent2_3" csCatId="accent2" phldr="1"/>
      <dgm:spPr/>
      <dgm:t>
        <a:bodyPr/>
        <a:lstStyle/>
        <a:p>
          <a:endParaRPr lang="zh-CN" altLang="en-US"/>
        </a:p>
      </dgm:t>
    </dgm:pt>
    <dgm:pt modelId="{A6C7FF7D-BFEB-4995-8B81-60BAA82E836D}">
      <dgm:prSet phldrT="[文本]"/>
      <dgm:spPr/>
      <dgm:t>
        <a:bodyPr/>
        <a:lstStyle/>
        <a:p>
          <a:r>
            <a:rPr lang="zh-CN" altLang="zh-CN" smtClean="0"/>
            <a:t>开立检验申请</a:t>
          </a:r>
          <a:endParaRPr lang="zh-CN" altLang="en-US" dirty="0"/>
        </a:p>
      </dgm:t>
    </dgm:pt>
    <dgm:pt modelId="{991A4194-B3D1-45F5-8E31-1955933A6EE9}" type="parTrans" cxnId="{8205371E-69D4-47C5-B170-C8936887C7D4}">
      <dgm:prSet/>
      <dgm:spPr/>
      <dgm:t>
        <a:bodyPr/>
        <a:lstStyle/>
        <a:p>
          <a:endParaRPr lang="zh-CN" altLang="en-US"/>
        </a:p>
      </dgm:t>
    </dgm:pt>
    <dgm:pt modelId="{8A3B0D81-2247-48E9-8605-B73B46004366}" type="sibTrans" cxnId="{8205371E-69D4-47C5-B170-C8936887C7D4}">
      <dgm:prSet/>
      <dgm:spPr/>
      <dgm:t>
        <a:bodyPr/>
        <a:lstStyle/>
        <a:p>
          <a:endParaRPr lang="zh-CN" altLang="en-US"/>
        </a:p>
      </dgm:t>
    </dgm:pt>
    <dgm:pt modelId="{48F7A890-732C-40F9-B005-CEB529BAD503}">
      <dgm:prSet/>
      <dgm:spPr/>
      <dgm:t>
        <a:bodyPr/>
        <a:lstStyle/>
        <a:p>
          <a:r>
            <a:rPr lang="zh-CN" altLang="zh-CN" smtClean="0"/>
            <a:t>检验收费</a:t>
          </a:r>
        </a:p>
      </dgm:t>
    </dgm:pt>
    <dgm:pt modelId="{F0242807-62AA-48DE-9490-0963591DD1B2}" type="parTrans" cxnId="{E0DA9552-6276-4975-B0DC-CA3600126E3D}">
      <dgm:prSet/>
      <dgm:spPr/>
      <dgm:t>
        <a:bodyPr/>
        <a:lstStyle/>
        <a:p>
          <a:endParaRPr lang="zh-CN" altLang="en-US"/>
        </a:p>
      </dgm:t>
    </dgm:pt>
    <dgm:pt modelId="{92969DAD-5D17-4238-A5A3-FBC649CCEBBB}" type="sibTrans" cxnId="{E0DA9552-6276-4975-B0DC-CA3600126E3D}">
      <dgm:prSet/>
      <dgm:spPr/>
      <dgm:t>
        <a:bodyPr/>
        <a:lstStyle/>
        <a:p>
          <a:endParaRPr lang="zh-CN" altLang="en-US"/>
        </a:p>
      </dgm:t>
    </dgm:pt>
    <dgm:pt modelId="{12B85CF1-09C4-4C85-8D63-5C226620567F}">
      <dgm:prSet/>
      <dgm:spPr/>
      <dgm:t>
        <a:bodyPr/>
        <a:lstStyle/>
        <a:p>
          <a:r>
            <a:rPr lang="zh-CN" altLang="zh-CN" smtClean="0"/>
            <a:t>标本采样</a:t>
          </a:r>
        </a:p>
      </dgm:t>
    </dgm:pt>
    <dgm:pt modelId="{E37B35C4-0608-4D32-9851-7D4627CF193F}" type="parTrans" cxnId="{F68250D8-1E93-4B75-BB8E-FFE4FB9CDAC4}">
      <dgm:prSet/>
      <dgm:spPr/>
      <dgm:t>
        <a:bodyPr/>
        <a:lstStyle/>
        <a:p>
          <a:endParaRPr lang="zh-CN" altLang="en-US"/>
        </a:p>
      </dgm:t>
    </dgm:pt>
    <dgm:pt modelId="{D604E2DA-7321-4E44-ACCC-1A3D2A4E39B4}" type="sibTrans" cxnId="{F68250D8-1E93-4B75-BB8E-FFE4FB9CDAC4}">
      <dgm:prSet/>
      <dgm:spPr/>
      <dgm:t>
        <a:bodyPr/>
        <a:lstStyle/>
        <a:p>
          <a:endParaRPr lang="zh-CN" altLang="en-US"/>
        </a:p>
      </dgm:t>
    </dgm:pt>
    <dgm:pt modelId="{9B773C24-D520-4459-B218-9295B822A635}">
      <dgm:prSet/>
      <dgm:spPr/>
      <dgm:t>
        <a:bodyPr/>
        <a:lstStyle/>
        <a:p>
          <a:r>
            <a:rPr lang="zh-CN" altLang="zh-CN" smtClean="0"/>
            <a:t>标本发出</a:t>
          </a:r>
        </a:p>
      </dgm:t>
    </dgm:pt>
    <dgm:pt modelId="{CC83B3E4-3F04-43D2-AD83-4FD2D5879562}" type="parTrans" cxnId="{2BAB4128-4EB8-4E09-B96A-81F0828D0207}">
      <dgm:prSet/>
      <dgm:spPr/>
      <dgm:t>
        <a:bodyPr/>
        <a:lstStyle/>
        <a:p>
          <a:endParaRPr lang="zh-CN" altLang="en-US"/>
        </a:p>
      </dgm:t>
    </dgm:pt>
    <dgm:pt modelId="{A5C4F454-50C5-4B7B-9504-0654EACBDBBF}" type="sibTrans" cxnId="{2BAB4128-4EB8-4E09-B96A-81F0828D0207}">
      <dgm:prSet/>
      <dgm:spPr/>
      <dgm:t>
        <a:bodyPr/>
        <a:lstStyle/>
        <a:p>
          <a:endParaRPr lang="zh-CN" altLang="en-US"/>
        </a:p>
      </dgm:t>
    </dgm:pt>
    <dgm:pt modelId="{9B84DD07-DD24-486E-AAB5-5CFF1B60D262}">
      <dgm:prSet/>
      <dgm:spPr/>
      <dgm:t>
        <a:bodyPr/>
        <a:lstStyle/>
        <a:p>
          <a:r>
            <a:rPr lang="zh-CN" altLang="zh-CN" smtClean="0"/>
            <a:t>标本接收</a:t>
          </a:r>
        </a:p>
      </dgm:t>
    </dgm:pt>
    <dgm:pt modelId="{667AF61E-3138-49B2-B2D6-A330E678462F}" type="parTrans" cxnId="{263702BD-EC1D-4DB4-AB3A-F586E2534D02}">
      <dgm:prSet/>
      <dgm:spPr/>
      <dgm:t>
        <a:bodyPr/>
        <a:lstStyle/>
        <a:p>
          <a:endParaRPr lang="zh-CN" altLang="en-US"/>
        </a:p>
      </dgm:t>
    </dgm:pt>
    <dgm:pt modelId="{F6657037-2279-4D8C-B97B-829B16B18AE9}" type="sibTrans" cxnId="{263702BD-EC1D-4DB4-AB3A-F586E2534D02}">
      <dgm:prSet/>
      <dgm:spPr/>
      <dgm:t>
        <a:bodyPr/>
        <a:lstStyle/>
        <a:p>
          <a:endParaRPr lang="zh-CN" altLang="en-US"/>
        </a:p>
      </dgm:t>
    </dgm:pt>
    <dgm:pt modelId="{7C037A18-FCE4-4F6D-AC6E-2C500724F4E5}">
      <dgm:prSet/>
      <dgm:spPr/>
      <dgm:t>
        <a:bodyPr/>
        <a:lstStyle/>
        <a:p>
          <a:r>
            <a:rPr lang="zh-CN" altLang="zh-CN" smtClean="0"/>
            <a:t>检验开始</a:t>
          </a:r>
        </a:p>
      </dgm:t>
    </dgm:pt>
    <dgm:pt modelId="{78D7D554-8857-4137-952F-8E9820A5F78C}" type="parTrans" cxnId="{5475475B-F315-4C61-BA88-CB1495ABFFA5}">
      <dgm:prSet/>
      <dgm:spPr/>
      <dgm:t>
        <a:bodyPr/>
        <a:lstStyle/>
        <a:p>
          <a:endParaRPr lang="zh-CN" altLang="en-US"/>
        </a:p>
      </dgm:t>
    </dgm:pt>
    <dgm:pt modelId="{D778A3A1-D910-42E9-BA64-8D33E2C021AB}" type="sibTrans" cxnId="{5475475B-F315-4C61-BA88-CB1495ABFFA5}">
      <dgm:prSet/>
      <dgm:spPr/>
      <dgm:t>
        <a:bodyPr/>
        <a:lstStyle/>
        <a:p>
          <a:endParaRPr lang="zh-CN" altLang="en-US"/>
        </a:p>
      </dgm:t>
    </dgm:pt>
    <dgm:pt modelId="{A4BF4BB2-13CB-4372-8D99-EF62904CCF8B}">
      <dgm:prSet/>
      <dgm:spPr/>
      <dgm:t>
        <a:bodyPr/>
        <a:lstStyle/>
        <a:p>
          <a:r>
            <a:rPr lang="zh-CN" altLang="zh-CN" smtClean="0"/>
            <a:t>追加费用</a:t>
          </a:r>
        </a:p>
      </dgm:t>
    </dgm:pt>
    <dgm:pt modelId="{42E1B4C1-2A78-4565-AFB3-4C72D7B9C5A0}" type="parTrans" cxnId="{137A701D-314F-404E-8CB6-758EDBCBBE43}">
      <dgm:prSet/>
      <dgm:spPr/>
      <dgm:t>
        <a:bodyPr/>
        <a:lstStyle/>
        <a:p>
          <a:endParaRPr lang="zh-CN" altLang="en-US"/>
        </a:p>
      </dgm:t>
    </dgm:pt>
    <dgm:pt modelId="{CB06AB96-F060-4727-8D13-7D6387508651}" type="sibTrans" cxnId="{137A701D-314F-404E-8CB6-758EDBCBBE43}">
      <dgm:prSet/>
      <dgm:spPr/>
      <dgm:t>
        <a:bodyPr/>
        <a:lstStyle/>
        <a:p>
          <a:endParaRPr lang="zh-CN" altLang="en-US"/>
        </a:p>
      </dgm:t>
    </dgm:pt>
    <dgm:pt modelId="{51843A10-0D88-4BE6-B150-AA8669915551}">
      <dgm:prSet/>
      <dgm:spPr/>
      <dgm:t>
        <a:bodyPr/>
        <a:lstStyle/>
        <a:p>
          <a:r>
            <a:rPr lang="zh-CN" altLang="zh-CN" smtClean="0"/>
            <a:t>部分临床审核</a:t>
          </a:r>
        </a:p>
      </dgm:t>
    </dgm:pt>
    <dgm:pt modelId="{EF27123C-415D-41EF-8957-C2E730E9BFFD}" type="parTrans" cxnId="{156D53F3-2A5B-4C62-BA46-F10AB6FEE1C6}">
      <dgm:prSet/>
      <dgm:spPr/>
      <dgm:t>
        <a:bodyPr/>
        <a:lstStyle/>
        <a:p>
          <a:endParaRPr lang="zh-CN" altLang="en-US"/>
        </a:p>
      </dgm:t>
    </dgm:pt>
    <dgm:pt modelId="{ACD8A328-201F-4C70-8D17-04828CD7F4B6}" type="sibTrans" cxnId="{156D53F3-2A5B-4C62-BA46-F10AB6FEE1C6}">
      <dgm:prSet/>
      <dgm:spPr/>
      <dgm:t>
        <a:bodyPr/>
        <a:lstStyle/>
        <a:p>
          <a:endParaRPr lang="zh-CN" altLang="en-US"/>
        </a:p>
      </dgm:t>
    </dgm:pt>
    <dgm:pt modelId="{F2E5C9DC-4A4F-4503-B2E2-992296CDA37B}">
      <dgm:prSet/>
      <dgm:spPr/>
      <dgm:t>
        <a:bodyPr/>
        <a:lstStyle/>
        <a:p>
          <a:r>
            <a:rPr lang="zh-CN" altLang="zh-CN" smtClean="0"/>
            <a:t>全部临床审核</a:t>
          </a:r>
        </a:p>
      </dgm:t>
    </dgm:pt>
    <dgm:pt modelId="{61B14EF3-FE89-41C9-B3C0-9B6936E74827}" type="parTrans" cxnId="{DDA118D9-9FE0-493F-92B7-74E70549E72E}">
      <dgm:prSet/>
      <dgm:spPr/>
      <dgm:t>
        <a:bodyPr/>
        <a:lstStyle/>
        <a:p>
          <a:endParaRPr lang="zh-CN" altLang="en-US"/>
        </a:p>
      </dgm:t>
    </dgm:pt>
    <dgm:pt modelId="{0C6BCC22-A138-4AAA-81B8-C670B8E7DA1A}" type="sibTrans" cxnId="{DDA118D9-9FE0-493F-92B7-74E70549E72E}">
      <dgm:prSet/>
      <dgm:spPr/>
      <dgm:t>
        <a:bodyPr/>
        <a:lstStyle/>
        <a:p>
          <a:endParaRPr lang="zh-CN" altLang="en-US"/>
        </a:p>
      </dgm:t>
    </dgm:pt>
    <dgm:pt modelId="{1B47B41B-76A3-449A-A8BA-A7C93254C7F8}">
      <dgm:prSet/>
      <dgm:spPr/>
      <dgm:t>
        <a:bodyPr/>
        <a:lstStyle/>
        <a:p>
          <a:r>
            <a:rPr lang="zh-CN" altLang="zh-CN" smtClean="0"/>
            <a:t>报告撤销</a:t>
          </a:r>
        </a:p>
      </dgm:t>
    </dgm:pt>
    <dgm:pt modelId="{F6285755-9DE4-4902-AAE6-CB45A7713070}" type="parTrans" cxnId="{8F794EB9-582A-484C-90B1-ECEA9785F140}">
      <dgm:prSet/>
      <dgm:spPr/>
      <dgm:t>
        <a:bodyPr/>
        <a:lstStyle/>
        <a:p>
          <a:endParaRPr lang="zh-CN" altLang="en-US"/>
        </a:p>
      </dgm:t>
    </dgm:pt>
    <dgm:pt modelId="{45214E4A-4820-460A-AF9F-556B9802C3E4}" type="sibTrans" cxnId="{8F794EB9-582A-484C-90B1-ECEA9785F140}">
      <dgm:prSet/>
      <dgm:spPr/>
      <dgm:t>
        <a:bodyPr/>
        <a:lstStyle/>
        <a:p>
          <a:endParaRPr lang="zh-CN" altLang="en-US"/>
        </a:p>
      </dgm:t>
    </dgm:pt>
    <dgm:pt modelId="{F87FB6E9-9611-4CF6-A05E-D0DC13221A22}">
      <dgm:prSet/>
      <dgm:spPr/>
      <dgm:t>
        <a:bodyPr/>
        <a:lstStyle/>
        <a:p>
          <a:r>
            <a:rPr lang="en-US" altLang="zh-CN" dirty="0" smtClean="0"/>
            <a:t>……</a:t>
          </a:r>
          <a:endParaRPr lang="zh-CN" altLang="zh-CN" dirty="0" smtClean="0"/>
        </a:p>
      </dgm:t>
    </dgm:pt>
    <dgm:pt modelId="{DF593647-39F9-4810-BEA7-515A8114D8FE}" type="parTrans" cxnId="{22D13905-3F13-4F74-A2BA-305FB66530EC}">
      <dgm:prSet/>
      <dgm:spPr/>
      <dgm:t>
        <a:bodyPr/>
        <a:lstStyle/>
        <a:p>
          <a:endParaRPr lang="zh-CN" altLang="en-US"/>
        </a:p>
      </dgm:t>
    </dgm:pt>
    <dgm:pt modelId="{4D8FB0D8-34D2-4AF0-855A-6772F1FD66FE}" type="sibTrans" cxnId="{22D13905-3F13-4F74-A2BA-305FB66530EC}">
      <dgm:prSet/>
      <dgm:spPr/>
      <dgm:t>
        <a:bodyPr/>
        <a:lstStyle/>
        <a:p>
          <a:endParaRPr lang="zh-CN" altLang="en-US"/>
        </a:p>
      </dgm:t>
    </dgm:pt>
    <dgm:pt modelId="{E652A9C2-83A2-43B8-B8A9-FD848E78BFC7}" type="pres">
      <dgm:prSet presAssocID="{6B465357-B917-4B96-9435-CFD196194998}" presName="Name0" presStyleCnt="0">
        <dgm:presLayoutVars>
          <dgm:dir/>
          <dgm:resizeHandles val="exact"/>
        </dgm:presLayoutVars>
      </dgm:prSet>
      <dgm:spPr/>
      <dgm:t>
        <a:bodyPr/>
        <a:lstStyle/>
        <a:p>
          <a:endParaRPr lang="zh-CN" altLang="en-US"/>
        </a:p>
      </dgm:t>
    </dgm:pt>
    <dgm:pt modelId="{F96AB6AF-3630-4DB7-A146-F68483168B59}" type="pres">
      <dgm:prSet presAssocID="{6B465357-B917-4B96-9435-CFD196194998}" presName="cycle" presStyleCnt="0"/>
      <dgm:spPr/>
    </dgm:pt>
    <dgm:pt modelId="{609C0068-934B-4BAF-882B-BC7B452AE80B}" type="pres">
      <dgm:prSet presAssocID="{A6C7FF7D-BFEB-4995-8B81-60BAA82E836D}" presName="nodeFirstNode" presStyleLbl="node1" presStyleIdx="0" presStyleCnt="11">
        <dgm:presLayoutVars>
          <dgm:bulletEnabled val="1"/>
        </dgm:presLayoutVars>
      </dgm:prSet>
      <dgm:spPr/>
      <dgm:t>
        <a:bodyPr/>
        <a:lstStyle/>
        <a:p>
          <a:endParaRPr lang="zh-CN" altLang="en-US"/>
        </a:p>
      </dgm:t>
    </dgm:pt>
    <dgm:pt modelId="{EBD62AE5-C02B-4C90-A19A-6CD6EBC2A007}" type="pres">
      <dgm:prSet presAssocID="{8A3B0D81-2247-48E9-8605-B73B46004366}" presName="sibTransFirstNode" presStyleLbl="bgShp" presStyleIdx="0" presStyleCnt="1"/>
      <dgm:spPr/>
      <dgm:t>
        <a:bodyPr/>
        <a:lstStyle/>
        <a:p>
          <a:endParaRPr lang="zh-CN" altLang="en-US"/>
        </a:p>
      </dgm:t>
    </dgm:pt>
    <dgm:pt modelId="{0658B667-5ED1-4717-9653-FB197EC7BB42}" type="pres">
      <dgm:prSet presAssocID="{48F7A890-732C-40F9-B005-CEB529BAD503}" presName="nodeFollowingNodes" presStyleLbl="node1" presStyleIdx="1" presStyleCnt="11">
        <dgm:presLayoutVars>
          <dgm:bulletEnabled val="1"/>
        </dgm:presLayoutVars>
      </dgm:prSet>
      <dgm:spPr/>
      <dgm:t>
        <a:bodyPr/>
        <a:lstStyle/>
        <a:p>
          <a:endParaRPr lang="zh-CN" altLang="en-US"/>
        </a:p>
      </dgm:t>
    </dgm:pt>
    <dgm:pt modelId="{AF94190E-257C-4A3B-8241-BED5CA8FA203}" type="pres">
      <dgm:prSet presAssocID="{12B85CF1-09C4-4C85-8D63-5C226620567F}" presName="nodeFollowingNodes" presStyleLbl="node1" presStyleIdx="2" presStyleCnt="11">
        <dgm:presLayoutVars>
          <dgm:bulletEnabled val="1"/>
        </dgm:presLayoutVars>
      </dgm:prSet>
      <dgm:spPr/>
      <dgm:t>
        <a:bodyPr/>
        <a:lstStyle/>
        <a:p>
          <a:endParaRPr lang="zh-CN" altLang="en-US"/>
        </a:p>
      </dgm:t>
    </dgm:pt>
    <dgm:pt modelId="{D61438CF-0C2B-4413-9BD0-A8BD366FB4EE}" type="pres">
      <dgm:prSet presAssocID="{9B773C24-D520-4459-B218-9295B822A635}" presName="nodeFollowingNodes" presStyleLbl="node1" presStyleIdx="3" presStyleCnt="11">
        <dgm:presLayoutVars>
          <dgm:bulletEnabled val="1"/>
        </dgm:presLayoutVars>
      </dgm:prSet>
      <dgm:spPr/>
      <dgm:t>
        <a:bodyPr/>
        <a:lstStyle/>
        <a:p>
          <a:endParaRPr lang="zh-CN" altLang="en-US"/>
        </a:p>
      </dgm:t>
    </dgm:pt>
    <dgm:pt modelId="{F9925A84-8F99-478D-99D3-37D8EAF6F0AC}" type="pres">
      <dgm:prSet presAssocID="{9B84DD07-DD24-486E-AAB5-5CFF1B60D262}" presName="nodeFollowingNodes" presStyleLbl="node1" presStyleIdx="4" presStyleCnt="11">
        <dgm:presLayoutVars>
          <dgm:bulletEnabled val="1"/>
        </dgm:presLayoutVars>
      </dgm:prSet>
      <dgm:spPr/>
      <dgm:t>
        <a:bodyPr/>
        <a:lstStyle/>
        <a:p>
          <a:endParaRPr lang="zh-CN" altLang="en-US"/>
        </a:p>
      </dgm:t>
    </dgm:pt>
    <dgm:pt modelId="{A0A75397-ED81-450C-B582-2B57209F6C7C}" type="pres">
      <dgm:prSet presAssocID="{7C037A18-FCE4-4F6D-AC6E-2C500724F4E5}" presName="nodeFollowingNodes" presStyleLbl="node1" presStyleIdx="5" presStyleCnt="11">
        <dgm:presLayoutVars>
          <dgm:bulletEnabled val="1"/>
        </dgm:presLayoutVars>
      </dgm:prSet>
      <dgm:spPr/>
      <dgm:t>
        <a:bodyPr/>
        <a:lstStyle/>
        <a:p>
          <a:endParaRPr lang="zh-CN" altLang="en-US"/>
        </a:p>
      </dgm:t>
    </dgm:pt>
    <dgm:pt modelId="{69515CF2-AB87-42B0-BB99-E1D5C99A827B}" type="pres">
      <dgm:prSet presAssocID="{A4BF4BB2-13CB-4372-8D99-EF62904CCF8B}" presName="nodeFollowingNodes" presStyleLbl="node1" presStyleIdx="6" presStyleCnt="11">
        <dgm:presLayoutVars>
          <dgm:bulletEnabled val="1"/>
        </dgm:presLayoutVars>
      </dgm:prSet>
      <dgm:spPr/>
      <dgm:t>
        <a:bodyPr/>
        <a:lstStyle/>
        <a:p>
          <a:endParaRPr lang="zh-CN" altLang="en-US"/>
        </a:p>
      </dgm:t>
    </dgm:pt>
    <dgm:pt modelId="{5057A821-D67A-43BD-AAA2-1CCCBA5F13DA}" type="pres">
      <dgm:prSet presAssocID="{51843A10-0D88-4BE6-B150-AA8669915551}" presName="nodeFollowingNodes" presStyleLbl="node1" presStyleIdx="7" presStyleCnt="11">
        <dgm:presLayoutVars>
          <dgm:bulletEnabled val="1"/>
        </dgm:presLayoutVars>
      </dgm:prSet>
      <dgm:spPr/>
      <dgm:t>
        <a:bodyPr/>
        <a:lstStyle/>
        <a:p>
          <a:endParaRPr lang="zh-CN" altLang="en-US"/>
        </a:p>
      </dgm:t>
    </dgm:pt>
    <dgm:pt modelId="{DBB2F384-275D-450A-905B-B9204E5CC9CE}" type="pres">
      <dgm:prSet presAssocID="{F2E5C9DC-4A4F-4503-B2E2-992296CDA37B}" presName="nodeFollowingNodes" presStyleLbl="node1" presStyleIdx="8" presStyleCnt="11">
        <dgm:presLayoutVars>
          <dgm:bulletEnabled val="1"/>
        </dgm:presLayoutVars>
      </dgm:prSet>
      <dgm:spPr/>
      <dgm:t>
        <a:bodyPr/>
        <a:lstStyle/>
        <a:p>
          <a:endParaRPr lang="zh-CN" altLang="en-US"/>
        </a:p>
      </dgm:t>
    </dgm:pt>
    <dgm:pt modelId="{330C0D10-DE1D-4BB8-B9A1-D9F4E13E0493}" type="pres">
      <dgm:prSet presAssocID="{1B47B41B-76A3-449A-A8BA-A7C93254C7F8}" presName="nodeFollowingNodes" presStyleLbl="node1" presStyleIdx="9" presStyleCnt="11">
        <dgm:presLayoutVars>
          <dgm:bulletEnabled val="1"/>
        </dgm:presLayoutVars>
      </dgm:prSet>
      <dgm:spPr/>
      <dgm:t>
        <a:bodyPr/>
        <a:lstStyle/>
        <a:p>
          <a:endParaRPr lang="zh-CN" altLang="en-US"/>
        </a:p>
      </dgm:t>
    </dgm:pt>
    <dgm:pt modelId="{F6D240AD-9029-4A62-BE27-04F699B7A4EF}" type="pres">
      <dgm:prSet presAssocID="{F87FB6E9-9611-4CF6-A05E-D0DC13221A22}" presName="nodeFollowingNodes" presStyleLbl="node1" presStyleIdx="10" presStyleCnt="11">
        <dgm:presLayoutVars>
          <dgm:bulletEnabled val="1"/>
        </dgm:presLayoutVars>
      </dgm:prSet>
      <dgm:spPr/>
      <dgm:t>
        <a:bodyPr/>
        <a:lstStyle/>
        <a:p>
          <a:endParaRPr lang="zh-CN" altLang="en-US"/>
        </a:p>
      </dgm:t>
    </dgm:pt>
  </dgm:ptLst>
  <dgm:cxnLst>
    <dgm:cxn modelId="{F512B611-EFD1-4DDD-8FB9-ECD8394A94FB}" type="presOf" srcId="{1B47B41B-76A3-449A-A8BA-A7C93254C7F8}" destId="{330C0D10-DE1D-4BB8-B9A1-D9F4E13E0493}" srcOrd="0" destOrd="0" presId="urn:microsoft.com/office/officeart/2005/8/layout/cycle3"/>
    <dgm:cxn modelId="{5475475B-F315-4C61-BA88-CB1495ABFFA5}" srcId="{6B465357-B917-4B96-9435-CFD196194998}" destId="{7C037A18-FCE4-4F6D-AC6E-2C500724F4E5}" srcOrd="5" destOrd="0" parTransId="{78D7D554-8857-4137-952F-8E9820A5F78C}" sibTransId="{D778A3A1-D910-42E9-BA64-8D33E2C021AB}"/>
    <dgm:cxn modelId="{30A449DA-8130-449F-AC43-1603771C098E}" type="presOf" srcId="{48F7A890-732C-40F9-B005-CEB529BAD503}" destId="{0658B667-5ED1-4717-9653-FB197EC7BB42}" srcOrd="0" destOrd="0" presId="urn:microsoft.com/office/officeart/2005/8/layout/cycle3"/>
    <dgm:cxn modelId="{9B159546-03FC-4C03-A566-F61F78CBC2A4}" type="presOf" srcId="{A4BF4BB2-13CB-4372-8D99-EF62904CCF8B}" destId="{69515CF2-AB87-42B0-BB99-E1D5C99A827B}" srcOrd="0" destOrd="0" presId="urn:microsoft.com/office/officeart/2005/8/layout/cycle3"/>
    <dgm:cxn modelId="{FF663AF2-3E05-4AA2-B092-ED873FB0960B}" type="presOf" srcId="{6B465357-B917-4B96-9435-CFD196194998}" destId="{E652A9C2-83A2-43B8-B8A9-FD848E78BFC7}" srcOrd="0" destOrd="0" presId="urn:microsoft.com/office/officeart/2005/8/layout/cycle3"/>
    <dgm:cxn modelId="{22D13905-3F13-4F74-A2BA-305FB66530EC}" srcId="{6B465357-B917-4B96-9435-CFD196194998}" destId="{F87FB6E9-9611-4CF6-A05E-D0DC13221A22}" srcOrd="10" destOrd="0" parTransId="{DF593647-39F9-4810-BEA7-515A8114D8FE}" sibTransId="{4D8FB0D8-34D2-4AF0-855A-6772F1FD66FE}"/>
    <dgm:cxn modelId="{156D53F3-2A5B-4C62-BA46-F10AB6FEE1C6}" srcId="{6B465357-B917-4B96-9435-CFD196194998}" destId="{51843A10-0D88-4BE6-B150-AA8669915551}" srcOrd="7" destOrd="0" parTransId="{EF27123C-415D-41EF-8957-C2E730E9BFFD}" sibTransId="{ACD8A328-201F-4C70-8D17-04828CD7F4B6}"/>
    <dgm:cxn modelId="{F35C9A09-EFEE-443F-B419-CA89B79FECDE}" type="presOf" srcId="{9B84DD07-DD24-486E-AAB5-5CFF1B60D262}" destId="{F9925A84-8F99-478D-99D3-37D8EAF6F0AC}" srcOrd="0" destOrd="0" presId="urn:microsoft.com/office/officeart/2005/8/layout/cycle3"/>
    <dgm:cxn modelId="{8F794EB9-582A-484C-90B1-ECEA9785F140}" srcId="{6B465357-B917-4B96-9435-CFD196194998}" destId="{1B47B41B-76A3-449A-A8BA-A7C93254C7F8}" srcOrd="9" destOrd="0" parTransId="{F6285755-9DE4-4902-AAE6-CB45A7713070}" sibTransId="{45214E4A-4820-460A-AF9F-556B9802C3E4}"/>
    <dgm:cxn modelId="{DDA118D9-9FE0-493F-92B7-74E70549E72E}" srcId="{6B465357-B917-4B96-9435-CFD196194998}" destId="{F2E5C9DC-4A4F-4503-B2E2-992296CDA37B}" srcOrd="8" destOrd="0" parTransId="{61B14EF3-FE89-41C9-B3C0-9B6936E74827}" sibTransId="{0C6BCC22-A138-4AAA-81B8-C670B8E7DA1A}"/>
    <dgm:cxn modelId="{817C5870-D2B3-46BA-91DD-A8287B3A579B}" type="presOf" srcId="{7C037A18-FCE4-4F6D-AC6E-2C500724F4E5}" destId="{A0A75397-ED81-450C-B582-2B57209F6C7C}" srcOrd="0" destOrd="0" presId="urn:microsoft.com/office/officeart/2005/8/layout/cycle3"/>
    <dgm:cxn modelId="{E0DA9552-6276-4975-B0DC-CA3600126E3D}" srcId="{6B465357-B917-4B96-9435-CFD196194998}" destId="{48F7A890-732C-40F9-B005-CEB529BAD503}" srcOrd="1" destOrd="0" parTransId="{F0242807-62AA-48DE-9490-0963591DD1B2}" sibTransId="{92969DAD-5D17-4238-A5A3-FBC649CCEBBB}"/>
    <dgm:cxn modelId="{D5382564-D607-4331-A23B-7EC800E52766}" type="presOf" srcId="{12B85CF1-09C4-4C85-8D63-5C226620567F}" destId="{AF94190E-257C-4A3B-8241-BED5CA8FA203}" srcOrd="0" destOrd="0" presId="urn:microsoft.com/office/officeart/2005/8/layout/cycle3"/>
    <dgm:cxn modelId="{7D6F583C-DC41-464D-A353-8A50C94E0C9B}" type="presOf" srcId="{A6C7FF7D-BFEB-4995-8B81-60BAA82E836D}" destId="{609C0068-934B-4BAF-882B-BC7B452AE80B}" srcOrd="0" destOrd="0" presId="urn:microsoft.com/office/officeart/2005/8/layout/cycle3"/>
    <dgm:cxn modelId="{F68250D8-1E93-4B75-BB8E-FFE4FB9CDAC4}" srcId="{6B465357-B917-4B96-9435-CFD196194998}" destId="{12B85CF1-09C4-4C85-8D63-5C226620567F}" srcOrd="2" destOrd="0" parTransId="{E37B35C4-0608-4D32-9851-7D4627CF193F}" sibTransId="{D604E2DA-7321-4E44-ACCC-1A3D2A4E39B4}"/>
    <dgm:cxn modelId="{263702BD-EC1D-4DB4-AB3A-F586E2534D02}" srcId="{6B465357-B917-4B96-9435-CFD196194998}" destId="{9B84DD07-DD24-486E-AAB5-5CFF1B60D262}" srcOrd="4" destOrd="0" parTransId="{667AF61E-3138-49B2-B2D6-A330E678462F}" sibTransId="{F6657037-2279-4D8C-B97B-829B16B18AE9}"/>
    <dgm:cxn modelId="{2BAB4128-4EB8-4E09-B96A-81F0828D0207}" srcId="{6B465357-B917-4B96-9435-CFD196194998}" destId="{9B773C24-D520-4459-B218-9295B822A635}" srcOrd="3" destOrd="0" parTransId="{CC83B3E4-3F04-43D2-AD83-4FD2D5879562}" sibTransId="{A5C4F454-50C5-4B7B-9504-0654EACBDBBF}"/>
    <dgm:cxn modelId="{4C1AE5DB-36E4-430C-A118-DF7D3AAF4B27}" type="presOf" srcId="{51843A10-0D88-4BE6-B150-AA8669915551}" destId="{5057A821-D67A-43BD-AAA2-1CCCBA5F13DA}" srcOrd="0" destOrd="0" presId="urn:microsoft.com/office/officeart/2005/8/layout/cycle3"/>
    <dgm:cxn modelId="{137A701D-314F-404E-8CB6-758EDBCBBE43}" srcId="{6B465357-B917-4B96-9435-CFD196194998}" destId="{A4BF4BB2-13CB-4372-8D99-EF62904CCF8B}" srcOrd="6" destOrd="0" parTransId="{42E1B4C1-2A78-4565-AFB3-4C72D7B9C5A0}" sibTransId="{CB06AB96-F060-4727-8D13-7D6387508651}"/>
    <dgm:cxn modelId="{8205371E-69D4-47C5-B170-C8936887C7D4}" srcId="{6B465357-B917-4B96-9435-CFD196194998}" destId="{A6C7FF7D-BFEB-4995-8B81-60BAA82E836D}" srcOrd="0" destOrd="0" parTransId="{991A4194-B3D1-45F5-8E31-1955933A6EE9}" sibTransId="{8A3B0D81-2247-48E9-8605-B73B46004366}"/>
    <dgm:cxn modelId="{3EE73ED8-6408-40EC-93D7-820BF2D74468}" type="presOf" srcId="{F2E5C9DC-4A4F-4503-B2E2-992296CDA37B}" destId="{DBB2F384-275D-450A-905B-B9204E5CC9CE}" srcOrd="0" destOrd="0" presId="urn:microsoft.com/office/officeart/2005/8/layout/cycle3"/>
    <dgm:cxn modelId="{80356977-D3A7-4DC9-9CBC-CAFF58F79192}" type="presOf" srcId="{9B773C24-D520-4459-B218-9295B822A635}" destId="{D61438CF-0C2B-4413-9BD0-A8BD366FB4EE}" srcOrd="0" destOrd="0" presId="urn:microsoft.com/office/officeart/2005/8/layout/cycle3"/>
    <dgm:cxn modelId="{C03339BC-F6D0-4C04-9E61-6F314B224A68}" type="presOf" srcId="{8A3B0D81-2247-48E9-8605-B73B46004366}" destId="{EBD62AE5-C02B-4C90-A19A-6CD6EBC2A007}" srcOrd="0" destOrd="0" presId="urn:microsoft.com/office/officeart/2005/8/layout/cycle3"/>
    <dgm:cxn modelId="{5E562F4E-C6F9-43F7-AFB1-3798304F5FFF}" type="presOf" srcId="{F87FB6E9-9611-4CF6-A05E-D0DC13221A22}" destId="{F6D240AD-9029-4A62-BE27-04F699B7A4EF}" srcOrd="0" destOrd="0" presId="urn:microsoft.com/office/officeart/2005/8/layout/cycle3"/>
    <dgm:cxn modelId="{B0E7DAD9-FB5F-403E-9CD4-E16ABD28C870}" type="presParOf" srcId="{E652A9C2-83A2-43B8-B8A9-FD848E78BFC7}" destId="{F96AB6AF-3630-4DB7-A146-F68483168B59}" srcOrd="0" destOrd="0" presId="urn:microsoft.com/office/officeart/2005/8/layout/cycle3"/>
    <dgm:cxn modelId="{3FCF2073-5227-4533-9EFF-C9E50157FC5E}" type="presParOf" srcId="{F96AB6AF-3630-4DB7-A146-F68483168B59}" destId="{609C0068-934B-4BAF-882B-BC7B452AE80B}" srcOrd="0" destOrd="0" presId="urn:microsoft.com/office/officeart/2005/8/layout/cycle3"/>
    <dgm:cxn modelId="{A433E107-CE9B-48D5-B8B5-7747B111E5CB}" type="presParOf" srcId="{F96AB6AF-3630-4DB7-A146-F68483168B59}" destId="{EBD62AE5-C02B-4C90-A19A-6CD6EBC2A007}" srcOrd="1" destOrd="0" presId="urn:microsoft.com/office/officeart/2005/8/layout/cycle3"/>
    <dgm:cxn modelId="{8EB4D547-D295-49DB-BC93-1BE4780B76BE}" type="presParOf" srcId="{F96AB6AF-3630-4DB7-A146-F68483168B59}" destId="{0658B667-5ED1-4717-9653-FB197EC7BB42}" srcOrd="2" destOrd="0" presId="urn:microsoft.com/office/officeart/2005/8/layout/cycle3"/>
    <dgm:cxn modelId="{1772D3E4-6553-4820-937B-F89639544984}" type="presParOf" srcId="{F96AB6AF-3630-4DB7-A146-F68483168B59}" destId="{AF94190E-257C-4A3B-8241-BED5CA8FA203}" srcOrd="3" destOrd="0" presId="urn:microsoft.com/office/officeart/2005/8/layout/cycle3"/>
    <dgm:cxn modelId="{EC66565C-458F-42F0-BA4C-5FBF716751CD}" type="presParOf" srcId="{F96AB6AF-3630-4DB7-A146-F68483168B59}" destId="{D61438CF-0C2B-4413-9BD0-A8BD366FB4EE}" srcOrd="4" destOrd="0" presId="urn:microsoft.com/office/officeart/2005/8/layout/cycle3"/>
    <dgm:cxn modelId="{C9C3A3AA-CBDA-44C5-BCE5-9A9402004164}" type="presParOf" srcId="{F96AB6AF-3630-4DB7-A146-F68483168B59}" destId="{F9925A84-8F99-478D-99D3-37D8EAF6F0AC}" srcOrd="5" destOrd="0" presId="urn:microsoft.com/office/officeart/2005/8/layout/cycle3"/>
    <dgm:cxn modelId="{9E1A3C98-F74D-4B8F-AAEB-EB66B5BACD2C}" type="presParOf" srcId="{F96AB6AF-3630-4DB7-A146-F68483168B59}" destId="{A0A75397-ED81-450C-B582-2B57209F6C7C}" srcOrd="6" destOrd="0" presId="urn:microsoft.com/office/officeart/2005/8/layout/cycle3"/>
    <dgm:cxn modelId="{F0159C55-7E08-4BB2-B79C-959203DFEA51}" type="presParOf" srcId="{F96AB6AF-3630-4DB7-A146-F68483168B59}" destId="{69515CF2-AB87-42B0-BB99-E1D5C99A827B}" srcOrd="7" destOrd="0" presId="urn:microsoft.com/office/officeart/2005/8/layout/cycle3"/>
    <dgm:cxn modelId="{DD3236F8-0AEC-4462-AFD4-7ABADC2DD8BF}" type="presParOf" srcId="{F96AB6AF-3630-4DB7-A146-F68483168B59}" destId="{5057A821-D67A-43BD-AAA2-1CCCBA5F13DA}" srcOrd="8" destOrd="0" presId="urn:microsoft.com/office/officeart/2005/8/layout/cycle3"/>
    <dgm:cxn modelId="{FDDCD2A1-6F49-476F-87D5-12F38903D3B4}" type="presParOf" srcId="{F96AB6AF-3630-4DB7-A146-F68483168B59}" destId="{DBB2F384-275D-450A-905B-B9204E5CC9CE}" srcOrd="9" destOrd="0" presId="urn:microsoft.com/office/officeart/2005/8/layout/cycle3"/>
    <dgm:cxn modelId="{9B08292D-6AEB-48FC-8507-7899671819BF}" type="presParOf" srcId="{F96AB6AF-3630-4DB7-A146-F68483168B59}" destId="{330C0D10-DE1D-4BB8-B9A1-D9F4E13E0493}" srcOrd="10" destOrd="0" presId="urn:microsoft.com/office/officeart/2005/8/layout/cycle3"/>
    <dgm:cxn modelId="{D0944DB8-5B34-4641-A746-AD0C7AE13CA1}" type="presParOf" srcId="{F96AB6AF-3630-4DB7-A146-F68483168B59}" destId="{F6D240AD-9029-4A62-BE27-04F699B7A4EF}" srcOrd="11" destOrd="0" presId="urn:microsoft.com/office/officeart/2005/8/layout/cycle3"/>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F418D9-8D52-4C78-9CA6-D49EFEE8D6DE}" type="doc">
      <dgm:prSet loTypeId="urn:microsoft.com/office/officeart/2005/8/layout/vList5" loCatId="list" qsTypeId="urn:microsoft.com/office/officeart/2005/8/quickstyle/simple4" qsCatId="simple" csTypeId="urn:microsoft.com/office/officeart/2005/8/colors/colorful5" csCatId="colorful" phldr="1"/>
      <dgm:spPr/>
      <dgm:t>
        <a:bodyPr/>
        <a:lstStyle/>
        <a:p>
          <a:endParaRPr lang="zh-CN" altLang="en-US"/>
        </a:p>
      </dgm:t>
    </dgm:pt>
    <dgm:pt modelId="{E3687C6B-1FAF-4B93-BD9A-7BDB01995081}">
      <dgm:prSet phldrT="[文本]"/>
      <dgm:spPr/>
      <dgm:t>
        <a:bodyPr/>
        <a:lstStyle/>
        <a:p>
          <a:r>
            <a:rPr lang="zh-CN" dirty="0" smtClean="0">
              <a:latin typeface="微软雅黑" panose="020B0503020204020204" pitchFamily="34" charset="-122"/>
              <a:ea typeface="微软雅黑" panose="020B0503020204020204" pitchFamily="34" charset="-122"/>
            </a:rPr>
            <a:t>业务交互场景</a:t>
          </a:r>
          <a:endParaRPr lang="zh-CN" altLang="en-US" dirty="0">
            <a:latin typeface="微软雅黑" panose="020B0503020204020204" pitchFamily="34" charset="-122"/>
            <a:ea typeface="微软雅黑" panose="020B0503020204020204" pitchFamily="34" charset="-122"/>
          </a:endParaRPr>
        </a:p>
      </dgm:t>
    </dgm:pt>
    <dgm:pt modelId="{046FE881-ADA7-44C9-80D0-0F9F19B6FB14}" type="parTrans" cxnId="{9D7142E0-618C-4FC7-A517-81CEB5CA9263}">
      <dgm:prSet/>
      <dgm:spPr/>
      <dgm:t>
        <a:bodyPr/>
        <a:lstStyle/>
        <a:p>
          <a:endParaRPr lang="zh-CN" altLang="en-US">
            <a:latin typeface="微软雅黑" panose="020B0503020204020204" pitchFamily="34" charset="-122"/>
            <a:ea typeface="微软雅黑" panose="020B0503020204020204" pitchFamily="34" charset="-122"/>
          </a:endParaRPr>
        </a:p>
      </dgm:t>
    </dgm:pt>
    <dgm:pt modelId="{407E05DA-4906-4945-B8A9-563944CD7330}" type="sibTrans" cxnId="{9D7142E0-618C-4FC7-A517-81CEB5CA9263}">
      <dgm:prSet/>
      <dgm:spPr/>
      <dgm:t>
        <a:bodyPr/>
        <a:lstStyle/>
        <a:p>
          <a:endParaRPr lang="zh-CN" altLang="en-US">
            <a:latin typeface="微软雅黑" panose="020B0503020204020204" pitchFamily="34" charset="-122"/>
            <a:ea typeface="微软雅黑" panose="020B0503020204020204" pitchFamily="34" charset="-122"/>
          </a:endParaRPr>
        </a:p>
      </dgm:t>
    </dgm:pt>
    <dgm:pt modelId="{9D7F1782-EEF1-4A9A-BFAD-EB09E057111D}">
      <dgm:prSet/>
      <dgm:spPr/>
      <dgm:t>
        <a:bodyPr/>
        <a:lstStyle/>
        <a:p>
          <a:r>
            <a:rPr lang="zh-CN" dirty="0" smtClean="0">
              <a:latin typeface="微软雅黑" panose="020B0503020204020204" pitchFamily="34" charset="-122"/>
              <a:ea typeface="微软雅黑" panose="020B0503020204020204" pitchFamily="34" charset="-122"/>
            </a:rPr>
            <a:t>对业务流程中的系统交互关系的说明，包括交互场景流程图，正常流程描述，特殊流程描述，场景所包含的接口</a:t>
          </a:r>
          <a:endParaRPr lang="zh-CN" dirty="0">
            <a:latin typeface="微软雅黑" panose="020B0503020204020204" pitchFamily="34" charset="-122"/>
            <a:ea typeface="微软雅黑" panose="020B0503020204020204" pitchFamily="34" charset="-122"/>
          </a:endParaRPr>
        </a:p>
      </dgm:t>
    </dgm:pt>
    <dgm:pt modelId="{BFF475DC-01B9-4172-891C-8968315E7BEF}" type="parTrans" cxnId="{BCA7D2E6-8B7A-4121-94CD-ECE37AB84680}">
      <dgm:prSet/>
      <dgm:spPr/>
      <dgm:t>
        <a:bodyPr/>
        <a:lstStyle/>
        <a:p>
          <a:endParaRPr lang="zh-CN" altLang="en-US">
            <a:latin typeface="微软雅黑" panose="020B0503020204020204" pitchFamily="34" charset="-122"/>
            <a:ea typeface="微软雅黑" panose="020B0503020204020204" pitchFamily="34" charset="-122"/>
          </a:endParaRPr>
        </a:p>
      </dgm:t>
    </dgm:pt>
    <dgm:pt modelId="{9D1FA376-07E4-4227-B5E5-BD6EBA7CD1A5}" type="sibTrans" cxnId="{BCA7D2E6-8B7A-4121-94CD-ECE37AB84680}">
      <dgm:prSet/>
      <dgm:spPr/>
      <dgm:t>
        <a:bodyPr/>
        <a:lstStyle/>
        <a:p>
          <a:endParaRPr lang="zh-CN" altLang="en-US">
            <a:latin typeface="微软雅黑" panose="020B0503020204020204" pitchFamily="34" charset="-122"/>
            <a:ea typeface="微软雅黑" panose="020B0503020204020204" pitchFamily="34" charset="-122"/>
          </a:endParaRPr>
        </a:p>
      </dgm:t>
    </dgm:pt>
    <dgm:pt modelId="{5A4E0F0E-50E2-499A-974A-8A3C20988403}">
      <dgm:prSet/>
      <dgm:spPr/>
      <dgm:t>
        <a:bodyPr/>
        <a:lstStyle/>
        <a:p>
          <a:r>
            <a:rPr lang="zh-CN" dirty="0" smtClean="0">
              <a:latin typeface="微软雅黑" panose="020B0503020204020204" pitchFamily="34" charset="-122"/>
              <a:ea typeface="微软雅黑" panose="020B0503020204020204" pitchFamily="34" charset="-122"/>
            </a:rPr>
            <a:t>业务接口规范</a:t>
          </a:r>
          <a:endParaRPr lang="zh-CN" dirty="0">
            <a:latin typeface="微软雅黑" panose="020B0503020204020204" pitchFamily="34" charset="-122"/>
            <a:ea typeface="微软雅黑" panose="020B0503020204020204" pitchFamily="34" charset="-122"/>
          </a:endParaRPr>
        </a:p>
      </dgm:t>
    </dgm:pt>
    <dgm:pt modelId="{0BD206B2-BED6-4AD7-99F1-A28DEA92D944}" type="parTrans" cxnId="{AB89E076-09CA-4F59-BA1E-64810100F877}">
      <dgm:prSet/>
      <dgm:spPr/>
      <dgm:t>
        <a:bodyPr/>
        <a:lstStyle/>
        <a:p>
          <a:endParaRPr lang="zh-CN" altLang="en-US">
            <a:latin typeface="微软雅黑" panose="020B0503020204020204" pitchFamily="34" charset="-122"/>
            <a:ea typeface="微软雅黑" panose="020B0503020204020204" pitchFamily="34" charset="-122"/>
          </a:endParaRPr>
        </a:p>
      </dgm:t>
    </dgm:pt>
    <dgm:pt modelId="{AFFDE853-76A1-4687-AD29-ADBE4E4BDA0D}" type="sibTrans" cxnId="{AB89E076-09CA-4F59-BA1E-64810100F877}">
      <dgm:prSet/>
      <dgm:spPr/>
      <dgm:t>
        <a:bodyPr/>
        <a:lstStyle/>
        <a:p>
          <a:endParaRPr lang="zh-CN" altLang="en-US">
            <a:latin typeface="微软雅黑" panose="020B0503020204020204" pitchFamily="34" charset="-122"/>
            <a:ea typeface="微软雅黑" panose="020B0503020204020204" pitchFamily="34" charset="-122"/>
          </a:endParaRPr>
        </a:p>
      </dgm:t>
    </dgm:pt>
    <dgm:pt modelId="{089535A6-64D5-4E92-A88B-EE936F4813B8}">
      <dgm:prSet/>
      <dgm:spPr/>
      <dgm:t>
        <a:bodyPr/>
        <a:lstStyle/>
        <a:p>
          <a:r>
            <a:rPr lang="zh-CN" dirty="0" smtClean="0">
              <a:latin typeface="微软雅黑" panose="020B0503020204020204" pitchFamily="34" charset="-122"/>
              <a:ea typeface="微软雅黑" panose="020B0503020204020204" pitchFamily="34" charset="-122"/>
            </a:rPr>
            <a:t>对每个业务接口的说明，包括接口描述，接口定义，业务数据实体定义</a:t>
          </a:r>
          <a:endParaRPr lang="zh-CN" dirty="0">
            <a:latin typeface="微软雅黑" panose="020B0503020204020204" pitchFamily="34" charset="-122"/>
            <a:ea typeface="微软雅黑" panose="020B0503020204020204" pitchFamily="34" charset="-122"/>
          </a:endParaRPr>
        </a:p>
      </dgm:t>
    </dgm:pt>
    <dgm:pt modelId="{DCFFAC89-CF99-4C3F-BA94-3CA5D8881AEC}" type="parTrans" cxnId="{563E459A-25FA-4892-8089-6C096B8993C2}">
      <dgm:prSet/>
      <dgm:spPr/>
      <dgm:t>
        <a:bodyPr/>
        <a:lstStyle/>
        <a:p>
          <a:endParaRPr lang="zh-CN" altLang="en-US">
            <a:latin typeface="微软雅黑" panose="020B0503020204020204" pitchFamily="34" charset="-122"/>
            <a:ea typeface="微软雅黑" panose="020B0503020204020204" pitchFamily="34" charset="-122"/>
          </a:endParaRPr>
        </a:p>
      </dgm:t>
    </dgm:pt>
    <dgm:pt modelId="{13A956CF-E54B-4443-BBBD-00D575946EB2}" type="sibTrans" cxnId="{563E459A-25FA-4892-8089-6C096B8993C2}">
      <dgm:prSet/>
      <dgm:spPr/>
      <dgm:t>
        <a:bodyPr/>
        <a:lstStyle/>
        <a:p>
          <a:endParaRPr lang="zh-CN" altLang="en-US">
            <a:latin typeface="微软雅黑" panose="020B0503020204020204" pitchFamily="34" charset="-122"/>
            <a:ea typeface="微软雅黑" panose="020B0503020204020204" pitchFamily="34" charset="-122"/>
          </a:endParaRPr>
        </a:p>
      </dgm:t>
    </dgm:pt>
    <dgm:pt modelId="{EBA047D2-2C01-46D4-B039-35CC3BCA3800}">
      <dgm:prSet/>
      <dgm:spPr/>
      <dgm:t>
        <a:bodyPr/>
        <a:lstStyle/>
        <a:p>
          <a:r>
            <a:rPr lang="zh-CN" dirty="0" smtClean="0">
              <a:latin typeface="微软雅黑" panose="020B0503020204020204" pitchFamily="34" charset="-122"/>
              <a:ea typeface="微软雅黑" panose="020B0503020204020204" pitchFamily="34" charset="-122"/>
            </a:rPr>
            <a:t>接口消息映射</a:t>
          </a:r>
          <a:endParaRPr lang="zh-CN" dirty="0">
            <a:latin typeface="微软雅黑" panose="020B0503020204020204" pitchFamily="34" charset="-122"/>
            <a:ea typeface="微软雅黑" panose="020B0503020204020204" pitchFamily="34" charset="-122"/>
          </a:endParaRPr>
        </a:p>
      </dgm:t>
    </dgm:pt>
    <dgm:pt modelId="{A6ABE0D7-8F91-4B30-AE52-231B85D3C504}" type="parTrans" cxnId="{93D79A93-D9BC-4C7A-A014-824B32AA100E}">
      <dgm:prSet/>
      <dgm:spPr/>
      <dgm:t>
        <a:bodyPr/>
        <a:lstStyle/>
        <a:p>
          <a:endParaRPr lang="zh-CN" altLang="en-US">
            <a:latin typeface="微软雅黑" panose="020B0503020204020204" pitchFamily="34" charset="-122"/>
            <a:ea typeface="微软雅黑" panose="020B0503020204020204" pitchFamily="34" charset="-122"/>
          </a:endParaRPr>
        </a:p>
      </dgm:t>
    </dgm:pt>
    <dgm:pt modelId="{9A571625-9179-41DB-8AD4-2BCDA9BCE6BB}" type="sibTrans" cxnId="{93D79A93-D9BC-4C7A-A014-824B32AA100E}">
      <dgm:prSet/>
      <dgm:spPr/>
      <dgm:t>
        <a:bodyPr/>
        <a:lstStyle/>
        <a:p>
          <a:endParaRPr lang="zh-CN" altLang="en-US">
            <a:latin typeface="微软雅黑" panose="020B0503020204020204" pitchFamily="34" charset="-122"/>
            <a:ea typeface="微软雅黑" panose="020B0503020204020204" pitchFamily="34" charset="-122"/>
          </a:endParaRPr>
        </a:p>
      </dgm:t>
    </dgm:pt>
    <dgm:pt modelId="{53CCB1C1-6123-4179-957E-928F1FBD9435}">
      <dgm:prSet/>
      <dgm:spPr/>
      <dgm:t>
        <a:bodyPr/>
        <a:lstStyle/>
        <a:p>
          <a:r>
            <a:rPr lang="zh-CN" dirty="0" smtClean="0">
              <a:latin typeface="微软雅黑" panose="020B0503020204020204" pitchFamily="34" charset="-122"/>
              <a:ea typeface="微软雅黑" panose="020B0503020204020204" pitchFamily="34" charset="-122"/>
            </a:rPr>
            <a:t>用于说明每个业务接口中的业务数据实体同</a:t>
          </a:r>
          <a:r>
            <a:rPr lang="en-US" dirty="0" smtClean="0">
              <a:latin typeface="微软雅黑" panose="020B0503020204020204" pitchFamily="34" charset="-122"/>
              <a:ea typeface="微软雅黑" panose="020B0503020204020204" pitchFamily="34" charset="-122"/>
            </a:rPr>
            <a:t>HL7</a:t>
          </a:r>
          <a:r>
            <a:rPr lang="zh-CN" dirty="0" smtClean="0">
              <a:latin typeface="微软雅黑" panose="020B0503020204020204" pitchFamily="34" charset="-122"/>
              <a:ea typeface="微软雅黑" panose="020B0503020204020204" pitchFamily="34" charset="-122"/>
            </a:rPr>
            <a:t>字段的映射关系，并包含一个消息示例</a:t>
          </a:r>
          <a:endParaRPr lang="zh-CN" dirty="0">
            <a:latin typeface="微软雅黑" panose="020B0503020204020204" pitchFamily="34" charset="-122"/>
            <a:ea typeface="微软雅黑" panose="020B0503020204020204" pitchFamily="34" charset="-122"/>
          </a:endParaRPr>
        </a:p>
      </dgm:t>
    </dgm:pt>
    <dgm:pt modelId="{9CC51DC1-65E3-4B19-9BC1-5BD6AB2382D6}" type="parTrans" cxnId="{64BD7164-33AE-406B-A307-C73CBF52C251}">
      <dgm:prSet/>
      <dgm:spPr/>
      <dgm:t>
        <a:bodyPr/>
        <a:lstStyle/>
        <a:p>
          <a:endParaRPr lang="zh-CN" altLang="en-US">
            <a:latin typeface="微软雅黑" panose="020B0503020204020204" pitchFamily="34" charset="-122"/>
            <a:ea typeface="微软雅黑" panose="020B0503020204020204" pitchFamily="34" charset="-122"/>
          </a:endParaRPr>
        </a:p>
      </dgm:t>
    </dgm:pt>
    <dgm:pt modelId="{A20F8E4B-1E6A-4CCF-AA26-0BDF20646F0A}" type="sibTrans" cxnId="{64BD7164-33AE-406B-A307-C73CBF52C251}">
      <dgm:prSet/>
      <dgm:spPr/>
      <dgm:t>
        <a:bodyPr/>
        <a:lstStyle/>
        <a:p>
          <a:endParaRPr lang="zh-CN" altLang="en-US">
            <a:latin typeface="微软雅黑" panose="020B0503020204020204" pitchFamily="34" charset="-122"/>
            <a:ea typeface="微软雅黑" panose="020B0503020204020204" pitchFamily="34" charset="-122"/>
          </a:endParaRPr>
        </a:p>
      </dgm:t>
    </dgm:pt>
    <dgm:pt modelId="{392219F6-5F9F-4A82-8264-2E15D79BBB4F}">
      <dgm:prSet/>
      <dgm:spPr/>
      <dgm:t>
        <a:bodyPr/>
        <a:lstStyle/>
        <a:p>
          <a:r>
            <a:rPr lang="zh-CN" dirty="0" smtClean="0">
              <a:latin typeface="微软雅黑" panose="020B0503020204020204" pitchFamily="34" charset="-122"/>
              <a:ea typeface="微软雅黑" panose="020B0503020204020204" pitchFamily="34" charset="-122"/>
            </a:rPr>
            <a:t>交互事件列表</a:t>
          </a:r>
          <a:endParaRPr lang="zh-CN" dirty="0">
            <a:latin typeface="微软雅黑" panose="020B0503020204020204" pitchFamily="34" charset="-122"/>
            <a:ea typeface="微软雅黑" panose="020B0503020204020204" pitchFamily="34" charset="-122"/>
          </a:endParaRPr>
        </a:p>
      </dgm:t>
    </dgm:pt>
    <dgm:pt modelId="{C05290DA-A5AC-4F80-AC59-E134EA4D3841}" type="parTrans" cxnId="{55382DB6-8C78-4FE5-8200-2258C66A855A}">
      <dgm:prSet/>
      <dgm:spPr/>
      <dgm:t>
        <a:bodyPr/>
        <a:lstStyle/>
        <a:p>
          <a:endParaRPr lang="zh-CN" altLang="en-US">
            <a:latin typeface="微软雅黑" panose="020B0503020204020204" pitchFamily="34" charset="-122"/>
            <a:ea typeface="微软雅黑" panose="020B0503020204020204" pitchFamily="34" charset="-122"/>
          </a:endParaRPr>
        </a:p>
      </dgm:t>
    </dgm:pt>
    <dgm:pt modelId="{15300CA2-07A8-4973-8BD0-36305BD96715}" type="sibTrans" cxnId="{55382DB6-8C78-4FE5-8200-2258C66A855A}">
      <dgm:prSet/>
      <dgm:spPr/>
      <dgm:t>
        <a:bodyPr/>
        <a:lstStyle/>
        <a:p>
          <a:endParaRPr lang="zh-CN" altLang="en-US">
            <a:latin typeface="微软雅黑" panose="020B0503020204020204" pitchFamily="34" charset="-122"/>
            <a:ea typeface="微软雅黑" panose="020B0503020204020204" pitchFamily="34" charset="-122"/>
          </a:endParaRPr>
        </a:p>
      </dgm:t>
    </dgm:pt>
    <dgm:pt modelId="{09A11605-88D9-4ED2-BBA2-F894C3D869B4}">
      <dgm:prSet/>
      <dgm:spPr/>
      <dgm:t>
        <a:bodyPr/>
        <a:lstStyle/>
        <a:p>
          <a:r>
            <a:rPr lang="zh-CN" dirty="0" smtClean="0">
              <a:latin typeface="微软雅黑" panose="020B0503020204020204" pitchFamily="34" charset="-122"/>
              <a:ea typeface="微软雅黑" panose="020B0503020204020204" pitchFamily="34" charset="-122"/>
            </a:rPr>
            <a:t>用于说明业务相关集成场景中的每个消息事件的发布、订阅关系</a:t>
          </a:r>
          <a:endParaRPr lang="zh-CN" dirty="0">
            <a:latin typeface="微软雅黑" panose="020B0503020204020204" pitchFamily="34" charset="-122"/>
            <a:ea typeface="微软雅黑" panose="020B0503020204020204" pitchFamily="34" charset="-122"/>
          </a:endParaRPr>
        </a:p>
      </dgm:t>
    </dgm:pt>
    <dgm:pt modelId="{9F873DD5-4CE1-467F-A7DD-68E49730B857}" type="parTrans" cxnId="{708D70D9-E4DA-4FD2-9656-F59D6D82DA58}">
      <dgm:prSet/>
      <dgm:spPr/>
      <dgm:t>
        <a:bodyPr/>
        <a:lstStyle/>
        <a:p>
          <a:endParaRPr lang="zh-CN" altLang="en-US">
            <a:latin typeface="微软雅黑" panose="020B0503020204020204" pitchFamily="34" charset="-122"/>
            <a:ea typeface="微软雅黑" panose="020B0503020204020204" pitchFamily="34" charset="-122"/>
          </a:endParaRPr>
        </a:p>
      </dgm:t>
    </dgm:pt>
    <dgm:pt modelId="{2702313A-7635-44C2-B68B-EC3DA176C472}" type="sibTrans" cxnId="{708D70D9-E4DA-4FD2-9656-F59D6D82DA58}">
      <dgm:prSet/>
      <dgm:spPr/>
      <dgm:t>
        <a:bodyPr/>
        <a:lstStyle/>
        <a:p>
          <a:endParaRPr lang="zh-CN" altLang="en-US">
            <a:latin typeface="微软雅黑" panose="020B0503020204020204" pitchFamily="34" charset="-122"/>
            <a:ea typeface="微软雅黑" panose="020B0503020204020204" pitchFamily="34" charset="-122"/>
          </a:endParaRPr>
        </a:p>
      </dgm:t>
    </dgm:pt>
    <dgm:pt modelId="{81F78605-D4CF-4BE3-AEBB-2B2DD391FFE1}">
      <dgm:prSet/>
      <dgm:spPr/>
      <dgm:t>
        <a:bodyPr/>
        <a:lstStyle/>
        <a:p>
          <a:r>
            <a:rPr lang="zh-CN" dirty="0" smtClean="0">
              <a:latin typeface="微软雅黑" panose="020B0503020204020204" pitchFamily="34" charset="-122"/>
              <a:ea typeface="微软雅黑" panose="020B0503020204020204" pitchFamily="34" charset="-122"/>
            </a:rPr>
            <a:t>消息定义</a:t>
          </a:r>
          <a:endParaRPr lang="zh-CN" dirty="0">
            <a:latin typeface="微软雅黑" panose="020B0503020204020204" pitchFamily="34" charset="-122"/>
            <a:ea typeface="微软雅黑" panose="020B0503020204020204" pitchFamily="34" charset="-122"/>
          </a:endParaRPr>
        </a:p>
      </dgm:t>
    </dgm:pt>
    <dgm:pt modelId="{CC69C9AA-CE69-4BEC-A671-DBF0425E3C9A}" type="parTrans" cxnId="{06B79858-0DE0-412A-B5B3-A682EB6A4D59}">
      <dgm:prSet/>
      <dgm:spPr/>
      <dgm:t>
        <a:bodyPr/>
        <a:lstStyle/>
        <a:p>
          <a:endParaRPr lang="zh-CN" altLang="en-US">
            <a:latin typeface="微软雅黑" panose="020B0503020204020204" pitchFamily="34" charset="-122"/>
            <a:ea typeface="微软雅黑" panose="020B0503020204020204" pitchFamily="34" charset="-122"/>
          </a:endParaRPr>
        </a:p>
      </dgm:t>
    </dgm:pt>
    <dgm:pt modelId="{7A2AF38F-C127-4BC6-A3BA-09E6A260B1F0}" type="sibTrans" cxnId="{06B79858-0DE0-412A-B5B3-A682EB6A4D59}">
      <dgm:prSet/>
      <dgm:spPr/>
      <dgm:t>
        <a:bodyPr/>
        <a:lstStyle/>
        <a:p>
          <a:endParaRPr lang="zh-CN" altLang="en-US">
            <a:latin typeface="微软雅黑" panose="020B0503020204020204" pitchFamily="34" charset="-122"/>
            <a:ea typeface="微软雅黑" panose="020B0503020204020204" pitchFamily="34" charset="-122"/>
          </a:endParaRPr>
        </a:p>
      </dgm:t>
    </dgm:pt>
    <dgm:pt modelId="{D11A0855-5E91-416A-AF33-ED7BB9E0701B}">
      <dgm:prSet/>
      <dgm:spPr/>
      <dgm:t>
        <a:bodyPr/>
        <a:lstStyle/>
        <a:p>
          <a:r>
            <a:rPr lang="zh-CN" dirty="0" smtClean="0">
              <a:latin typeface="微软雅黑" panose="020B0503020204020204" pitchFamily="34" charset="-122"/>
              <a:ea typeface="微软雅黑" panose="020B0503020204020204" pitchFamily="34" charset="-122"/>
            </a:rPr>
            <a:t>对消息中段结构的定义，包括段名、描述、可选性、重复性等</a:t>
          </a:r>
          <a:endParaRPr lang="zh-CN" dirty="0">
            <a:latin typeface="微软雅黑" panose="020B0503020204020204" pitchFamily="34" charset="-122"/>
            <a:ea typeface="微软雅黑" panose="020B0503020204020204" pitchFamily="34" charset="-122"/>
          </a:endParaRPr>
        </a:p>
      </dgm:t>
    </dgm:pt>
    <dgm:pt modelId="{7651FEFA-04BD-4A5A-8F4E-01A7A67FDE40}" type="parTrans" cxnId="{E85701A4-41E9-4CE4-A41C-EF26E64A50AF}">
      <dgm:prSet/>
      <dgm:spPr/>
      <dgm:t>
        <a:bodyPr/>
        <a:lstStyle/>
        <a:p>
          <a:endParaRPr lang="zh-CN" altLang="en-US">
            <a:latin typeface="微软雅黑" panose="020B0503020204020204" pitchFamily="34" charset="-122"/>
            <a:ea typeface="微软雅黑" panose="020B0503020204020204" pitchFamily="34" charset="-122"/>
          </a:endParaRPr>
        </a:p>
      </dgm:t>
    </dgm:pt>
    <dgm:pt modelId="{EBF1AD57-62A3-44A3-B1B7-9097DA05D0C2}" type="sibTrans" cxnId="{E85701A4-41E9-4CE4-A41C-EF26E64A50AF}">
      <dgm:prSet/>
      <dgm:spPr/>
      <dgm:t>
        <a:bodyPr/>
        <a:lstStyle/>
        <a:p>
          <a:endParaRPr lang="zh-CN" altLang="en-US">
            <a:latin typeface="微软雅黑" panose="020B0503020204020204" pitchFamily="34" charset="-122"/>
            <a:ea typeface="微软雅黑" panose="020B0503020204020204" pitchFamily="34" charset="-122"/>
          </a:endParaRPr>
        </a:p>
      </dgm:t>
    </dgm:pt>
    <dgm:pt modelId="{CE560CAE-EC06-47BD-A6A3-61C2510D8412}">
      <dgm:prSet/>
      <dgm:spPr/>
      <dgm:t>
        <a:bodyPr/>
        <a:lstStyle/>
        <a:p>
          <a:r>
            <a:rPr lang="zh-CN" dirty="0" smtClean="0">
              <a:latin typeface="微软雅黑" panose="020B0503020204020204" pitchFamily="34" charset="-122"/>
              <a:ea typeface="微软雅黑" panose="020B0503020204020204" pitchFamily="34" charset="-122"/>
            </a:rPr>
            <a:t>段定义</a:t>
          </a:r>
          <a:endParaRPr lang="zh-CN" dirty="0">
            <a:latin typeface="微软雅黑" panose="020B0503020204020204" pitchFamily="34" charset="-122"/>
            <a:ea typeface="微软雅黑" panose="020B0503020204020204" pitchFamily="34" charset="-122"/>
          </a:endParaRPr>
        </a:p>
      </dgm:t>
    </dgm:pt>
    <dgm:pt modelId="{8C3DE2F4-8EA7-467E-B58B-209FF27B7912}" type="parTrans" cxnId="{EFBBA046-E0D2-41B3-B372-F9D37A1D62AC}">
      <dgm:prSet/>
      <dgm:spPr/>
      <dgm:t>
        <a:bodyPr/>
        <a:lstStyle/>
        <a:p>
          <a:endParaRPr lang="zh-CN" altLang="en-US">
            <a:latin typeface="微软雅黑" panose="020B0503020204020204" pitchFamily="34" charset="-122"/>
            <a:ea typeface="微软雅黑" panose="020B0503020204020204" pitchFamily="34" charset="-122"/>
          </a:endParaRPr>
        </a:p>
      </dgm:t>
    </dgm:pt>
    <dgm:pt modelId="{3C71D7AA-4ED8-48F9-A1C7-3A43242FA2DB}" type="sibTrans" cxnId="{EFBBA046-E0D2-41B3-B372-F9D37A1D62AC}">
      <dgm:prSet/>
      <dgm:spPr/>
      <dgm:t>
        <a:bodyPr/>
        <a:lstStyle/>
        <a:p>
          <a:endParaRPr lang="zh-CN" altLang="en-US">
            <a:latin typeface="微软雅黑" panose="020B0503020204020204" pitchFamily="34" charset="-122"/>
            <a:ea typeface="微软雅黑" panose="020B0503020204020204" pitchFamily="34" charset="-122"/>
          </a:endParaRPr>
        </a:p>
      </dgm:t>
    </dgm:pt>
    <dgm:pt modelId="{43D411EB-070E-4CA3-9361-B81ECA763818}">
      <dgm:prSet/>
      <dgm:spPr/>
      <dgm:t>
        <a:bodyPr/>
        <a:lstStyle/>
        <a:p>
          <a:r>
            <a:rPr lang="zh-CN" dirty="0" smtClean="0">
              <a:latin typeface="微软雅黑" panose="020B0503020204020204" pitchFamily="34" charset="-122"/>
              <a:ea typeface="微软雅黑" panose="020B0503020204020204" pitchFamily="34" charset="-122"/>
            </a:rPr>
            <a:t>对消息段中每个字段的定义，包括字段名、描述、顺序、最大长度、类型、可选性、重复性、验证表、范例等</a:t>
          </a:r>
          <a:endParaRPr lang="zh-CN" dirty="0">
            <a:latin typeface="微软雅黑" panose="020B0503020204020204" pitchFamily="34" charset="-122"/>
            <a:ea typeface="微软雅黑" panose="020B0503020204020204" pitchFamily="34" charset="-122"/>
          </a:endParaRPr>
        </a:p>
      </dgm:t>
    </dgm:pt>
    <dgm:pt modelId="{15A19C01-1C80-4608-B873-3E541E5D2127}" type="parTrans" cxnId="{99AA29C2-4599-419F-824A-88DDAC1F3B06}">
      <dgm:prSet/>
      <dgm:spPr/>
      <dgm:t>
        <a:bodyPr/>
        <a:lstStyle/>
        <a:p>
          <a:endParaRPr lang="zh-CN" altLang="en-US">
            <a:latin typeface="微软雅黑" panose="020B0503020204020204" pitchFamily="34" charset="-122"/>
            <a:ea typeface="微软雅黑" panose="020B0503020204020204" pitchFamily="34" charset="-122"/>
          </a:endParaRPr>
        </a:p>
      </dgm:t>
    </dgm:pt>
    <dgm:pt modelId="{C30C97AB-B408-4839-BE94-57A96D74EC9F}" type="sibTrans" cxnId="{99AA29C2-4599-419F-824A-88DDAC1F3B06}">
      <dgm:prSet/>
      <dgm:spPr/>
      <dgm:t>
        <a:bodyPr/>
        <a:lstStyle/>
        <a:p>
          <a:endParaRPr lang="zh-CN" altLang="en-US">
            <a:latin typeface="微软雅黑" panose="020B0503020204020204" pitchFamily="34" charset="-122"/>
            <a:ea typeface="微软雅黑" panose="020B0503020204020204" pitchFamily="34" charset="-122"/>
          </a:endParaRPr>
        </a:p>
      </dgm:t>
    </dgm:pt>
    <dgm:pt modelId="{D021FFBA-9E44-4227-9B09-9A8B330036C7}">
      <dgm:prSet/>
      <dgm:spPr/>
      <dgm:t>
        <a:bodyPr/>
        <a:lstStyle/>
        <a:p>
          <a:r>
            <a:rPr lang="zh-CN" dirty="0" smtClean="0">
              <a:latin typeface="微软雅黑" panose="020B0503020204020204" pitchFamily="34" charset="-122"/>
              <a:ea typeface="微软雅黑" panose="020B0503020204020204" pitchFamily="34" charset="-122"/>
            </a:rPr>
            <a:t>表定义</a:t>
          </a:r>
          <a:endParaRPr lang="zh-CN" dirty="0">
            <a:latin typeface="微软雅黑" panose="020B0503020204020204" pitchFamily="34" charset="-122"/>
            <a:ea typeface="微软雅黑" panose="020B0503020204020204" pitchFamily="34" charset="-122"/>
          </a:endParaRPr>
        </a:p>
      </dgm:t>
    </dgm:pt>
    <dgm:pt modelId="{A669CA27-E1DA-4D99-9803-B76909F3DA05}" type="parTrans" cxnId="{63012206-7017-4562-8917-0E96C0E77F93}">
      <dgm:prSet/>
      <dgm:spPr/>
      <dgm:t>
        <a:bodyPr/>
        <a:lstStyle/>
        <a:p>
          <a:endParaRPr lang="zh-CN" altLang="en-US">
            <a:latin typeface="微软雅黑" panose="020B0503020204020204" pitchFamily="34" charset="-122"/>
            <a:ea typeface="微软雅黑" panose="020B0503020204020204" pitchFamily="34" charset="-122"/>
          </a:endParaRPr>
        </a:p>
      </dgm:t>
    </dgm:pt>
    <dgm:pt modelId="{8BFB813F-8585-430A-9F43-EEDC69D31499}" type="sibTrans" cxnId="{63012206-7017-4562-8917-0E96C0E77F93}">
      <dgm:prSet/>
      <dgm:spPr/>
      <dgm:t>
        <a:bodyPr/>
        <a:lstStyle/>
        <a:p>
          <a:endParaRPr lang="zh-CN" altLang="en-US">
            <a:latin typeface="微软雅黑" panose="020B0503020204020204" pitchFamily="34" charset="-122"/>
            <a:ea typeface="微软雅黑" panose="020B0503020204020204" pitchFamily="34" charset="-122"/>
          </a:endParaRPr>
        </a:p>
      </dgm:t>
    </dgm:pt>
    <dgm:pt modelId="{60EA7060-5F42-43DF-907F-396D5C5A199E}">
      <dgm:prSet/>
      <dgm:spPr/>
      <dgm:t>
        <a:bodyPr/>
        <a:lstStyle/>
        <a:p>
          <a:r>
            <a:rPr lang="zh-CN" dirty="0" smtClean="0">
              <a:latin typeface="微软雅黑" panose="020B0503020204020204" pitchFamily="34" charset="-122"/>
              <a:ea typeface="微软雅黑" panose="020B0503020204020204" pitchFamily="34" charset="-122"/>
            </a:rPr>
            <a:t>对消息字段中用到的验证表的定义，包括</a:t>
          </a:r>
          <a:r>
            <a:rPr lang="en-US" dirty="0" smtClean="0">
              <a:latin typeface="微软雅黑" panose="020B0503020204020204" pitchFamily="34" charset="-122"/>
              <a:ea typeface="微软雅黑" panose="020B0503020204020204" pitchFamily="34" charset="-122"/>
            </a:rPr>
            <a:t>HL7</a:t>
          </a:r>
          <a:r>
            <a:rPr lang="zh-CN" dirty="0" smtClean="0">
              <a:latin typeface="微软雅黑" panose="020B0503020204020204" pitchFamily="34" charset="-122"/>
              <a:ea typeface="微软雅黑" panose="020B0503020204020204" pitchFamily="34" charset="-122"/>
            </a:rPr>
            <a:t>所需的非业务字典和同业务相关的业务字典，业务字典标准同主数据一致</a:t>
          </a:r>
          <a:endParaRPr lang="zh-CN" dirty="0">
            <a:latin typeface="微软雅黑" panose="020B0503020204020204" pitchFamily="34" charset="-122"/>
            <a:ea typeface="微软雅黑" panose="020B0503020204020204" pitchFamily="34" charset="-122"/>
          </a:endParaRPr>
        </a:p>
      </dgm:t>
    </dgm:pt>
    <dgm:pt modelId="{357C61D4-BDBC-4DE9-A577-F8D414ECF6FF}" type="parTrans" cxnId="{3E44D0E9-6A63-4F3F-BB3F-F5B8A48A7953}">
      <dgm:prSet/>
      <dgm:spPr/>
      <dgm:t>
        <a:bodyPr/>
        <a:lstStyle/>
        <a:p>
          <a:endParaRPr lang="zh-CN" altLang="en-US">
            <a:latin typeface="微软雅黑" panose="020B0503020204020204" pitchFamily="34" charset="-122"/>
            <a:ea typeface="微软雅黑" panose="020B0503020204020204" pitchFamily="34" charset="-122"/>
          </a:endParaRPr>
        </a:p>
      </dgm:t>
    </dgm:pt>
    <dgm:pt modelId="{D92338F5-3D04-4A7D-9412-A6E5E3743DAA}" type="sibTrans" cxnId="{3E44D0E9-6A63-4F3F-BB3F-F5B8A48A7953}">
      <dgm:prSet/>
      <dgm:spPr/>
      <dgm:t>
        <a:bodyPr/>
        <a:lstStyle/>
        <a:p>
          <a:endParaRPr lang="zh-CN" altLang="en-US">
            <a:latin typeface="微软雅黑" panose="020B0503020204020204" pitchFamily="34" charset="-122"/>
            <a:ea typeface="微软雅黑" panose="020B0503020204020204" pitchFamily="34" charset="-122"/>
          </a:endParaRPr>
        </a:p>
      </dgm:t>
    </dgm:pt>
    <dgm:pt modelId="{340B51C8-6D0A-4707-9E94-EEF90EF9A1D3}" type="pres">
      <dgm:prSet presAssocID="{CEF418D9-8D52-4C78-9CA6-D49EFEE8D6DE}" presName="Name0" presStyleCnt="0">
        <dgm:presLayoutVars>
          <dgm:dir/>
          <dgm:animLvl val="lvl"/>
          <dgm:resizeHandles val="exact"/>
        </dgm:presLayoutVars>
      </dgm:prSet>
      <dgm:spPr/>
      <dgm:t>
        <a:bodyPr/>
        <a:lstStyle/>
        <a:p>
          <a:endParaRPr lang="zh-CN" altLang="en-US"/>
        </a:p>
      </dgm:t>
    </dgm:pt>
    <dgm:pt modelId="{F042C450-D653-460C-880D-AC5F2FDB6E62}" type="pres">
      <dgm:prSet presAssocID="{E3687C6B-1FAF-4B93-BD9A-7BDB01995081}" presName="linNode" presStyleCnt="0"/>
      <dgm:spPr/>
      <dgm:t>
        <a:bodyPr/>
        <a:lstStyle/>
        <a:p>
          <a:endParaRPr lang="zh-CN" altLang="en-US"/>
        </a:p>
      </dgm:t>
    </dgm:pt>
    <dgm:pt modelId="{903F6CC9-D692-4B46-8148-BB4D627FAA51}" type="pres">
      <dgm:prSet presAssocID="{E3687C6B-1FAF-4B93-BD9A-7BDB01995081}" presName="parentText" presStyleLbl="node1" presStyleIdx="0" presStyleCnt="7">
        <dgm:presLayoutVars>
          <dgm:chMax val="1"/>
          <dgm:bulletEnabled val="1"/>
        </dgm:presLayoutVars>
      </dgm:prSet>
      <dgm:spPr/>
      <dgm:t>
        <a:bodyPr/>
        <a:lstStyle/>
        <a:p>
          <a:endParaRPr lang="zh-CN" altLang="en-US"/>
        </a:p>
      </dgm:t>
    </dgm:pt>
    <dgm:pt modelId="{39BD093F-D03D-42AE-ABBB-F7CA1ACD589D}" type="pres">
      <dgm:prSet presAssocID="{E3687C6B-1FAF-4B93-BD9A-7BDB01995081}" presName="descendantText" presStyleLbl="alignAccFollowNode1" presStyleIdx="0" presStyleCnt="7">
        <dgm:presLayoutVars>
          <dgm:bulletEnabled val="1"/>
        </dgm:presLayoutVars>
      </dgm:prSet>
      <dgm:spPr/>
      <dgm:t>
        <a:bodyPr/>
        <a:lstStyle/>
        <a:p>
          <a:endParaRPr lang="zh-CN" altLang="en-US"/>
        </a:p>
      </dgm:t>
    </dgm:pt>
    <dgm:pt modelId="{BA801C74-74F9-4230-928B-CEA70302C519}" type="pres">
      <dgm:prSet presAssocID="{407E05DA-4906-4945-B8A9-563944CD7330}" presName="sp" presStyleCnt="0"/>
      <dgm:spPr/>
      <dgm:t>
        <a:bodyPr/>
        <a:lstStyle/>
        <a:p>
          <a:endParaRPr lang="zh-CN" altLang="en-US"/>
        </a:p>
      </dgm:t>
    </dgm:pt>
    <dgm:pt modelId="{000C1F08-0A9E-48FB-8CC0-162C8576D265}" type="pres">
      <dgm:prSet presAssocID="{5A4E0F0E-50E2-499A-974A-8A3C20988403}" presName="linNode" presStyleCnt="0"/>
      <dgm:spPr/>
      <dgm:t>
        <a:bodyPr/>
        <a:lstStyle/>
        <a:p>
          <a:endParaRPr lang="zh-CN" altLang="en-US"/>
        </a:p>
      </dgm:t>
    </dgm:pt>
    <dgm:pt modelId="{6C731B7C-B16A-4BC5-97EE-7D1C3A189004}" type="pres">
      <dgm:prSet presAssocID="{5A4E0F0E-50E2-499A-974A-8A3C20988403}" presName="parentText" presStyleLbl="node1" presStyleIdx="1" presStyleCnt="7">
        <dgm:presLayoutVars>
          <dgm:chMax val="1"/>
          <dgm:bulletEnabled val="1"/>
        </dgm:presLayoutVars>
      </dgm:prSet>
      <dgm:spPr/>
      <dgm:t>
        <a:bodyPr/>
        <a:lstStyle/>
        <a:p>
          <a:endParaRPr lang="zh-CN" altLang="en-US"/>
        </a:p>
      </dgm:t>
    </dgm:pt>
    <dgm:pt modelId="{58774EA6-DCEC-45A6-9167-6C36E97A93C5}" type="pres">
      <dgm:prSet presAssocID="{5A4E0F0E-50E2-499A-974A-8A3C20988403}" presName="descendantText" presStyleLbl="alignAccFollowNode1" presStyleIdx="1" presStyleCnt="7">
        <dgm:presLayoutVars>
          <dgm:bulletEnabled val="1"/>
        </dgm:presLayoutVars>
      </dgm:prSet>
      <dgm:spPr/>
      <dgm:t>
        <a:bodyPr/>
        <a:lstStyle/>
        <a:p>
          <a:endParaRPr lang="zh-CN" altLang="en-US"/>
        </a:p>
      </dgm:t>
    </dgm:pt>
    <dgm:pt modelId="{8E8F5AE8-64E5-4194-95CD-ABF963F8F280}" type="pres">
      <dgm:prSet presAssocID="{AFFDE853-76A1-4687-AD29-ADBE4E4BDA0D}" presName="sp" presStyleCnt="0"/>
      <dgm:spPr/>
      <dgm:t>
        <a:bodyPr/>
        <a:lstStyle/>
        <a:p>
          <a:endParaRPr lang="zh-CN" altLang="en-US"/>
        </a:p>
      </dgm:t>
    </dgm:pt>
    <dgm:pt modelId="{9B9CA94E-4438-414B-B922-B0E1B221BD36}" type="pres">
      <dgm:prSet presAssocID="{EBA047D2-2C01-46D4-B039-35CC3BCA3800}" presName="linNode" presStyleCnt="0"/>
      <dgm:spPr/>
      <dgm:t>
        <a:bodyPr/>
        <a:lstStyle/>
        <a:p>
          <a:endParaRPr lang="zh-CN" altLang="en-US"/>
        </a:p>
      </dgm:t>
    </dgm:pt>
    <dgm:pt modelId="{F70FE3A8-9D6B-4D03-92A1-15FD885B4F52}" type="pres">
      <dgm:prSet presAssocID="{EBA047D2-2C01-46D4-B039-35CC3BCA3800}" presName="parentText" presStyleLbl="node1" presStyleIdx="2" presStyleCnt="7">
        <dgm:presLayoutVars>
          <dgm:chMax val="1"/>
          <dgm:bulletEnabled val="1"/>
        </dgm:presLayoutVars>
      </dgm:prSet>
      <dgm:spPr/>
      <dgm:t>
        <a:bodyPr/>
        <a:lstStyle/>
        <a:p>
          <a:endParaRPr lang="zh-CN" altLang="en-US"/>
        </a:p>
      </dgm:t>
    </dgm:pt>
    <dgm:pt modelId="{EA90E7DA-45B8-4CF5-89BF-44380198F8A7}" type="pres">
      <dgm:prSet presAssocID="{EBA047D2-2C01-46D4-B039-35CC3BCA3800}" presName="descendantText" presStyleLbl="alignAccFollowNode1" presStyleIdx="2" presStyleCnt="7">
        <dgm:presLayoutVars>
          <dgm:bulletEnabled val="1"/>
        </dgm:presLayoutVars>
      </dgm:prSet>
      <dgm:spPr/>
      <dgm:t>
        <a:bodyPr/>
        <a:lstStyle/>
        <a:p>
          <a:endParaRPr lang="zh-CN" altLang="en-US"/>
        </a:p>
      </dgm:t>
    </dgm:pt>
    <dgm:pt modelId="{DFFD221F-616B-4D19-9A92-717927C9B19C}" type="pres">
      <dgm:prSet presAssocID="{9A571625-9179-41DB-8AD4-2BCDA9BCE6BB}" presName="sp" presStyleCnt="0"/>
      <dgm:spPr/>
      <dgm:t>
        <a:bodyPr/>
        <a:lstStyle/>
        <a:p>
          <a:endParaRPr lang="zh-CN" altLang="en-US"/>
        </a:p>
      </dgm:t>
    </dgm:pt>
    <dgm:pt modelId="{71CC5C60-452B-4157-A19D-BF3BFD25260C}" type="pres">
      <dgm:prSet presAssocID="{392219F6-5F9F-4A82-8264-2E15D79BBB4F}" presName="linNode" presStyleCnt="0"/>
      <dgm:spPr/>
      <dgm:t>
        <a:bodyPr/>
        <a:lstStyle/>
        <a:p>
          <a:endParaRPr lang="zh-CN" altLang="en-US"/>
        </a:p>
      </dgm:t>
    </dgm:pt>
    <dgm:pt modelId="{12C89EAE-B107-4B68-9D2E-F28418414A3C}" type="pres">
      <dgm:prSet presAssocID="{392219F6-5F9F-4A82-8264-2E15D79BBB4F}" presName="parentText" presStyleLbl="node1" presStyleIdx="3" presStyleCnt="7">
        <dgm:presLayoutVars>
          <dgm:chMax val="1"/>
          <dgm:bulletEnabled val="1"/>
        </dgm:presLayoutVars>
      </dgm:prSet>
      <dgm:spPr/>
      <dgm:t>
        <a:bodyPr/>
        <a:lstStyle/>
        <a:p>
          <a:endParaRPr lang="zh-CN" altLang="en-US"/>
        </a:p>
      </dgm:t>
    </dgm:pt>
    <dgm:pt modelId="{6E9D303E-AFB7-446F-85D9-41062EBBAEFE}" type="pres">
      <dgm:prSet presAssocID="{392219F6-5F9F-4A82-8264-2E15D79BBB4F}" presName="descendantText" presStyleLbl="alignAccFollowNode1" presStyleIdx="3" presStyleCnt="7">
        <dgm:presLayoutVars>
          <dgm:bulletEnabled val="1"/>
        </dgm:presLayoutVars>
      </dgm:prSet>
      <dgm:spPr/>
      <dgm:t>
        <a:bodyPr/>
        <a:lstStyle/>
        <a:p>
          <a:endParaRPr lang="zh-CN" altLang="en-US"/>
        </a:p>
      </dgm:t>
    </dgm:pt>
    <dgm:pt modelId="{023B88B6-F615-4092-9C8B-52F9E0ECE152}" type="pres">
      <dgm:prSet presAssocID="{15300CA2-07A8-4973-8BD0-36305BD96715}" presName="sp" presStyleCnt="0"/>
      <dgm:spPr/>
      <dgm:t>
        <a:bodyPr/>
        <a:lstStyle/>
        <a:p>
          <a:endParaRPr lang="zh-CN" altLang="en-US"/>
        </a:p>
      </dgm:t>
    </dgm:pt>
    <dgm:pt modelId="{D4B578DE-4316-4424-B22F-4C8F8EBEB0FB}" type="pres">
      <dgm:prSet presAssocID="{81F78605-D4CF-4BE3-AEBB-2B2DD391FFE1}" presName="linNode" presStyleCnt="0"/>
      <dgm:spPr/>
      <dgm:t>
        <a:bodyPr/>
        <a:lstStyle/>
        <a:p>
          <a:endParaRPr lang="zh-CN" altLang="en-US"/>
        </a:p>
      </dgm:t>
    </dgm:pt>
    <dgm:pt modelId="{3D674E26-F916-4124-86A5-874547EF5E2A}" type="pres">
      <dgm:prSet presAssocID="{81F78605-D4CF-4BE3-AEBB-2B2DD391FFE1}" presName="parentText" presStyleLbl="node1" presStyleIdx="4" presStyleCnt="7">
        <dgm:presLayoutVars>
          <dgm:chMax val="1"/>
          <dgm:bulletEnabled val="1"/>
        </dgm:presLayoutVars>
      </dgm:prSet>
      <dgm:spPr/>
      <dgm:t>
        <a:bodyPr/>
        <a:lstStyle/>
        <a:p>
          <a:endParaRPr lang="zh-CN" altLang="en-US"/>
        </a:p>
      </dgm:t>
    </dgm:pt>
    <dgm:pt modelId="{F8EC69DD-DFAD-4E5E-9A4C-25706B3B5E73}" type="pres">
      <dgm:prSet presAssocID="{81F78605-D4CF-4BE3-AEBB-2B2DD391FFE1}" presName="descendantText" presStyleLbl="alignAccFollowNode1" presStyleIdx="4" presStyleCnt="7">
        <dgm:presLayoutVars>
          <dgm:bulletEnabled val="1"/>
        </dgm:presLayoutVars>
      </dgm:prSet>
      <dgm:spPr/>
      <dgm:t>
        <a:bodyPr/>
        <a:lstStyle/>
        <a:p>
          <a:endParaRPr lang="zh-CN" altLang="en-US"/>
        </a:p>
      </dgm:t>
    </dgm:pt>
    <dgm:pt modelId="{47AAF3B1-C9D0-4FDB-B1DA-9C02C9FE0B43}" type="pres">
      <dgm:prSet presAssocID="{7A2AF38F-C127-4BC6-A3BA-09E6A260B1F0}" presName="sp" presStyleCnt="0"/>
      <dgm:spPr/>
      <dgm:t>
        <a:bodyPr/>
        <a:lstStyle/>
        <a:p>
          <a:endParaRPr lang="zh-CN" altLang="en-US"/>
        </a:p>
      </dgm:t>
    </dgm:pt>
    <dgm:pt modelId="{8D35EC7E-B721-4EB0-876B-124F174A92E5}" type="pres">
      <dgm:prSet presAssocID="{CE560CAE-EC06-47BD-A6A3-61C2510D8412}" presName="linNode" presStyleCnt="0"/>
      <dgm:spPr/>
      <dgm:t>
        <a:bodyPr/>
        <a:lstStyle/>
        <a:p>
          <a:endParaRPr lang="zh-CN" altLang="en-US"/>
        </a:p>
      </dgm:t>
    </dgm:pt>
    <dgm:pt modelId="{9A9AF31A-86D8-4962-B39B-55AF8E483FBB}" type="pres">
      <dgm:prSet presAssocID="{CE560CAE-EC06-47BD-A6A3-61C2510D8412}" presName="parentText" presStyleLbl="node1" presStyleIdx="5" presStyleCnt="7">
        <dgm:presLayoutVars>
          <dgm:chMax val="1"/>
          <dgm:bulletEnabled val="1"/>
        </dgm:presLayoutVars>
      </dgm:prSet>
      <dgm:spPr/>
      <dgm:t>
        <a:bodyPr/>
        <a:lstStyle/>
        <a:p>
          <a:endParaRPr lang="zh-CN" altLang="en-US"/>
        </a:p>
      </dgm:t>
    </dgm:pt>
    <dgm:pt modelId="{A6F2BB6C-6A36-4D5C-A356-3825877AE7A6}" type="pres">
      <dgm:prSet presAssocID="{CE560CAE-EC06-47BD-A6A3-61C2510D8412}" presName="descendantText" presStyleLbl="alignAccFollowNode1" presStyleIdx="5" presStyleCnt="7">
        <dgm:presLayoutVars>
          <dgm:bulletEnabled val="1"/>
        </dgm:presLayoutVars>
      </dgm:prSet>
      <dgm:spPr/>
      <dgm:t>
        <a:bodyPr/>
        <a:lstStyle/>
        <a:p>
          <a:endParaRPr lang="zh-CN" altLang="en-US"/>
        </a:p>
      </dgm:t>
    </dgm:pt>
    <dgm:pt modelId="{8E67DE81-9962-48AC-8CCD-717750B69950}" type="pres">
      <dgm:prSet presAssocID="{3C71D7AA-4ED8-48F9-A1C7-3A43242FA2DB}" presName="sp" presStyleCnt="0"/>
      <dgm:spPr/>
      <dgm:t>
        <a:bodyPr/>
        <a:lstStyle/>
        <a:p>
          <a:endParaRPr lang="zh-CN" altLang="en-US"/>
        </a:p>
      </dgm:t>
    </dgm:pt>
    <dgm:pt modelId="{B9E81D4E-CA28-4522-8A60-E40A0C244C30}" type="pres">
      <dgm:prSet presAssocID="{D021FFBA-9E44-4227-9B09-9A8B330036C7}" presName="linNode" presStyleCnt="0"/>
      <dgm:spPr/>
      <dgm:t>
        <a:bodyPr/>
        <a:lstStyle/>
        <a:p>
          <a:endParaRPr lang="zh-CN" altLang="en-US"/>
        </a:p>
      </dgm:t>
    </dgm:pt>
    <dgm:pt modelId="{B6D9E15E-044A-487D-B3A9-DB244D5D43FA}" type="pres">
      <dgm:prSet presAssocID="{D021FFBA-9E44-4227-9B09-9A8B330036C7}" presName="parentText" presStyleLbl="node1" presStyleIdx="6" presStyleCnt="7">
        <dgm:presLayoutVars>
          <dgm:chMax val="1"/>
          <dgm:bulletEnabled val="1"/>
        </dgm:presLayoutVars>
      </dgm:prSet>
      <dgm:spPr/>
      <dgm:t>
        <a:bodyPr/>
        <a:lstStyle/>
        <a:p>
          <a:endParaRPr lang="zh-CN" altLang="en-US"/>
        </a:p>
      </dgm:t>
    </dgm:pt>
    <dgm:pt modelId="{BDCC46BF-89AF-44A8-A227-01D7B15F14DF}" type="pres">
      <dgm:prSet presAssocID="{D021FFBA-9E44-4227-9B09-9A8B330036C7}" presName="descendantText" presStyleLbl="alignAccFollowNode1" presStyleIdx="6" presStyleCnt="7">
        <dgm:presLayoutVars>
          <dgm:bulletEnabled val="1"/>
        </dgm:presLayoutVars>
      </dgm:prSet>
      <dgm:spPr/>
      <dgm:t>
        <a:bodyPr/>
        <a:lstStyle/>
        <a:p>
          <a:endParaRPr lang="zh-CN" altLang="en-US"/>
        </a:p>
      </dgm:t>
    </dgm:pt>
  </dgm:ptLst>
  <dgm:cxnLst>
    <dgm:cxn modelId="{EFBBA046-E0D2-41B3-B372-F9D37A1D62AC}" srcId="{CEF418D9-8D52-4C78-9CA6-D49EFEE8D6DE}" destId="{CE560CAE-EC06-47BD-A6A3-61C2510D8412}" srcOrd="5" destOrd="0" parTransId="{8C3DE2F4-8EA7-467E-B58B-209FF27B7912}" sibTransId="{3C71D7AA-4ED8-48F9-A1C7-3A43242FA2DB}"/>
    <dgm:cxn modelId="{373746A9-184C-462F-B7B6-9111C35FCB66}" type="presOf" srcId="{60EA7060-5F42-43DF-907F-396D5C5A199E}" destId="{BDCC46BF-89AF-44A8-A227-01D7B15F14DF}" srcOrd="0" destOrd="0" presId="urn:microsoft.com/office/officeart/2005/8/layout/vList5"/>
    <dgm:cxn modelId="{BCA7D2E6-8B7A-4121-94CD-ECE37AB84680}" srcId="{E3687C6B-1FAF-4B93-BD9A-7BDB01995081}" destId="{9D7F1782-EEF1-4A9A-BFAD-EB09E057111D}" srcOrd="0" destOrd="0" parTransId="{BFF475DC-01B9-4172-891C-8968315E7BEF}" sibTransId="{9D1FA376-07E4-4227-B5E5-BD6EBA7CD1A5}"/>
    <dgm:cxn modelId="{E85701A4-41E9-4CE4-A41C-EF26E64A50AF}" srcId="{81F78605-D4CF-4BE3-AEBB-2B2DD391FFE1}" destId="{D11A0855-5E91-416A-AF33-ED7BB9E0701B}" srcOrd="0" destOrd="0" parTransId="{7651FEFA-04BD-4A5A-8F4E-01A7A67FDE40}" sibTransId="{EBF1AD57-62A3-44A3-B1B7-9097DA05D0C2}"/>
    <dgm:cxn modelId="{9D7142E0-618C-4FC7-A517-81CEB5CA9263}" srcId="{CEF418D9-8D52-4C78-9CA6-D49EFEE8D6DE}" destId="{E3687C6B-1FAF-4B93-BD9A-7BDB01995081}" srcOrd="0" destOrd="0" parTransId="{046FE881-ADA7-44C9-80D0-0F9F19B6FB14}" sibTransId="{407E05DA-4906-4945-B8A9-563944CD7330}"/>
    <dgm:cxn modelId="{3A2518BE-28C5-4473-9171-6F5A0BBA9B23}" type="presOf" srcId="{53CCB1C1-6123-4179-957E-928F1FBD9435}" destId="{EA90E7DA-45B8-4CF5-89BF-44380198F8A7}" srcOrd="0" destOrd="0" presId="urn:microsoft.com/office/officeart/2005/8/layout/vList5"/>
    <dgm:cxn modelId="{482154DB-A159-4ED3-8284-6717AD575FA0}" type="presOf" srcId="{EBA047D2-2C01-46D4-B039-35CC3BCA3800}" destId="{F70FE3A8-9D6B-4D03-92A1-15FD885B4F52}" srcOrd="0" destOrd="0" presId="urn:microsoft.com/office/officeart/2005/8/layout/vList5"/>
    <dgm:cxn modelId="{2EEDDF25-6F2D-4A42-AD7C-8221395BB485}" type="presOf" srcId="{CE560CAE-EC06-47BD-A6A3-61C2510D8412}" destId="{9A9AF31A-86D8-4962-B39B-55AF8E483FBB}" srcOrd="0" destOrd="0" presId="urn:microsoft.com/office/officeart/2005/8/layout/vList5"/>
    <dgm:cxn modelId="{BEA5747D-648A-49C0-A34C-4280B8AB0CE5}" type="presOf" srcId="{9D7F1782-EEF1-4A9A-BFAD-EB09E057111D}" destId="{39BD093F-D03D-42AE-ABBB-F7CA1ACD589D}" srcOrd="0" destOrd="0" presId="urn:microsoft.com/office/officeart/2005/8/layout/vList5"/>
    <dgm:cxn modelId="{90364A6B-793A-4139-9DB5-FE7BBF29FA0E}" type="presOf" srcId="{81F78605-D4CF-4BE3-AEBB-2B2DD391FFE1}" destId="{3D674E26-F916-4124-86A5-874547EF5E2A}" srcOrd="0" destOrd="0" presId="urn:microsoft.com/office/officeart/2005/8/layout/vList5"/>
    <dgm:cxn modelId="{BF1E83BF-0DC6-4165-B929-CEB939F02A9A}" type="presOf" srcId="{D021FFBA-9E44-4227-9B09-9A8B330036C7}" destId="{B6D9E15E-044A-487D-B3A9-DB244D5D43FA}" srcOrd="0" destOrd="0" presId="urn:microsoft.com/office/officeart/2005/8/layout/vList5"/>
    <dgm:cxn modelId="{708D70D9-E4DA-4FD2-9656-F59D6D82DA58}" srcId="{392219F6-5F9F-4A82-8264-2E15D79BBB4F}" destId="{09A11605-88D9-4ED2-BBA2-F894C3D869B4}" srcOrd="0" destOrd="0" parTransId="{9F873DD5-4CE1-467F-A7DD-68E49730B857}" sibTransId="{2702313A-7635-44C2-B68B-EC3DA176C472}"/>
    <dgm:cxn modelId="{F4C87FBC-E25C-4214-82B7-E212E0A9E514}" type="presOf" srcId="{09A11605-88D9-4ED2-BBA2-F894C3D869B4}" destId="{6E9D303E-AFB7-446F-85D9-41062EBBAEFE}" srcOrd="0" destOrd="0" presId="urn:microsoft.com/office/officeart/2005/8/layout/vList5"/>
    <dgm:cxn modelId="{FDEFC984-F80D-4BFC-ADC9-FC498C90B147}" type="presOf" srcId="{CEF418D9-8D52-4C78-9CA6-D49EFEE8D6DE}" destId="{340B51C8-6D0A-4707-9E94-EEF90EF9A1D3}" srcOrd="0" destOrd="0" presId="urn:microsoft.com/office/officeart/2005/8/layout/vList5"/>
    <dgm:cxn modelId="{C1B50A97-0487-4E8D-ACCA-37DF010166E3}" type="presOf" srcId="{E3687C6B-1FAF-4B93-BD9A-7BDB01995081}" destId="{903F6CC9-D692-4B46-8148-BB4D627FAA51}" srcOrd="0" destOrd="0" presId="urn:microsoft.com/office/officeart/2005/8/layout/vList5"/>
    <dgm:cxn modelId="{93D79A93-D9BC-4C7A-A014-824B32AA100E}" srcId="{CEF418D9-8D52-4C78-9CA6-D49EFEE8D6DE}" destId="{EBA047D2-2C01-46D4-B039-35CC3BCA3800}" srcOrd="2" destOrd="0" parTransId="{A6ABE0D7-8F91-4B30-AE52-231B85D3C504}" sibTransId="{9A571625-9179-41DB-8AD4-2BCDA9BCE6BB}"/>
    <dgm:cxn modelId="{9F4D8C2A-7EC3-4C86-9C9D-744D90094FA0}" type="presOf" srcId="{5A4E0F0E-50E2-499A-974A-8A3C20988403}" destId="{6C731B7C-B16A-4BC5-97EE-7D1C3A189004}" srcOrd="0" destOrd="0" presId="urn:microsoft.com/office/officeart/2005/8/layout/vList5"/>
    <dgm:cxn modelId="{64BD7164-33AE-406B-A307-C73CBF52C251}" srcId="{EBA047D2-2C01-46D4-B039-35CC3BCA3800}" destId="{53CCB1C1-6123-4179-957E-928F1FBD9435}" srcOrd="0" destOrd="0" parTransId="{9CC51DC1-65E3-4B19-9BC1-5BD6AB2382D6}" sibTransId="{A20F8E4B-1E6A-4CCF-AA26-0BDF20646F0A}"/>
    <dgm:cxn modelId="{63012206-7017-4562-8917-0E96C0E77F93}" srcId="{CEF418D9-8D52-4C78-9CA6-D49EFEE8D6DE}" destId="{D021FFBA-9E44-4227-9B09-9A8B330036C7}" srcOrd="6" destOrd="0" parTransId="{A669CA27-E1DA-4D99-9803-B76909F3DA05}" sibTransId="{8BFB813F-8585-430A-9F43-EEDC69D31499}"/>
    <dgm:cxn modelId="{55382DB6-8C78-4FE5-8200-2258C66A855A}" srcId="{CEF418D9-8D52-4C78-9CA6-D49EFEE8D6DE}" destId="{392219F6-5F9F-4A82-8264-2E15D79BBB4F}" srcOrd="3" destOrd="0" parTransId="{C05290DA-A5AC-4F80-AC59-E134EA4D3841}" sibTransId="{15300CA2-07A8-4973-8BD0-36305BD96715}"/>
    <dgm:cxn modelId="{2BCDEDF1-0CA2-4410-B421-534C51BF9D7D}" type="presOf" srcId="{089535A6-64D5-4E92-A88B-EE936F4813B8}" destId="{58774EA6-DCEC-45A6-9167-6C36E97A93C5}" srcOrd="0" destOrd="0" presId="urn:microsoft.com/office/officeart/2005/8/layout/vList5"/>
    <dgm:cxn modelId="{99AA29C2-4599-419F-824A-88DDAC1F3B06}" srcId="{CE560CAE-EC06-47BD-A6A3-61C2510D8412}" destId="{43D411EB-070E-4CA3-9361-B81ECA763818}" srcOrd="0" destOrd="0" parTransId="{15A19C01-1C80-4608-B873-3E541E5D2127}" sibTransId="{C30C97AB-B408-4839-BE94-57A96D74EC9F}"/>
    <dgm:cxn modelId="{9758FC4C-D6C0-4C39-9A3C-347C9A30E773}" type="presOf" srcId="{D11A0855-5E91-416A-AF33-ED7BB9E0701B}" destId="{F8EC69DD-DFAD-4E5E-9A4C-25706B3B5E73}" srcOrd="0" destOrd="0" presId="urn:microsoft.com/office/officeart/2005/8/layout/vList5"/>
    <dgm:cxn modelId="{3E44D0E9-6A63-4F3F-BB3F-F5B8A48A7953}" srcId="{D021FFBA-9E44-4227-9B09-9A8B330036C7}" destId="{60EA7060-5F42-43DF-907F-396D5C5A199E}" srcOrd="0" destOrd="0" parTransId="{357C61D4-BDBC-4DE9-A577-F8D414ECF6FF}" sibTransId="{D92338F5-3D04-4A7D-9412-A6E5E3743DAA}"/>
    <dgm:cxn modelId="{AB89E076-09CA-4F59-BA1E-64810100F877}" srcId="{CEF418D9-8D52-4C78-9CA6-D49EFEE8D6DE}" destId="{5A4E0F0E-50E2-499A-974A-8A3C20988403}" srcOrd="1" destOrd="0" parTransId="{0BD206B2-BED6-4AD7-99F1-A28DEA92D944}" sibTransId="{AFFDE853-76A1-4687-AD29-ADBE4E4BDA0D}"/>
    <dgm:cxn modelId="{563E459A-25FA-4892-8089-6C096B8993C2}" srcId="{5A4E0F0E-50E2-499A-974A-8A3C20988403}" destId="{089535A6-64D5-4E92-A88B-EE936F4813B8}" srcOrd="0" destOrd="0" parTransId="{DCFFAC89-CF99-4C3F-BA94-3CA5D8881AEC}" sibTransId="{13A956CF-E54B-4443-BBBD-00D575946EB2}"/>
    <dgm:cxn modelId="{C2074E83-ECCD-4E88-8ADB-59EE4E33A99B}" type="presOf" srcId="{392219F6-5F9F-4A82-8264-2E15D79BBB4F}" destId="{12C89EAE-B107-4B68-9D2E-F28418414A3C}" srcOrd="0" destOrd="0" presId="urn:microsoft.com/office/officeart/2005/8/layout/vList5"/>
    <dgm:cxn modelId="{4B03A645-C658-4964-A0ED-40F40A8C461D}" type="presOf" srcId="{43D411EB-070E-4CA3-9361-B81ECA763818}" destId="{A6F2BB6C-6A36-4D5C-A356-3825877AE7A6}" srcOrd="0" destOrd="0" presId="urn:microsoft.com/office/officeart/2005/8/layout/vList5"/>
    <dgm:cxn modelId="{06B79858-0DE0-412A-B5B3-A682EB6A4D59}" srcId="{CEF418D9-8D52-4C78-9CA6-D49EFEE8D6DE}" destId="{81F78605-D4CF-4BE3-AEBB-2B2DD391FFE1}" srcOrd="4" destOrd="0" parTransId="{CC69C9AA-CE69-4BEC-A671-DBF0425E3C9A}" sibTransId="{7A2AF38F-C127-4BC6-A3BA-09E6A260B1F0}"/>
    <dgm:cxn modelId="{6C6DA03E-3D1B-4E17-9A9C-28067842330C}" type="presParOf" srcId="{340B51C8-6D0A-4707-9E94-EEF90EF9A1D3}" destId="{F042C450-D653-460C-880D-AC5F2FDB6E62}" srcOrd="0" destOrd="0" presId="urn:microsoft.com/office/officeart/2005/8/layout/vList5"/>
    <dgm:cxn modelId="{B626239E-B2E9-4F86-8B91-8B5BB1908DBD}" type="presParOf" srcId="{F042C450-D653-460C-880D-AC5F2FDB6E62}" destId="{903F6CC9-D692-4B46-8148-BB4D627FAA51}" srcOrd="0" destOrd="0" presId="urn:microsoft.com/office/officeart/2005/8/layout/vList5"/>
    <dgm:cxn modelId="{10D3EA5F-F438-479A-B866-18242262DA10}" type="presParOf" srcId="{F042C450-D653-460C-880D-AC5F2FDB6E62}" destId="{39BD093F-D03D-42AE-ABBB-F7CA1ACD589D}" srcOrd="1" destOrd="0" presId="urn:microsoft.com/office/officeart/2005/8/layout/vList5"/>
    <dgm:cxn modelId="{DC456663-A92B-4C99-B1CB-E8DFC4906007}" type="presParOf" srcId="{340B51C8-6D0A-4707-9E94-EEF90EF9A1D3}" destId="{BA801C74-74F9-4230-928B-CEA70302C519}" srcOrd="1" destOrd="0" presId="urn:microsoft.com/office/officeart/2005/8/layout/vList5"/>
    <dgm:cxn modelId="{998E55FE-9117-4EB1-8D32-0FB95A9CD6D6}" type="presParOf" srcId="{340B51C8-6D0A-4707-9E94-EEF90EF9A1D3}" destId="{000C1F08-0A9E-48FB-8CC0-162C8576D265}" srcOrd="2" destOrd="0" presId="urn:microsoft.com/office/officeart/2005/8/layout/vList5"/>
    <dgm:cxn modelId="{A9FB35D9-2E06-456A-BD8B-E1D8AFC0EF65}" type="presParOf" srcId="{000C1F08-0A9E-48FB-8CC0-162C8576D265}" destId="{6C731B7C-B16A-4BC5-97EE-7D1C3A189004}" srcOrd="0" destOrd="0" presId="urn:microsoft.com/office/officeart/2005/8/layout/vList5"/>
    <dgm:cxn modelId="{69582697-85B6-44E6-AE5B-AE67D302E082}" type="presParOf" srcId="{000C1F08-0A9E-48FB-8CC0-162C8576D265}" destId="{58774EA6-DCEC-45A6-9167-6C36E97A93C5}" srcOrd="1" destOrd="0" presId="urn:microsoft.com/office/officeart/2005/8/layout/vList5"/>
    <dgm:cxn modelId="{56879F2F-2B7C-4404-8FFF-C3F9D23AAF60}" type="presParOf" srcId="{340B51C8-6D0A-4707-9E94-EEF90EF9A1D3}" destId="{8E8F5AE8-64E5-4194-95CD-ABF963F8F280}" srcOrd="3" destOrd="0" presId="urn:microsoft.com/office/officeart/2005/8/layout/vList5"/>
    <dgm:cxn modelId="{60D6E3C3-9696-4F54-8ECD-A0336AEE8E6F}" type="presParOf" srcId="{340B51C8-6D0A-4707-9E94-EEF90EF9A1D3}" destId="{9B9CA94E-4438-414B-B922-B0E1B221BD36}" srcOrd="4" destOrd="0" presId="urn:microsoft.com/office/officeart/2005/8/layout/vList5"/>
    <dgm:cxn modelId="{36657EAA-AD14-4FEF-B105-B36988AE6962}" type="presParOf" srcId="{9B9CA94E-4438-414B-B922-B0E1B221BD36}" destId="{F70FE3A8-9D6B-4D03-92A1-15FD885B4F52}" srcOrd="0" destOrd="0" presId="urn:microsoft.com/office/officeart/2005/8/layout/vList5"/>
    <dgm:cxn modelId="{F7B9DCFA-1DD1-4E1F-9B31-E1CDA41266A4}" type="presParOf" srcId="{9B9CA94E-4438-414B-B922-B0E1B221BD36}" destId="{EA90E7DA-45B8-4CF5-89BF-44380198F8A7}" srcOrd="1" destOrd="0" presId="urn:microsoft.com/office/officeart/2005/8/layout/vList5"/>
    <dgm:cxn modelId="{F8E671D5-CDF3-44A6-AAC2-FC0EF3426D60}" type="presParOf" srcId="{340B51C8-6D0A-4707-9E94-EEF90EF9A1D3}" destId="{DFFD221F-616B-4D19-9A92-717927C9B19C}" srcOrd="5" destOrd="0" presId="urn:microsoft.com/office/officeart/2005/8/layout/vList5"/>
    <dgm:cxn modelId="{7E67344B-3D81-413A-8D15-A69020666986}" type="presParOf" srcId="{340B51C8-6D0A-4707-9E94-EEF90EF9A1D3}" destId="{71CC5C60-452B-4157-A19D-BF3BFD25260C}" srcOrd="6" destOrd="0" presId="urn:microsoft.com/office/officeart/2005/8/layout/vList5"/>
    <dgm:cxn modelId="{6CD5AF03-A5D0-46E1-BA76-A686729D955F}" type="presParOf" srcId="{71CC5C60-452B-4157-A19D-BF3BFD25260C}" destId="{12C89EAE-B107-4B68-9D2E-F28418414A3C}" srcOrd="0" destOrd="0" presId="urn:microsoft.com/office/officeart/2005/8/layout/vList5"/>
    <dgm:cxn modelId="{C0DDD22C-5BFC-4DEB-98E7-B209224DB7F9}" type="presParOf" srcId="{71CC5C60-452B-4157-A19D-BF3BFD25260C}" destId="{6E9D303E-AFB7-446F-85D9-41062EBBAEFE}" srcOrd="1" destOrd="0" presId="urn:microsoft.com/office/officeart/2005/8/layout/vList5"/>
    <dgm:cxn modelId="{A0C22369-0509-4A7D-8EBF-6928EF031F67}" type="presParOf" srcId="{340B51C8-6D0A-4707-9E94-EEF90EF9A1D3}" destId="{023B88B6-F615-4092-9C8B-52F9E0ECE152}" srcOrd="7" destOrd="0" presId="urn:microsoft.com/office/officeart/2005/8/layout/vList5"/>
    <dgm:cxn modelId="{C74C40B9-0AC9-4EE2-9B58-AEA6E37F7D0A}" type="presParOf" srcId="{340B51C8-6D0A-4707-9E94-EEF90EF9A1D3}" destId="{D4B578DE-4316-4424-B22F-4C8F8EBEB0FB}" srcOrd="8" destOrd="0" presId="urn:microsoft.com/office/officeart/2005/8/layout/vList5"/>
    <dgm:cxn modelId="{EAEC7816-7EA9-40E0-8659-F85B2592D75F}" type="presParOf" srcId="{D4B578DE-4316-4424-B22F-4C8F8EBEB0FB}" destId="{3D674E26-F916-4124-86A5-874547EF5E2A}" srcOrd="0" destOrd="0" presId="urn:microsoft.com/office/officeart/2005/8/layout/vList5"/>
    <dgm:cxn modelId="{3C2ED804-1047-4307-A5E3-420656CBBEDC}" type="presParOf" srcId="{D4B578DE-4316-4424-B22F-4C8F8EBEB0FB}" destId="{F8EC69DD-DFAD-4E5E-9A4C-25706B3B5E73}" srcOrd="1" destOrd="0" presId="urn:microsoft.com/office/officeart/2005/8/layout/vList5"/>
    <dgm:cxn modelId="{C4D0084A-4496-4409-9BF6-6CB1833E5110}" type="presParOf" srcId="{340B51C8-6D0A-4707-9E94-EEF90EF9A1D3}" destId="{47AAF3B1-C9D0-4FDB-B1DA-9C02C9FE0B43}" srcOrd="9" destOrd="0" presId="urn:microsoft.com/office/officeart/2005/8/layout/vList5"/>
    <dgm:cxn modelId="{8412F067-C201-4983-A9BF-BC9A4811E86A}" type="presParOf" srcId="{340B51C8-6D0A-4707-9E94-EEF90EF9A1D3}" destId="{8D35EC7E-B721-4EB0-876B-124F174A92E5}" srcOrd="10" destOrd="0" presId="urn:microsoft.com/office/officeart/2005/8/layout/vList5"/>
    <dgm:cxn modelId="{1FA7626D-3103-4F36-B2B4-53DD05770568}" type="presParOf" srcId="{8D35EC7E-B721-4EB0-876B-124F174A92E5}" destId="{9A9AF31A-86D8-4962-B39B-55AF8E483FBB}" srcOrd="0" destOrd="0" presId="urn:microsoft.com/office/officeart/2005/8/layout/vList5"/>
    <dgm:cxn modelId="{785C7956-B1D3-4AC1-9002-E6A1A3C0E38D}" type="presParOf" srcId="{8D35EC7E-B721-4EB0-876B-124F174A92E5}" destId="{A6F2BB6C-6A36-4D5C-A356-3825877AE7A6}" srcOrd="1" destOrd="0" presId="urn:microsoft.com/office/officeart/2005/8/layout/vList5"/>
    <dgm:cxn modelId="{1273F0DA-0A8B-435A-8607-FC9FDDC53E08}" type="presParOf" srcId="{340B51C8-6D0A-4707-9E94-EEF90EF9A1D3}" destId="{8E67DE81-9962-48AC-8CCD-717750B69950}" srcOrd="11" destOrd="0" presId="urn:microsoft.com/office/officeart/2005/8/layout/vList5"/>
    <dgm:cxn modelId="{2FCE0651-CB90-4C2F-B514-73AB47137A2B}" type="presParOf" srcId="{340B51C8-6D0A-4707-9E94-EEF90EF9A1D3}" destId="{B9E81D4E-CA28-4522-8A60-E40A0C244C30}" srcOrd="12" destOrd="0" presId="urn:microsoft.com/office/officeart/2005/8/layout/vList5"/>
    <dgm:cxn modelId="{05D6D953-A574-475F-9EAE-7AF298BF330E}" type="presParOf" srcId="{B9E81D4E-CA28-4522-8A60-E40A0C244C30}" destId="{B6D9E15E-044A-487D-B3A9-DB244D5D43FA}" srcOrd="0" destOrd="0" presId="urn:microsoft.com/office/officeart/2005/8/layout/vList5"/>
    <dgm:cxn modelId="{A83C6D0A-4F97-4D5A-B9B7-08E644039BBE}" type="presParOf" srcId="{B9E81D4E-CA28-4522-8A60-E40A0C244C30}" destId="{BDCC46BF-89AF-44A8-A227-01D7B15F14D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1C5F3B-6C13-4D29-A4E3-5083FB0FD1A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90A18BE3-9D6D-41A5-B271-AD132A8C8BF4}">
      <dgm:prSet phldrT="[文本]" custT="1"/>
      <dgm:spPr>
        <a:solidFill>
          <a:srgbClr val="00B050"/>
        </a:solidFill>
      </dgm:spPr>
      <dgm:t>
        <a:bodyPr/>
        <a:lstStyle/>
        <a:p>
          <a:r>
            <a:rPr lang="zh-CN" altLang="en-US" sz="3600" b="1" dirty="0" smtClean="0">
              <a:latin typeface="微软雅黑" panose="020B0503020204020204" pitchFamily="34" charset="-122"/>
              <a:ea typeface="微软雅黑" panose="020B0503020204020204" pitchFamily="34" charset="-122"/>
            </a:rPr>
            <a:t>应用</a:t>
          </a:r>
          <a:endParaRPr lang="zh-CN" altLang="en-US" sz="3600" b="1" dirty="0">
            <a:latin typeface="微软雅黑" panose="020B0503020204020204" pitchFamily="34" charset="-122"/>
            <a:ea typeface="微软雅黑" panose="020B0503020204020204" pitchFamily="34" charset="-122"/>
          </a:endParaRPr>
        </a:p>
      </dgm:t>
    </dgm:pt>
    <dgm:pt modelId="{B8908780-38D8-4358-99A0-776B90EA5628}" type="parTrans" cxnId="{91153458-BDAD-4F29-84C0-DCFF51E26CFD}">
      <dgm:prSet/>
      <dgm:spPr/>
      <dgm:t>
        <a:bodyPr/>
        <a:lstStyle/>
        <a:p>
          <a:endParaRPr lang="zh-CN" altLang="en-US" b="1">
            <a:latin typeface="微软雅黑" panose="020B0503020204020204" pitchFamily="34" charset="-122"/>
            <a:ea typeface="微软雅黑" panose="020B0503020204020204" pitchFamily="34" charset="-122"/>
          </a:endParaRPr>
        </a:p>
      </dgm:t>
    </dgm:pt>
    <dgm:pt modelId="{B0302301-91AD-4268-9414-70C210172495}" type="sibTrans" cxnId="{91153458-BDAD-4F29-84C0-DCFF51E26CFD}">
      <dgm:prSet/>
      <dgm:spPr/>
      <dgm:t>
        <a:bodyPr/>
        <a:lstStyle/>
        <a:p>
          <a:endParaRPr lang="zh-CN" altLang="en-US" b="1">
            <a:latin typeface="微软雅黑" panose="020B0503020204020204" pitchFamily="34" charset="-122"/>
            <a:ea typeface="微软雅黑" panose="020B0503020204020204" pitchFamily="34" charset="-122"/>
          </a:endParaRPr>
        </a:p>
      </dgm:t>
    </dgm:pt>
    <dgm:pt modelId="{84F70A11-7207-496A-B068-FAD8D17F6BC7}">
      <dgm:prSet phldrT="[文本]"/>
      <dgm:spPr/>
      <dgm:t>
        <a:bodyPr/>
        <a:lstStyle/>
        <a:p>
          <a:r>
            <a:rPr lang="zh-CN" altLang="en-US" b="1" dirty="0" smtClean="0">
              <a:latin typeface="微软雅黑" panose="020B0503020204020204" pitchFamily="34" charset="-122"/>
              <a:ea typeface="微软雅黑" panose="020B0503020204020204" pitchFamily="34" charset="-122"/>
            </a:rPr>
            <a:t>流程集成</a:t>
          </a:r>
          <a:endParaRPr lang="zh-CN" altLang="en-US" b="1" dirty="0">
            <a:latin typeface="微软雅黑" panose="020B0503020204020204" pitchFamily="34" charset="-122"/>
            <a:ea typeface="微软雅黑" panose="020B0503020204020204" pitchFamily="34" charset="-122"/>
          </a:endParaRPr>
        </a:p>
      </dgm:t>
    </dgm:pt>
    <dgm:pt modelId="{664969AB-5350-428A-96FF-985F1EE0C0DD}" type="parTrans" cxnId="{BC63CF2A-D14A-4BB9-9758-C4869D1A117F}">
      <dgm:prSet/>
      <dgm:spPr/>
      <dgm:t>
        <a:bodyPr/>
        <a:lstStyle/>
        <a:p>
          <a:endParaRPr lang="zh-CN" altLang="en-US" b="1">
            <a:latin typeface="微软雅黑" panose="020B0503020204020204" pitchFamily="34" charset="-122"/>
            <a:ea typeface="微软雅黑" panose="020B0503020204020204" pitchFamily="34" charset="-122"/>
          </a:endParaRPr>
        </a:p>
      </dgm:t>
    </dgm:pt>
    <dgm:pt modelId="{7B66D24B-A80C-4050-B8D4-21E7C6EFEB27}" type="sibTrans" cxnId="{BC63CF2A-D14A-4BB9-9758-C4869D1A117F}">
      <dgm:prSet/>
      <dgm:spPr/>
      <dgm:t>
        <a:bodyPr/>
        <a:lstStyle/>
        <a:p>
          <a:endParaRPr lang="zh-CN" altLang="en-US" b="1">
            <a:latin typeface="微软雅黑" panose="020B0503020204020204" pitchFamily="34" charset="-122"/>
            <a:ea typeface="微软雅黑" panose="020B0503020204020204" pitchFamily="34" charset="-122"/>
          </a:endParaRPr>
        </a:p>
      </dgm:t>
    </dgm:pt>
    <dgm:pt modelId="{1CCC9F8B-7C1E-44F9-BB20-EDCF5C3795A5}">
      <dgm:prSet phldrT="[文本]"/>
      <dgm:spPr/>
      <dgm:t>
        <a:bodyPr/>
        <a:lstStyle/>
        <a:p>
          <a:r>
            <a:rPr lang="zh-CN" altLang="en-US" b="1" dirty="0" smtClean="0">
              <a:latin typeface="微软雅黑" panose="020B0503020204020204" pitchFamily="34" charset="-122"/>
              <a:ea typeface="微软雅黑" panose="020B0503020204020204" pitchFamily="34" charset="-122"/>
            </a:rPr>
            <a:t>数据集成</a:t>
          </a:r>
          <a:endParaRPr lang="zh-CN" altLang="en-US" b="1" dirty="0">
            <a:latin typeface="微软雅黑" panose="020B0503020204020204" pitchFamily="34" charset="-122"/>
            <a:ea typeface="微软雅黑" panose="020B0503020204020204" pitchFamily="34" charset="-122"/>
          </a:endParaRPr>
        </a:p>
      </dgm:t>
    </dgm:pt>
    <dgm:pt modelId="{7C2A015B-B229-454D-8B0A-540035682834}" type="parTrans" cxnId="{149E58F3-E68C-4A17-8CC4-5AE7C9800783}">
      <dgm:prSet/>
      <dgm:spPr/>
      <dgm:t>
        <a:bodyPr/>
        <a:lstStyle/>
        <a:p>
          <a:endParaRPr lang="zh-CN" altLang="en-US" b="1">
            <a:latin typeface="微软雅黑" panose="020B0503020204020204" pitchFamily="34" charset="-122"/>
            <a:ea typeface="微软雅黑" panose="020B0503020204020204" pitchFamily="34" charset="-122"/>
          </a:endParaRPr>
        </a:p>
      </dgm:t>
    </dgm:pt>
    <dgm:pt modelId="{E2F2D1FB-6A06-4020-BA27-80F60C243DDA}" type="sibTrans" cxnId="{149E58F3-E68C-4A17-8CC4-5AE7C9800783}">
      <dgm:prSet/>
      <dgm:spPr/>
      <dgm:t>
        <a:bodyPr/>
        <a:lstStyle/>
        <a:p>
          <a:endParaRPr lang="zh-CN" altLang="en-US" b="1">
            <a:latin typeface="微软雅黑" panose="020B0503020204020204" pitchFamily="34" charset="-122"/>
            <a:ea typeface="微软雅黑" panose="020B0503020204020204" pitchFamily="34" charset="-122"/>
          </a:endParaRPr>
        </a:p>
      </dgm:t>
    </dgm:pt>
    <dgm:pt modelId="{F2356AA0-0278-4B85-872A-0324CA374E95}">
      <dgm:prSet phldrT="[文本]" custT="1"/>
      <dgm:spPr>
        <a:solidFill>
          <a:srgbClr val="00B0F0"/>
        </a:solidFill>
      </dgm:spPr>
      <dgm:t>
        <a:bodyPr/>
        <a:lstStyle/>
        <a:p>
          <a:r>
            <a:rPr lang="zh-CN" altLang="en-US" sz="3600" b="1" dirty="0" smtClean="0">
              <a:latin typeface="微软雅黑" panose="020B0503020204020204" pitchFamily="34" charset="-122"/>
              <a:ea typeface="微软雅黑" panose="020B0503020204020204" pitchFamily="34" charset="-122"/>
            </a:rPr>
            <a:t>技术</a:t>
          </a:r>
          <a:endParaRPr lang="zh-CN" altLang="en-US" sz="3600" b="1" dirty="0">
            <a:latin typeface="微软雅黑" panose="020B0503020204020204" pitchFamily="34" charset="-122"/>
            <a:ea typeface="微软雅黑" panose="020B0503020204020204" pitchFamily="34" charset="-122"/>
          </a:endParaRPr>
        </a:p>
      </dgm:t>
    </dgm:pt>
    <dgm:pt modelId="{6B7B7A57-7BC4-4E0F-BA85-2FFBE38CC910}" type="parTrans" cxnId="{40E64109-A94A-40A5-A7BF-F52241DEA830}">
      <dgm:prSet/>
      <dgm:spPr/>
      <dgm:t>
        <a:bodyPr/>
        <a:lstStyle/>
        <a:p>
          <a:endParaRPr lang="zh-CN" altLang="en-US" b="1">
            <a:latin typeface="微软雅黑" panose="020B0503020204020204" pitchFamily="34" charset="-122"/>
            <a:ea typeface="微软雅黑" panose="020B0503020204020204" pitchFamily="34" charset="-122"/>
          </a:endParaRPr>
        </a:p>
      </dgm:t>
    </dgm:pt>
    <dgm:pt modelId="{A03D2762-3FB8-4E38-B3A1-444AFED835C4}" type="sibTrans" cxnId="{40E64109-A94A-40A5-A7BF-F52241DEA830}">
      <dgm:prSet/>
      <dgm:spPr/>
      <dgm:t>
        <a:bodyPr/>
        <a:lstStyle/>
        <a:p>
          <a:endParaRPr lang="zh-CN" altLang="en-US" b="1">
            <a:latin typeface="微软雅黑" panose="020B0503020204020204" pitchFamily="34" charset="-122"/>
            <a:ea typeface="微软雅黑" panose="020B0503020204020204" pitchFamily="34" charset="-122"/>
          </a:endParaRPr>
        </a:p>
      </dgm:t>
    </dgm:pt>
    <dgm:pt modelId="{98490E72-B62F-453A-A29A-85CB8A04AAF2}">
      <dgm:prSet phldrT="[文本]"/>
      <dgm:spPr/>
      <dgm:t>
        <a:bodyPr/>
        <a:lstStyle/>
        <a:p>
          <a:r>
            <a:rPr lang="zh-CN" altLang="en-US" b="1" dirty="0" smtClean="0">
              <a:latin typeface="微软雅黑" panose="020B0503020204020204" pitchFamily="34" charset="-122"/>
              <a:ea typeface="微软雅黑" panose="020B0503020204020204" pitchFamily="34" charset="-122"/>
            </a:rPr>
            <a:t>服务集成</a:t>
          </a:r>
          <a:endParaRPr lang="zh-CN" altLang="en-US" b="1" dirty="0">
            <a:latin typeface="微软雅黑" panose="020B0503020204020204" pitchFamily="34" charset="-122"/>
            <a:ea typeface="微软雅黑" panose="020B0503020204020204" pitchFamily="34" charset="-122"/>
          </a:endParaRPr>
        </a:p>
      </dgm:t>
    </dgm:pt>
    <dgm:pt modelId="{3E9BB96C-38E1-4A3C-A086-F01F3B0B2059}" type="parTrans" cxnId="{BB1B9868-4FA8-4294-B697-9AF9084F19A9}">
      <dgm:prSet/>
      <dgm:spPr/>
      <dgm:t>
        <a:bodyPr/>
        <a:lstStyle/>
        <a:p>
          <a:endParaRPr lang="zh-CN" altLang="en-US" b="1">
            <a:latin typeface="微软雅黑" panose="020B0503020204020204" pitchFamily="34" charset="-122"/>
            <a:ea typeface="微软雅黑" panose="020B0503020204020204" pitchFamily="34" charset="-122"/>
          </a:endParaRPr>
        </a:p>
      </dgm:t>
    </dgm:pt>
    <dgm:pt modelId="{8FA81A11-4A68-4997-8586-0425ADA24CA6}" type="sibTrans" cxnId="{BB1B9868-4FA8-4294-B697-9AF9084F19A9}">
      <dgm:prSet/>
      <dgm:spPr/>
      <dgm:t>
        <a:bodyPr/>
        <a:lstStyle/>
        <a:p>
          <a:endParaRPr lang="zh-CN" altLang="en-US" b="1">
            <a:latin typeface="微软雅黑" panose="020B0503020204020204" pitchFamily="34" charset="-122"/>
            <a:ea typeface="微软雅黑" panose="020B0503020204020204" pitchFamily="34" charset="-122"/>
          </a:endParaRPr>
        </a:p>
      </dgm:t>
    </dgm:pt>
    <dgm:pt modelId="{C5CFC042-110A-44CF-9AB9-26342B988BF9}">
      <dgm:prSet phldrT="[文本]"/>
      <dgm:spPr/>
      <dgm:t>
        <a:bodyPr/>
        <a:lstStyle/>
        <a:p>
          <a:r>
            <a:rPr lang="zh-CN" altLang="en-US" b="1" dirty="0" smtClean="0">
              <a:latin typeface="微软雅黑" panose="020B0503020204020204" pitchFamily="34" charset="-122"/>
              <a:ea typeface="微软雅黑" panose="020B0503020204020204" pitchFamily="34" charset="-122"/>
            </a:rPr>
            <a:t>组件集成</a:t>
          </a:r>
          <a:endParaRPr lang="zh-CN" altLang="en-US" b="1" dirty="0">
            <a:latin typeface="微软雅黑" panose="020B0503020204020204" pitchFamily="34" charset="-122"/>
            <a:ea typeface="微软雅黑" panose="020B0503020204020204" pitchFamily="34" charset="-122"/>
          </a:endParaRPr>
        </a:p>
      </dgm:t>
    </dgm:pt>
    <dgm:pt modelId="{203D6493-678C-42BD-9F16-9FC73B0385F5}" type="parTrans" cxnId="{98AD654C-BA0C-461E-BA52-F8312D9C8982}">
      <dgm:prSet/>
      <dgm:spPr/>
      <dgm:t>
        <a:bodyPr/>
        <a:lstStyle/>
        <a:p>
          <a:endParaRPr lang="zh-CN" altLang="en-US" b="1">
            <a:latin typeface="微软雅黑" panose="020B0503020204020204" pitchFamily="34" charset="-122"/>
            <a:ea typeface="微软雅黑" panose="020B0503020204020204" pitchFamily="34" charset="-122"/>
          </a:endParaRPr>
        </a:p>
      </dgm:t>
    </dgm:pt>
    <dgm:pt modelId="{8FD679B4-E4AD-40CD-9BAB-7429938F2261}" type="sibTrans" cxnId="{98AD654C-BA0C-461E-BA52-F8312D9C8982}">
      <dgm:prSet/>
      <dgm:spPr/>
      <dgm:t>
        <a:bodyPr/>
        <a:lstStyle/>
        <a:p>
          <a:endParaRPr lang="zh-CN" altLang="en-US" b="1">
            <a:latin typeface="微软雅黑" panose="020B0503020204020204" pitchFamily="34" charset="-122"/>
            <a:ea typeface="微软雅黑" panose="020B0503020204020204" pitchFamily="34" charset="-122"/>
          </a:endParaRPr>
        </a:p>
      </dgm:t>
    </dgm:pt>
    <dgm:pt modelId="{318595C3-2F68-495A-916C-415C822B408A}">
      <dgm:prSet phldrT="[文本]" custT="1"/>
      <dgm:spPr>
        <a:solidFill>
          <a:schemeClr val="accent6">
            <a:lumMod val="60000"/>
            <a:lumOff val="40000"/>
          </a:schemeClr>
        </a:solidFill>
      </dgm:spPr>
      <dgm:t>
        <a:bodyPr/>
        <a:lstStyle/>
        <a:p>
          <a:r>
            <a:rPr lang="zh-CN" altLang="en-US" sz="3600" b="1" dirty="0" smtClean="0">
              <a:latin typeface="微软雅黑" panose="020B0503020204020204" pitchFamily="34" charset="-122"/>
              <a:ea typeface="微软雅黑" panose="020B0503020204020204" pitchFamily="34" charset="-122"/>
            </a:rPr>
            <a:t>实施</a:t>
          </a:r>
          <a:endParaRPr lang="zh-CN" altLang="en-US" sz="3600" b="1" dirty="0">
            <a:latin typeface="微软雅黑" panose="020B0503020204020204" pitchFamily="34" charset="-122"/>
            <a:ea typeface="微软雅黑" panose="020B0503020204020204" pitchFamily="34" charset="-122"/>
          </a:endParaRPr>
        </a:p>
      </dgm:t>
    </dgm:pt>
    <dgm:pt modelId="{BD82C712-3A98-42A0-9DE6-FF34C0BFEA61}" type="parTrans" cxnId="{3D65DAC9-89BB-4CD4-9110-7ECE95FED9B5}">
      <dgm:prSet/>
      <dgm:spPr/>
      <dgm:t>
        <a:bodyPr/>
        <a:lstStyle/>
        <a:p>
          <a:endParaRPr lang="zh-CN" altLang="en-US" b="1">
            <a:latin typeface="微软雅黑" panose="020B0503020204020204" pitchFamily="34" charset="-122"/>
            <a:ea typeface="微软雅黑" panose="020B0503020204020204" pitchFamily="34" charset="-122"/>
          </a:endParaRPr>
        </a:p>
      </dgm:t>
    </dgm:pt>
    <dgm:pt modelId="{EDB914D3-2C10-4E45-84B1-6796E082685D}" type="sibTrans" cxnId="{3D65DAC9-89BB-4CD4-9110-7ECE95FED9B5}">
      <dgm:prSet/>
      <dgm:spPr/>
      <dgm:t>
        <a:bodyPr/>
        <a:lstStyle/>
        <a:p>
          <a:endParaRPr lang="zh-CN" altLang="en-US" b="1">
            <a:latin typeface="微软雅黑" panose="020B0503020204020204" pitchFamily="34" charset="-122"/>
            <a:ea typeface="微软雅黑" panose="020B0503020204020204" pitchFamily="34" charset="-122"/>
          </a:endParaRPr>
        </a:p>
      </dgm:t>
    </dgm:pt>
    <dgm:pt modelId="{E5492CD9-D86D-4326-AF03-9D486BB933AD}">
      <dgm:prSet phldrT="[文本]"/>
      <dgm:spPr/>
      <dgm:t>
        <a:bodyPr/>
        <a:lstStyle/>
        <a:p>
          <a:r>
            <a:rPr lang="zh-CN" altLang="en-US" b="1" dirty="0" smtClean="0">
              <a:latin typeface="微软雅黑" panose="020B0503020204020204" pitchFamily="34" charset="-122"/>
              <a:ea typeface="微软雅黑" panose="020B0503020204020204" pitchFamily="34" charset="-122"/>
            </a:rPr>
            <a:t>流程分析</a:t>
          </a:r>
          <a:endParaRPr lang="zh-CN" altLang="en-US" b="1" dirty="0">
            <a:latin typeface="微软雅黑" panose="020B0503020204020204" pitchFamily="34" charset="-122"/>
            <a:ea typeface="微软雅黑" panose="020B0503020204020204" pitchFamily="34" charset="-122"/>
          </a:endParaRPr>
        </a:p>
      </dgm:t>
    </dgm:pt>
    <dgm:pt modelId="{BB5768BE-3903-4B15-B7B3-F2F1D85C3F95}" type="parTrans" cxnId="{8BFC4071-5968-4DCB-8FCD-F40FF8C448FD}">
      <dgm:prSet/>
      <dgm:spPr/>
      <dgm:t>
        <a:bodyPr/>
        <a:lstStyle/>
        <a:p>
          <a:endParaRPr lang="zh-CN" altLang="en-US" b="1">
            <a:latin typeface="微软雅黑" panose="020B0503020204020204" pitchFamily="34" charset="-122"/>
            <a:ea typeface="微软雅黑" panose="020B0503020204020204" pitchFamily="34" charset="-122"/>
          </a:endParaRPr>
        </a:p>
      </dgm:t>
    </dgm:pt>
    <dgm:pt modelId="{2D3C0D8F-33A3-4260-B0C2-5FA7D50B6968}" type="sibTrans" cxnId="{8BFC4071-5968-4DCB-8FCD-F40FF8C448FD}">
      <dgm:prSet/>
      <dgm:spPr/>
      <dgm:t>
        <a:bodyPr/>
        <a:lstStyle/>
        <a:p>
          <a:endParaRPr lang="zh-CN" altLang="en-US" b="1">
            <a:latin typeface="微软雅黑" panose="020B0503020204020204" pitchFamily="34" charset="-122"/>
            <a:ea typeface="微软雅黑" panose="020B0503020204020204" pitchFamily="34" charset="-122"/>
          </a:endParaRPr>
        </a:p>
      </dgm:t>
    </dgm:pt>
    <dgm:pt modelId="{1ADAF140-0158-4654-9E1E-C89450691561}">
      <dgm:prSet phldrT="[文本]"/>
      <dgm:spPr/>
      <dgm:t>
        <a:bodyPr/>
        <a:lstStyle/>
        <a:p>
          <a:r>
            <a:rPr lang="zh-CN" altLang="en-US" b="1" dirty="0" smtClean="0">
              <a:latin typeface="微软雅黑" panose="020B0503020204020204" pitchFamily="34" charset="-122"/>
              <a:ea typeface="微软雅黑" panose="020B0503020204020204" pitchFamily="34" charset="-122"/>
            </a:rPr>
            <a:t>开发测试</a:t>
          </a:r>
          <a:endParaRPr lang="zh-CN" altLang="en-US" b="1" dirty="0">
            <a:latin typeface="微软雅黑" panose="020B0503020204020204" pitchFamily="34" charset="-122"/>
            <a:ea typeface="微软雅黑" panose="020B0503020204020204" pitchFamily="34" charset="-122"/>
          </a:endParaRPr>
        </a:p>
      </dgm:t>
    </dgm:pt>
    <dgm:pt modelId="{549B0047-A53D-4CAF-ADF1-C15240FB3411}" type="parTrans" cxnId="{391B0E3B-2195-47C7-9328-8517BAB3AAC0}">
      <dgm:prSet/>
      <dgm:spPr/>
      <dgm:t>
        <a:bodyPr/>
        <a:lstStyle/>
        <a:p>
          <a:endParaRPr lang="zh-CN" altLang="en-US" b="1">
            <a:latin typeface="微软雅黑" panose="020B0503020204020204" pitchFamily="34" charset="-122"/>
            <a:ea typeface="微软雅黑" panose="020B0503020204020204" pitchFamily="34" charset="-122"/>
          </a:endParaRPr>
        </a:p>
      </dgm:t>
    </dgm:pt>
    <dgm:pt modelId="{3B81059F-2812-4862-8777-C9FF7FE8244D}" type="sibTrans" cxnId="{391B0E3B-2195-47C7-9328-8517BAB3AAC0}">
      <dgm:prSet/>
      <dgm:spPr/>
      <dgm:t>
        <a:bodyPr/>
        <a:lstStyle/>
        <a:p>
          <a:endParaRPr lang="zh-CN" altLang="en-US" b="1">
            <a:latin typeface="微软雅黑" panose="020B0503020204020204" pitchFamily="34" charset="-122"/>
            <a:ea typeface="微软雅黑" panose="020B0503020204020204" pitchFamily="34" charset="-122"/>
          </a:endParaRPr>
        </a:p>
      </dgm:t>
    </dgm:pt>
    <dgm:pt modelId="{2120DEFF-9504-443C-AEC7-223A3D53B440}">
      <dgm:prSet phldrT="[文本]"/>
      <dgm:spPr/>
      <dgm:t>
        <a:bodyPr/>
        <a:lstStyle/>
        <a:p>
          <a:r>
            <a:rPr lang="zh-CN" altLang="en-US" b="1" dirty="0" smtClean="0">
              <a:latin typeface="微软雅黑" panose="020B0503020204020204" pitchFamily="34" charset="-122"/>
              <a:ea typeface="微软雅黑" panose="020B0503020204020204" pitchFamily="34" charset="-122"/>
            </a:rPr>
            <a:t>界面集成</a:t>
          </a:r>
          <a:endParaRPr lang="zh-CN" altLang="en-US" b="1" dirty="0">
            <a:latin typeface="微软雅黑" panose="020B0503020204020204" pitchFamily="34" charset="-122"/>
            <a:ea typeface="微软雅黑" panose="020B0503020204020204" pitchFamily="34" charset="-122"/>
          </a:endParaRPr>
        </a:p>
      </dgm:t>
    </dgm:pt>
    <dgm:pt modelId="{9B7619EE-0DA1-4250-94B3-EBA77F662704}" type="parTrans" cxnId="{C9A49FB8-62BC-495F-9E4B-F7196C9C4922}">
      <dgm:prSet/>
      <dgm:spPr/>
      <dgm:t>
        <a:bodyPr/>
        <a:lstStyle/>
        <a:p>
          <a:endParaRPr lang="zh-CN" altLang="en-US" b="1">
            <a:latin typeface="微软雅黑" panose="020B0503020204020204" pitchFamily="34" charset="-122"/>
            <a:ea typeface="微软雅黑" panose="020B0503020204020204" pitchFamily="34" charset="-122"/>
          </a:endParaRPr>
        </a:p>
      </dgm:t>
    </dgm:pt>
    <dgm:pt modelId="{526C3CB7-49B9-45CB-855E-E35DF64F4B2F}" type="sibTrans" cxnId="{C9A49FB8-62BC-495F-9E4B-F7196C9C4922}">
      <dgm:prSet/>
      <dgm:spPr/>
      <dgm:t>
        <a:bodyPr/>
        <a:lstStyle/>
        <a:p>
          <a:endParaRPr lang="zh-CN" altLang="en-US" b="1">
            <a:latin typeface="微软雅黑" panose="020B0503020204020204" pitchFamily="34" charset="-122"/>
            <a:ea typeface="微软雅黑" panose="020B0503020204020204" pitchFamily="34" charset="-122"/>
          </a:endParaRPr>
        </a:p>
      </dgm:t>
    </dgm:pt>
    <dgm:pt modelId="{ECA2BE8E-19B3-4683-99AB-76689B7CD139}">
      <dgm:prSet phldrT="[文本]"/>
      <dgm:spPr/>
      <dgm:t>
        <a:bodyPr/>
        <a:lstStyle/>
        <a:p>
          <a:r>
            <a:rPr lang="zh-CN" altLang="en-US" b="1" dirty="0" smtClean="0">
              <a:latin typeface="微软雅黑" panose="020B0503020204020204" pitchFamily="34" charset="-122"/>
              <a:ea typeface="微软雅黑" panose="020B0503020204020204" pitchFamily="34" charset="-122"/>
            </a:rPr>
            <a:t>用户集成</a:t>
          </a:r>
          <a:endParaRPr lang="zh-CN" altLang="en-US" b="1" dirty="0">
            <a:latin typeface="微软雅黑" panose="020B0503020204020204" pitchFamily="34" charset="-122"/>
            <a:ea typeface="微软雅黑" panose="020B0503020204020204" pitchFamily="34" charset="-122"/>
          </a:endParaRPr>
        </a:p>
      </dgm:t>
    </dgm:pt>
    <dgm:pt modelId="{D0F20E19-1E60-4C52-824C-7EEB83BB77D6}" type="parTrans" cxnId="{7CCABD14-B36B-4D57-833C-F10D5C4EA067}">
      <dgm:prSet/>
      <dgm:spPr/>
      <dgm:t>
        <a:bodyPr/>
        <a:lstStyle/>
        <a:p>
          <a:endParaRPr lang="zh-CN" altLang="en-US" b="1">
            <a:latin typeface="微软雅黑" panose="020B0503020204020204" pitchFamily="34" charset="-122"/>
            <a:ea typeface="微软雅黑" panose="020B0503020204020204" pitchFamily="34" charset="-122"/>
          </a:endParaRPr>
        </a:p>
      </dgm:t>
    </dgm:pt>
    <dgm:pt modelId="{93DC7D54-11B6-4A40-B42B-38D564CAEDDD}" type="sibTrans" cxnId="{7CCABD14-B36B-4D57-833C-F10D5C4EA067}">
      <dgm:prSet/>
      <dgm:spPr/>
      <dgm:t>
        <a:bodyPr/>
        <a:lstStyle/>
        <a:p>
          <a:endParaRPr lang="zh-CN" altLang="en-US" b="1">
            <a:latin typeface="微软雅黑" panose="020B0503020204020204" pitchFamily="34" charset="-122"/>
            <a:ea typeface="微软雅黑" panose="020B0503020204020204" pitchFamily="34" charset="-122"/>
          </a:endParaRPr>
        </a:p>
      </dgm:t>
    </dgm:pt>
    <dgm:pt modelId="{26FCCC9A-B31B-4344-B418-FE6C0A798C83}">
      <dgm:prSet phldrT="[文本]"/>
      <dgm:spPr/>
      <dgm:t>
        <a:bodyPr/>
        <a:lstStyle/>
        <a:p>
          <a:r>
            <a:rPr lang="zh-CN" altLang="en-US" b="1" dirty="0" smtClean="0">
              <a:latin typeface="微软雅黑" panose="020B0503020204020204" pitchFamily="34" charset="-122"/>
              <a:ea typeface="微软雅黑" panose="020B0503020204020204" pitchFamily="34" charset="-122"/>
            </a:rPr>
            <a:t>交互定义</a:t>
          </a:r>
          <a:endParaRPr lang="zh-CN" altLang="en-US" b="1" dirty="0">
            <a:latin typeface="微软雅黑" panose="020B0503020204020204" pitchFamily="34" charset="-122"/>
            <a:ea typeface="微软雅黑" panose="020B0503020204020204" pitchFamily="34" charset="-122"/>
          </a:endParaRPr>
        </a:p>
      </dgm:t>
    </dgm:pt>
    <dgm:pt modelId="{28F51D59-86F8-4A47-9928-4172478862C8}" type="parTrans" cxnId="{E1D4C324-DD30-4BFE-B2B8-433E73FDE28D}">
      <dgm:prSet/>
      <dgm:spPr/>
      <dgm:t>
        <a:bodyPr/>
        <a:lstStyle/>
        <a:p>
          <a:endParaRPr lang="zh-CN" altLang="en-US"/>
        </a:p>
      </dgm:t>
    </dgm:pt>
    <dgm:pt modelId="{7FA6B15C-7EE3-46FC-89B3-EEE4A3E3935A}" type="sibTrans" cxnId="{E1D4C324-DD30-4BFE-B2B8-433E73FDE28D}">
      <dgm:prSet/>
      <dgm:spPr/>
      <dgm:t>
        <a:bodyPr/>
        <a:lstStyle/>
        <a:p>
          <a:endParaRPr lang="zh-CN" altLang="en-US"/>
        </a:p>
      </dgm:t>
    </dgm:pt>
    <dgm:pt modelId="{84A907B0-8E89-49C6-AE1E-ED345404ECEE}">
      <dgm:prSet phldrT="[文本]"/>
      <dgm:spPr/>
      <dgm:t>
        <a:bodyPr/>
        <a:lstStyle/>
        <a:p>
          <a:r>
            <a:rPr lang="zh-CN" altLang="en-US" b="1" dirty="0" smtClean="0">
              <a:latin typeface="微软雅黑" panose="020B0503020204020204" pitchFamily="34" charset="-122"/>
              <a:ea typeface="微软雅黑" panose="020B0503020204020204" pitchFamily="34" charset="-122"/>
            </a:rPr>
            <a:t>规范编制</a:t>
          </a:r>
          <a:endParaRPr lang="zh-CN" altLang="en-US" b="1" dirty="0">
            <a:latin typeface="微软雅黑" panose="020B0503020204020204" pitchFamily="34" charset="-122"/>
            <a:ea typeface="微软雅黑" panose="020B0503020204020204" pitchFamily="34" charset="-122"/>
          </a:endParaRPr>
        </a:p>
      </dgm:t>
    </dgm:pt>
    <dgm:pt modelId="{15649D43-49E5-4CB2-B497-D9D8C1698581}" type="parTrans" cxnId="{995BCADB-6161-4F31-ADFD-053DE683A328}">
      <dgm:prSet/>
      <dgm:spPr/>
      <dgm:t>
        <a:bodyPr/>
        <a:lstStyle/>
        <a:p>
          <a:endParaRPr lang="zh-CN" altLang="en-US"/>
        </a:p>
      </dgm:t>
    </dgm:pt>
    <dgm:pt modelId="{E74F3BF3-D3A2-4B86-853A-5D1698ED684D}" type="sibTrans" cxnId="{995BCADB-6161-4F31-ADFD-053DE683A328}">
      <dgm:prSet/>
      <dgm:spPr/>
      <dgm:t>
        <a:bodyPr/>
        <a:lstStyle/>
        <a:p>
          <a:endParaRPr lang="zh-CN" altLang="en-US"/>
        </a:p>
      </dgm:t>
    </dgm:pt>
    <dgm:pt modelId="{B8866C4E-6638-4BCC-BB0E-36E38D39F540}" type="pres">
      <dgm:prSet presAssocID="{371C5F3B-6C13-4D29-A4E3-5083FB0FD1A9}" presName="Name0" presStyleCnt="0">
        <dgm:presLayoutVars>
          <dgm:dir/>
          <dgm:animLvl val="lvl"/>
          <dgm:resizeHandles val="exact"/>
        </dgm:presLayoutVars>
      </dgm:prSet>
      <dgm:spPr/>
      <dgm:t>
        <a:bodyPr/>
        <a:lstStyle/>
        <a:p>
          <a:endParaRPr lang="zh-CN" altLang="en-US"/>
        </a:p>
      </dgm:t>
    </dgm:pt>
    <dgm:pt modelId="{A9BC5DDC-D0FC-4F95-9D9A-F13EDE63F22A}" type="pres">
      <dgm:prSet presAssocID="{90A18BE3-9D6D-41A5-B271-AD132A8C8BF4}" presName="composite" presStyleCnt="0"/>
      <dgm:spPr/>
    </dgm:pt>
    <dgm:pt modelId="{8339C731-039D-4298-B4FE-BF4762F82C02}" type="pres">
      <dgm:prSet presAssocID="{90A18BE3-9D6D-41A5-B271-AD132A8C8BF4}" presName="parTx" presStyleLbl="alignNode1" presStyleIdx="0" presStyleCnt="3">
        <dgm:presLayoutVars>
          <dgm:chMax val="0"/>
          <dgm:chPref val="0"/>
          <dgm:bulletEnabled val="1"/>
        </dgm:presLayoutVars>
      </dgm:prSet>
      <dgm:spPr/>
      <dgm:t>
        <a:bodyPr/>
        <a:lstStyle/>
        <a:p>
          <a:endParaRPr lang="zh-CN" altLang="en-US"/>
        </a:p>
      </dgm:t>
    </dgm:pt>
    <dgm:pt modelId="{E21DAF71-8C0D-4F70-8C37-5D7E30EC7107}" type="pres">
      <dgm:prSet presAssocID="{90A18BE3-9D6D-41A5-B271-AD132A8C8BF4}" presName="desTx" presStyleLbl="alignAccFollowNode1" presStyleIdx="0" presStyleCnt="3">
        <dgm:presLayoutVars>
          <dgm:bulletEnabled val="1"/>
        </dgm:presLayoutVars>
      </dgm:prSet>
      <dgm:spPr/>
      <dgm:t>
        <a:bodyPr/>
        <a:lstStyle/>
        <a:p>
          <a:endParaRPr lang="zh-CN" altLang="en-US"/>
        </a:p>
      </dgm:t>
    </dgm:pt>
    <dgm:pt modelId="{61115407-1187-4442-A809-A10CAC8E49EB}" type="pres">
      <dgm:prSet presAssocID="{B0302301-91AD-4268-9414-70C210172495}" presName="space" presStyleCnt="0"/>
      <dgm:spPr/>
    </dgm:pt>
    <dgm:pt modelId="{B7D1E924-0843-4E22-9C47-C547BE2595AA}" type="pres">
      <dgm:prSet presAssocID="{F2356AA0-0278-4B85-872A-0324CA374E95}" presName="composite" presStyleCnt="0"/>
      <dgm:spPr/>
    </dgm:pt>
    <dgm:pt modelId="{56F4C4C8-9F72-4C15-A3AC-F3FF3961B4E1}" type="pres">
      <dgm:prSet presAssocID="{F2356AA0-0278-4B85-872A-0324CA374E95}" presName="parTx" presStyleLbl="alignNode1" presStyleIdx="1" presStyleCnt="3">
        <dgm:presLayoutVars>
          <dgm:chMax val="0"/>
          <dgm:chPref val="0"/>
          <dgm:bulletEnabled val="1"/>
        </dgm:presLayoutVars>
      </dgm:prSet>
      <dgm:spPr/>
      <dgm:t>
        <a:bodyPr/>
        <a:lstStyle/>
        <a:p>
          <a:endParaRPr lang="zh-CN" altLang="en-US"/>
        </a:p>
      </dgm:t>
    </dgm:pt>
    <dgm:pt modelId="{691D1CCE-F875-4B88-9A27-9585D9D4B50C}" type="pres">
      <dgm:prSet presAssocID="{F2356AA0-0278-4B85-872A-0324CA374E95}" presName="desTx" presStyleLbl="alignAccFollowNode1" presStyleIdx="1" presStyleCnt="3">
        <dgm:presLayoutVars>
          <dgm:bulletEnabled val="1"/>
        </dgm:presLayoutVars>
      </dgm:prSet>
      <dgm:spPr/>
      <dgm:t>
        <a:bodyPr/>
        <a:lstStyle/>
        <a:p>
          <a:endParaRPr lang="zh-CN" altLang="en-US"/>
        </a:p>
      </dgm:t>
    </dgm:pt>
    <dgm:pt modelId="{971F5742-89E2-4356-B92F-41267A584870}" type="pres">
      <dgm:prSet presAssocID="{A03D2762-3FB8-4E38-B3A1-444AFED835C4}" presName="space" presStyleCnt="0"/>
      <dgm:spPr/>
    </dgm:pt>
    <dgm:pt modelId="{B4C6DC41-42C3-4FCB-A596-0B34082BBDE3}" type="pres">
      <dgm:prSet presAssocID="{318595C3-2F68-495A-916C-415C822B408A}" presName="composite" presStyleCnt="0"/>
      <dgm:spPr/>
    </dgm:pt>
    <dgm:pt modelId="{285CA6B0-CCF5-4ED9-AC0D-F60DFFBA4CB6}" type="pres">
      <dgm:prSet presAssocID="{318595C3-2F68-495A-916C-415C822B408A}" presName="parTx" presStyleLbl="alignNode1" presStyleIdx="2" presStyleCnt="3" custLinFactNeighborX="3670">
        <dgm:presLayoutVars>
          <dgm:chMax val="0"/>
          <dgm:chPref val="0"/>
          <dgm:bulletEnabled val="1"/>
        </dgm:presLayoutVars>
      </dgm:prSet>
      <dgm:spPr/>
      <dgm:t>
        <a:bodyPr/>
        <a:lstStyle/>
        <a:p>
          <a:endParaRPr lang="zh-CN" altLang="en-US"/>
        </a:p>
      </dgm:t>
    </dgm:pt>
    <dgm:pt modelId="{9EA10D27-329F-4425-B951-938386C3B93C}" type="pres">
      <dgm:prSet presAssocID="{318595C3-2F68-495A-916C-415C822B408A}" presName="desTx" presStyleLbl="alignAccFollowNode1" presStyleIdx="2" presStyleCnt="3">
        <dgm:presLayoutVars>
          <dgm:bulletEnabled val="1"/>
        </dgm:presLayoutVars>
      </dgm:prSet>
      <dgm:spPr/>
      <dgm:t>
        <a:bodyPr/>
        <a:lstStyle/>
        <a:p>
          <a:endParaRPr lang="zh-CN" altLang="en-US"/>
        </a:p>
      </dgm:t>
    </dgm:pt>
  </dgm:ptLst>
  <dgm:cxnLst>
    <dgm:cxn modelId="{149E58F3-E68C-4A17-8CC4-5AE7C9800783}" srcId="{90A18BE3-9D6D-41A5-B271-AD132A8C8BF4}" destId="{1CCC9F8B-7C1E-44F9-BB20-EDCF5C3795A5}" srcOrd="1" destOrd="0" parTransId="{7C2A015B-B229-454D-8B0A-540035682834}" sibTransId="{E2F2D1FB-6A06-4020-BA27-80F60C243DDA}"/>
    <dgm:cxn modelId="{D3A3A46A-C396-4E97-985D-5427F04FC124}" type="presOf" srcId="{2120DEFF-9504-443C-AEC7-223A3D53B440}" destId="{E21DAF71-8C0D-4F70-8C37-5D7E30EC7107}" srcOrd="0" destOrd="2" presId="urn:microsoft.com/office/officeart/2005/8/layout/hList1"/>
    <dgm:cxn modelId="{BC63CF2A-D14A-4BB9-9758-C4869D1A117F}" srcId="{90A18BE3-9D6D-41A5-B271-AD132A8C8BF4}" destId="{84F70A11-7207-496A-B068-FAD8D17F6BC7}" srcOrd="0" destOrd="0" parTransId="{664969AB-5350-428A-96FF-985F1EE0C0DD}" sibTransId="{7B66D24B-A80C-4050-B8D4-21E7C6EFEB27}"/>
    <dgm:cxn modelId="{B0C87256-351A-44A3-B742-59B3AB5B0DF6}" type="presOf" srcId="{1CCC9F8B-7C1E-44F9-BB20-EDCF5C3795A5}" destId="{E21DAF71-8C0D-4F70-8C37-5D7E30EC7107}" srcOrd="0" destOrd="1" presId="urn:microsoft.com/office/officeart/2005/8/layout/hList1"/>
    <dgm:cxn modelId="{3D65DAC9-89BB-4CD4-9110-7ECE95FED9B5}" srcId="{371C5F3B-6C13-4D29-A4E3-5083FB0FD1A9}" destId="{318595C3-2F68-495A-916C-415C822B408A}" srcOrd="2" destOrd="0" parTransId="{BD82C712-3A98-42A0-9DE6-FF34C0BFEA61}" sibTransId="{EDB914D3-2C10-4E45-84B1-6796E082685D}"/>
    <dgm:cxn modelId="{834E4DD0-116F-4547-8794-01F7E554A397}" type="presOf" srcId="{1ADAF140-0158-4654-9E1E-C89450691561}" destId="{9EA10D27-329F-4425-B951-938386C3B93C}" srcOrd="0" destOrd="3" presId="urn:microsoft.com/office/officeart/2005/8/layout/hList1"/>
    <dgm:cxn modelId="{BB1B9868-4FA8-4294-B697-9AF9084F19A9}" srcId="{F2356AA0-0278-4B85-872A-0324CA374E95}" destId="{98490E72-B62F-453A-A29A-85CB8A04AAF2}" srcOrd="0" destOrd="0" parTransId="{3E9BB96C-38E1-4A3C-A086-F01F3B0B2059}" sibTransId="{8FA81A11-4A68-4997-8586-0425ADA24CA6}"/>
    <dgm:cxn modelId="{40E64109-A94A-40A5-A7BF-F52241DEA830}" srcId="{371C5F3B-6C13-4D29-A4E3-5083FB0FD1A9}" destId="{F2356AA0-0278-4B85-872A-0324CA374E95}" srcOrd="1" destOrd="0" parTransId="{6B7B7A57-7BC4-4E0F-BA85-2FFBE38CC910}" sibTransId="{A03D2762-3FB8-4E38-B3A1-444AFED835C4}"/>
    <dgm:cxn modelId="{5D134228-9739-475E-85DD-CF5D11A3CABC}" type="presOf" srcId="{371C5F3B-6C13-4D29-A4E3-5083FB0FD1A9}" destId="{B8866C4E-6638-4BCC-BB0E-36E38D39F540}" srcOrd="0" destOrd="0" presId="urn:microsoft.com/office/officeart/2005/8/layout/hList1"/>
    <dgm:cxn modelId="{7CCABD14-B36B-4D57-833C-F10D5C4EA067}" srcId="{F2356AA0-0278-4B85-872A-0324CA374E95}" destId="{ECA2BE8E-19B3-4683-99AB-76689B7CD139}" srcOrd="1" destOrd="0" parTransId="{D0F20E19-1E60-4C52-824C-7EEB83BB77D6}" sibTransId="{93DC7D54-11B6-4A40-B42B-38D564CAEDDD}"/>
    <dgm:cxn modelId="{C9A49FB8-62BC-495F-9E4B-F7196C9C4922}" srcId="{90A18BE3-9D6D-41A5-B271-AD132A8C8BF4}" destId="{2120DEFF-9504-443C-AEC7-223A3D53B440}" srcOrd="2" destOrd="0" parTransId="{9B7619EE-0DA1-4250-94B3-EBA77F662704}" sibTransId="{526C3CB7-49B9-45CB-855E-E35DF64F4B2F}"/>
    <dgm:cxn modelId="{1A85BB52-C326-4410-A5C0-3B134953B284}" type="presOf" srcId="{26FCCC9A-B31B-4344-B418-FE6C0A798C83}" destId="{9EA10D27-329F-4425-B951-938386C3B93C}" srcOrd="0" destOrd="1" presId="urn:microsoft.com/office/officeart/2005/8/layout/hList1"/>
    <dgm:cxn modelId="{995BCADB-6161-4F31-ADFD-053DE683A328}" srcId="{318595C3-2F68-495A-916C-415C822B408A}" destId="{84A907B0-8E89-49C6-AE1E-ED345404ECEE}" srcOrd="2" destOrd="0" parTransId="{15649D43-49E5-4CB2-B497-D9D8C1698581}" sibTransId="{E74F3BF3-D3A2-4B86-853A-5D1698ED684D}"/>
    <dgm:cxn modelId="{47E2E625-77D6-4863-B906-0A55903FC4D6}" type="presOf" srcId="{E5492CD9-D86D-4326-AF03-9D486BB933AD}" destId="{9EA10D27-329F-4425-B951-938386C3B93C}" srcOrd="0" destOrd="0" presId="urn:microsoft.com/office/officeart/2005/8/layout/hList1"/>
    <dgm:cxn modelId="{91153458-BDAD-4F29-84C0-DCFF51E26CFD}" srcId="{371C5F3B-6C13-4D29-A4E3-5083FB0FD1A9}" destId="{90A18BE3-9D6D-41A5-B271-AD132A8C8BF4}" srcOrd="0" destOrd="0" parTransId="{B8908780-38D8-4358-99A0-776B90EA5628}" sibTransId="{B0302301-91AD-4268-9414-70C210172495}"/>
    <dgm:cxn modelId="{8BFC4071-5968-4DCB-8FCD-F40FF8C448FD}" srcId="{318595C3-2F68-495A-916C-415C822B408A}" destId="{E5492CD9-D86D-4326-AF03-9D486BB933AD}" srcOrd="0" destOrd="0" parTransId="{BB5768BE-3903-4B15-B7B3-F2F1D85C3F95}" sibTransId="{2D3C0D8F-33A3-4260-B0C2-5FA7D50B6968}"/>
    <dgm:cxn modelId="{61CEC723-A86C-4FF0-84EE-CC9F64AE0738}" type="presOf" srcId="{90A18BE3-9D6D-41A5-B271-AD132A8C8BF4}" destId="{8339C731-039D-4298-B4FE-BF4762F82C02}" srcOrd="0" destOrd="0" presId="urn:microsoft.com/office/officeart/2005/8/layout/hList1"/>
    <dgm:cxn modelId="{4FB464D7-19D2-4A42-8FEB-FF4AF87F4E17}" type="presOf" srcId="{84F70A11-7207-496A-B068-FAD8D17F6BC7}" destId="{E21DAF71-8C0D-4F70-8C37-5D7E30EC7107}" srcOrd="0" destOrd="0" presId="urn:microsoft.com/office/officeart/2005/8/layout/hList1"/>
    <dgm:cxn modelId="{2B0E2B6A-C379-4EA1-AFCD-9B72EAAE4100}" type="presOf" srcId="{98490E72-B62F-453A-A29A-85CB8A04AAF2}" destId="{691D1CCE-F875-4B88-9A27-9585D9D4B50C}" srcOrd="0" destOrd="0" presId="urn:microsoft.com/office/officeart/2005/8/layout/hList1"/>
    <dgm:cxn modelId="{1D0DD8EC-5457-4365-B5B1-09FA8E897F7B}" type="presOf" srcId="{F2356AA0-0278-4B85-872A-0324CA374E95}" destId="{56F4C4C8-9F72-4C15-A3AC-F3FF3961B4E1}" srcOrd="0" destOrd="0" presId="urn:microsoft.com/office/officeart/2005/8/layout/hList1"/>
    <dgm:cxn modelId="{E1D4C324-DD30-4BFE-B2B8-433E73FDE28D}" srcId="{318595C3-2F68-495A-916C-415C822B408A}" destId="{26FCCC9A-B31B-4344-B418-FE6C0A798C83}" srcOrd="1" destOrd="0" parTransId="{28F51D59-86F8-4A47-9928-4172478862C8}" sibTransId="{7FA6B15C-7EE3-46FC-89B3-EEE4A3E3935A}"/>
    <dgm:cxn modelId="{9B7EDD26-56B7-48EE-8B8D-B07FE807E8E5}" type="presOf" srcId="{ECA2BE8E-19B3-4683-99AB-76689B7CD139}" destId="{691D1CCE-F875-4B88-9A27-9585D9D4B50C}" srcOrd="0" destOrd="1" presId="urn:microsoft.com/office/officeart/2005/8/layout/hList1"/>
    <dgm:cxn modelId="{1ACB2E6A-2D31-4CEA-87AB-D742E7D9A36E}" type="presOf" srcId="{C5CFC042-110A-44CF-9AB9-26342B988BF9}" destId="{691D1CCE-F875-4B88-9A27-9585D9D4B50C}" srcOrd="0" destOrd="2" presId="urn:microsoft.com/office/officeart/2005/8/layout/hList1"/>
    <dgm:cxn modelId="{944A6CFE-7683-4BBF-BF0A-74763FFDB6B2}" type="presOf" srcId="{318595C3-2F68-495A-916C-415C822B408A}" destId="{285CA6B0-CCF5-4ED9-AC0D-F60DFFBA4CB6}" srcOrd="0" destOrd="0" presId="urn:microsoft.com/office/officeart/2005/8/layout/hList1"/>
    <dgm:cxn modelId="{0084C0FB-EBAA-4217-A2D3-B6F64AA0B4CF}" type="presOf" srcId="{84A907B0-8E89-49C6-AE1E-ED345404ECEE}" destId="{9EA10D27-329F-4425-B951-938386C3B93C}" srcOrd="0" destOrd="2" presId="urn:microsoft.com/office/officeart/2005/8/layout/hList1"/>
    <dgm:cxn modelId="{98AD654C-BA0C-461E-BA52-F8312D9C8982}" srcId="{F2356AA0-0278-4B85-872A-0324CA374E95}" destId="{C5CFC042-110A-44CF-9AB9-26342B988BF9}" srcOrd="2" destOrd="0" parTransId="{203D6493-678C-42BD-9F16-9FC73B0385F5}" sibTransId="{8FD679B4-E4AD-40CD-9BAB-7429938F2261}"/>
    <dgm:cxn modelId="{391B0E3B-2195-47C7-9328-8517BAB3AAC0}" srcId="{318595C3-2F68-495A-916C-415C822B408A}" destId="{1ADAF140-0158-4654-9E1E-C89450691561}" srcOrd="3" destOrd="0" parTransId="{549B0047-A53D-4CAF-ADF1-C15240FB3411}" sibTransId="{3B81059F-2812-4862-8777-C9FF7FE8244D}"/>
    <dgm:cxn modelId="{1D48793B-8E14-4793-A81D-1B5C928C50B5}" type="presParOf" srcId="{B8866C4E-6638-4BCC-BB0E-36E38D39F540}" destId="{A9BC5DDC-D0FC-4F95-9D9A-F13EDE63F22A}" srcOrd="0" destOrd="0" presId="urn:microsoft.com/office/officeart/2005/8/layout/hList1"/>
    <dgm:cxn modelId="{866C550B-E453-4D82-8EFC-D3EDA146D13A}" type="presParOf" srcId="{A9BC5DDC-D0FC-4F95-9D9A-F13EDE63F22A}" destId="{8339C731-039D-4298-B4FE-BF4762F82C02}" srcOrd="0" destOrd="0" presId="urn:microsoft.com/office/officeart/2005/8/layout/hList1"/>
    <dgm:cxn modelId="{7410A5BD-FA3D-4616-BB04-EC9B7EB24187}" type="presParOf" srcId="{A9BC5DDC-D0FC-4F95-9D9A-F13EDE63F22A}" destId="{E21DAF71-8C0D-4F70-8C37-5D7E30EC7107}" srcOrd="1" destOrd="0" presId="urn:microsoft.com/office/officeart/2005/8/layout/hList1"/>
    <dgm:cxn modelId="{07942F37-A082-4C75-B7C9-A8E5A19AA432}" type="presParOf" srcId="{B8866C4E-6638-4BCC-BB0E-36E38D39F540}" destId="{61115407-1187-4442-A809-A10CAC8E49EB}" srcOrd="1" destOrd="0" presId="urn:microsoft.com/office/officeart/2005/8/layout/hList1"/>
    <dgm:cxn modelId="{0DC308EA-50D4-4B90-BB89-45F7CD2AE29C}" type="presParOf" srcId="{B8866C4E-6638-4BCC-BB0E-36E38D39F540}" destId="{B7D1E924-0843-4E22-9C47-C547BE2595AA}" srcOrd="2" destOrd="0" presId="urn:microsoft.com/office/officeart/2005/8/layout/hList1"/>
    <dgm:cxn modelId="{39659921-456F-406E-B13E-23CB0248EFD2}" type="presParOf" srcId="{B7D1E924-0843-4E22-9C47-C547BE2595AA}" destId="{56F4C4C8-9F72-4C15-A3AC-F3FF3961B4E1}" srcOrd="0" destOrd="0" presId="urn:microsoft.com/office/officeart/2005/8/layout/hList1"/>
    <dgm:cxn modelId="{79394284-2ECF-4AF4-9A99-FF93E6362A08}" type="presParOf" srcId="{B7D1E924-0843-4E22-9C47-C547BE2595AA}" destId="{691D1CCE-F875-4B88-9A27-9585D9D4B50C}" srcOrd="1" destOrd="0" presId="urn:microsoft.com/office/officeart/2005/8/layout/hList1"/>
    <dgm:cxn modelId="{CCC03075-ABF1-4143-AD69-6322DE4463C4}" type="presParOf" srcId="{B8866C4E-6638-4BCC-BB0E-36E38D39F540}" destId="{971F5742-89E2-4356-B92F-41267A584870}" srcOrd="3" destOrd="0" presId="urn:microsoft.com/office/officeart/2005/8/layout/hList1"/>
    <dgm:cxn modelId="{E8FB6B62-83C4-42D7-8C2D-F87EE8115FA5}" type="presParOf" srcId="{B8866C4E-6638-4BCC-BB0E-36E38D39F540}" destId="{B4C6DC41-42C3-4FCB-A596-0B34082BBDE3}" srcOrd="4" destOrd="0" presId="urn:microsoft.com/office/officeart/2005/8/layout/hList1"/>
    <dgm:cxn modelId="{3F187DC4-C7FF-470D-9102-73B8D4C8D80A}" type="presParOf" srcId="{B4C6DC41-42C3-4FCB-A596-0B34082BBDE3}" destId="{285CA6B0-CCF5-4ED9-AC0D-F60DFFBA4CB6}" srcOrd="0" destOrd="0" presId="urn:microsoft.com/office/officeart/2005/8/layout/hList1"/>
    <dgm:cxn modelId="{98BE12F9-A075-46EC-AEA9-271AD0F25CE9}" type="presParOf" srcId="{B4C6DC41-42C3-4FCB-A596-0B34082BBDE3}" destId="{9EA10D27-329F-4425-B951-938386C3B93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CA054E-FAFF-4BC9-9557-68FFE3F4D24E}" type="doc">
      <dgm:prSet loTypeId="urn:microsoft.com/office/officeart/2005/8/layout/hList6" loCatId="list" qsTypeId="urn:microsoft.com/office/officeart/2005/8/quickstyle/3d1" qsCatId="3D" csTypeId="urn:microsoft.com/office/officeart/2005/8/colors/colorful5" csCatId="colorful" phldr="1"/>
      <dgm:spPr/>
      <dgm:t>
        <a:bodyPr/>
        <a:lstStyle/>
        <a:p>
          <a:endParaRPr lang="zh-CN" altLang="en-US"/>
        </a:p>
      </dgm:t>
    </dgm:pt>
    <dgm:pt modelId="{6CB5D5C0-4B37-4C9A-BB70-7464C815DCB2}">
      <dgm:prSet phldrT="[文本]"/>
      <dgm:spPr/>
      <dgm:t>
        <a:bodyPr/>
        <a:lstStyle/>
        <a:p>
          <a:r>
            <a:rPr lang="zh-CN" smtClean="0">
              <a:solidFill>
                <a:schemeClr val="tx1"/>
              </a:solidFill>
              <a:latin typeface="微软雅黑" panose="020B0503020204020204" pitchFamily="34" charset="-122"/>
              <a:ea typeface="微软雅黑" panose="020B0503020204020204" pitchFamily="34" charset="-122"/>
            </a:rPr>
            <a:t>患者唯一标识</a:t>
          </a:r>
          <a:endParaRPr lang="zh-CN" altLang="en-US">
            <a:solidFill>
              <a:schemeClr val="tx1"/>
            </a:solidFill>
            <a:latin typeface="微软雅黑" panose="020B0503020204020204" pitchFamily="34" charset="-122"/>
            <a:ea typeface="微软雅黑" panose="020B0503020204020204" pitchFamily="34" charset="-122"/>
          </a:endParaRPr>
        </a:p>
      </dgm:t>
    </dgm:pt>
    <dgm:pt modelId="{64DBE67B-FA54-4FD4-BAD2-462363F952D2}" type="parTrans" cxnId="{8AFE4BD8-BE0C-44BF-BDB9-02E72703600F}">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85CEDF5-BED6-4AC3-A569-A6BAA66519F9}" type="sibTrans" cxnId="{8AFE4BD8-BE0C-44BF-BDB9-02E72703600F}">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EF292A92-F9F0-4855-BFB2-867FBE741252}">
      <dgm:prSet phldrT="[文本]"/>
      <dgm:spPr/>
      <dgm:t>
        <a:bodyPr/>
        <a:lstStyle/>
        <a:p>
          <a:r>
            <a:rPr lang="zh-CN" altLang="en-US" b="1" dirty="0" smtClean="0">
              <a:solidFill>
                <a:schemeClr val="tx1"/>
              </a:solidFill>
              <a:latin typeface="微软雅黑" panose="020B0503020204020204" pitchFamily="34" charset="-122"/>
              <a:ea typeface="微软雅黑" panose="020B0503020204020204" pitchFamily="34" charset="-122"/>
            </a:rPr>
            <a:t>集中管理</a:t>
          </a:r>
          <a:endParaRPr lang="zh-CN" altLang="en-US" dirty="0">
            <a:solidFill>
              <a:schemeClr val="tx1"/>
            </a:solidFill>
            <a:latin typeface="微软雅黑" panose="020B0503020204020204" pitchFamily="34" charset="-122"/>
            <a:ea typeface="微软雅黑" panose="020B0503020204020204" pitchFamily="34" charset="-122"/>
          </a:endParaRPr>
        </a:p>
      </dgm:t>
    </dgm:pt>
    <dgm:pt modelId="{E5B183CD-15A3-4940-87DE-EF355EBC6C6A}" type="parTrans" cxnId="{569675EE-85A6-4039-89FD-791976AE262C}">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57CA7CDD-63B0-4C0D-BEFA-7AD09E89DD5C}" type="sibTrans" cxnId="{569675EE-85A6-4039-89FD-791976AE262C}">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B5D86CE-A7EB-40BD-97C8-1E9347569394}">
      <dgm:prSet/>
      <dgm:spPr/>
      <dgm:t>
        <a:bodyPr/>
        <a:lstStyle/>
        <a:p>
          <a:r>
            <a:rPr lang="zh-CN" dirty="0" smtClean="0">
              <a:solidFill>
                <a:schemeClr val="tx1"/>
              </a:solidFill>
              <a:latin typeface="微软雅黑" panose="020B0503020204020204" pitchFamily="34" charset="-122"/>
              <a:ea typeface="微软雅黑" panose="020B0503020204020204" pitchFamily="34" charset="-122"/>
            </a:rPr>
            <a:t>患者在全院内唯一</a:t>
          </a:r>
          <a:endParaRPr lang="zh-CN" altLang="en-US" dirty="0">
            <a:solidFill>
              <a:schemeClr val="tx1"/>
            </a:solidFill>
            <a:latin typeface="微软雅黑" panose="020B0503020204020204" pitchFamily="34" charset="-122"/>
            <a:ea typeface="微软雅黑" panose="020B0503020204020204" pitchFamily="34" charset="-122"/>
          </a:endParaRPr>
        </a:p>
      </dgm:t>
    </dgm:pt>
    <dgm:pt modelId="{2335CF22-4EAD-4093-85E7-30177EA9E1BF}" type="parTrans" cxnId="{93C8A4F1-90BD-41E0-B2E5-B8BC632E033C}">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D3B1E172-A1EC-48A0-823F-A8E5EE0DF490}" type="sibTrans" cxnId="{93C8A4F1-90BD-41E0-B2E5-B8BC632E033C}">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730410A-36DB-4B64-AAA9-0DB33752F610}">
      <dgm:prSet/>
      <dgm:spPr/>
      <dgm:t>
        <a:bodyPr/>
        <a:lstStyle/>
        <a:p>
          <a:r>
            <a:rPr lang="zh-CN" dirty="0" smtClean="0">
              <a:solidFill>
                <a:schemeClr val="tx1"/>
              </a:solidFill>
              <a:latin typeface="微软雅黑" panose="020B0503020204020204" pitchFamily="34" charset="-122"/>
              <a:ea typeface="微软雅黑" panose="020B0503020204020204" pitchFamily="34" charset="-122"/>
            </a:rPr>
            <a:t>可通过唯一号进行患者信息检索</a:t>
          </a:r>
          <a:endParaRPr lang="zh-CN" dirty="0">
            <a:solidFill>
              <a:schemeClr val="tx1"/>
            </a:solidFill>
            <a:latin typeface="微软雅黑" panose="020B0503020204020204" pitchFamily="34" charset="-122"/>
            <a:ea typeface="微软雅黑" panose="020B0503020204020204" pitchFamily="34" charset="-122"/>
          </a:endParaRPr>
        </a:p>
      </dgm:t>
    </dgm:pt>
    <dgm:pt modelId="{16304221-B621-4A8D-BB7C-29118750C106}" type="parTrans" cxnId="{696B2D22-8923-4EFC-BFD0-E71149935FE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3F364DF1-9989-4BC7-A478-9BE2B3B67D6A}" type="sibTrans" cxnId="{696B2D22-8923-4EFC-BFD0-E71149935FE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68561D5A-976C-4034-A925-75BE8BF12A57}">
      <dgm:prSet/>
      <dgm:spPr/>
      <dgm:t>
        <a:bodyPr/>
        <a:lstStyle/>
        <a:p>
          <a:r>
            <a:rPr lang="zh-CN" dirty="0" smtClean="0">
              <a:solidFill>
                <a:schemeClr val="tx1"/>
              </a:solidFill>
              <a:latin typeface="微软雅黑" panose="020B0503020204020204" pitchFamily="34" charset="-122"/>
              <a:ea typeface="微软雅黑" panose="020B0503020204020204" pitchFamily="34" charset="-122"/>
            </a:rPr>
            <a:t>可自由的修改</a:t>
          </a:r>
          <a:endParaRPr lang="zh-CN" dirty="0">
            <a:solidFill>
              <a:schemeClr val="tx1"/>
            </a:solidFill>
            <a:latin typeface="微软雅黑" panose="020B0503020204020204" pitchFamily="34" charset="-122"/>
            <a:ea typeface="微软雅黑" panose="020B0503020204020204" pitchFamily="34" charset="-122"/>
          </a:endParaRPr>
        </a:p>
      </dgm:t>
    </dgm:pt>
    <dgm:pt modelId="{5727B5D4-2A03-4202-BFDC-C8AAA693EC0B}" type="parTrans" cxnId="{64CFFC50-6829-4E54-BB4F-57E26C892F17}">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93D1A60-CEA4-4E4D-B039-F0B4E7BEA2C0}" type="sibTrans" cxnId="{64CFFC50-6829-4E54-BB4F-57E26C892F17}">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8CDCD6D9-0B25-431F-A222-8C7F58681CDE}">
      <dgm:prSet/>
      <dgm:spPr/>
      <dgm:t>
        <a:bodyPr/>
        <a:lstStyle/>
        <a:p>
          <a:r>
            <a:rPr lang="zh-CN" dirty="0" smtClean="0">
              <a:solidFill>
                <a:schemeClr val="tx1"/>
              </a:solidFill>
              <a:latin typeface="微软雅黑" panose="020B0503020204020204" pitchFamily="34" charset="-122"/>
              <a:ea typeface="微软雅黑" panose="020B0503020204020204" pitchFamily="34" charset="-122"/>
            </a:rPr>
            <a:t>业务无关性</a:t>
          </a:r>
          <a:endParaRPr lang="zh-CN" dirty="0">
            <a:solidFill>
              <a:schemeClr val="tx1"/>
            </a:solidFill>
            <a:latin typeface="微软雅黑" panose="020B0503020204020204" pitchFamily="34" charset="-122"/>
            <a:ea typeface="微软雅黑" panose="020B0503020204020204" pitchFamily="34" charset="-122"/>
          </a:endParaRPr>
        </a:p>
      </dgm:t>
    </dgm:pt>
    <dgm:pt modelId="{FFF3C13C-8FE2-4F7F-AB2A-9ED2D983A7A9}" type="parTrans" cxnId="{3C271C3C-6A54-4D12-9939-5B835E70E603}">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46C8BD07-181B-45ED-B703-B19024D5922B}" type="sibTrans" cxnId="{3C271C3C-6A54-4D12-9939-5B835E70E603}">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537A73FA-D81F-469D-9F6F-C1B3A2339B76}">
      <dgm:prSet phldrT="[文本]"/>
      <dgm:spPr/>
      <dgm:t>
        <a:bodyPr/>
        <a:lstStyle/>
        <a:p>
          <a:r>
            <a:rPr lang="zh-CN" dirty="0" smtClean="0">
              <a:solidFill>
                <a:schemeClr val="tx1"/>
              </a:solidFill>
              <a:latin typeface="微软雅黑" panose="020B0503020204020204" pitchFamily="34" charset="-122"/>
              <a:ea typeface="微软雅黑" panose="020B0503020204020204" pitchFamily="34" charset="-122"/>
            </a:rPr>
            <a:t>患者识别</a:t>
          </a:r>
          <a:endParaRPr lang="zh-CN" altLang="en-US" b="1" dirty="0">
            <a:solidFill>
              <a:schemeClr val="tx1"/>
            </a:solidFill>
            <a:latin typeface="微软雅黑" panose="020B0503020204020204" pitchFamily="34" charset="-122"/>
            <a:ea typeface="微软雅黑" panose="020B0503020204020204" pitchFamily="34" charset="-122"/>
          </a:endParaRPr>
        </a:p>
      </dgm:t>
    </dgm:pt>
    <dgm:pt modelId="{01E07D36-A084-4903-AD51-123F5886903C}" type="parTrans" cxnId="{B2426D35-4E41-4839-921E-A5467BDB119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4AD144E-3BEF-47DA-80F8-16C88FB88191}" type="sibTrans" cxnId="{B2426D35-4E41-4839-921E-A5467BDB119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C94DC35A-926C-43EE-A6BF-3AA412905478}">
      <dgm:prSet/>
      <dgm:spPr/>
      <dgm:t>
        <a:bodyPr/>
        <a:lstStyle/>
        <a:p>
          <a:r>
            <a:rPr lang="zh-CN" dirty="0" smtClean="0">
              <a:solidFill>
                <a:schemeClr val="tx1"/>
              </a:solidFill>
              <a:latin typeface="微软雅黑" panose="020B0503020204020204" pitchFamily="34" charset="-122"/>
              <a:ea typeface="微软雅黑" panose="020B0503020204020204" pitchFamily="34" charset="-122"/>
            </a:rPr>
            <a:t>关键信息</a:t>
          </a:r>
          <a:endParaRPr lang="zh-CN" altLang="en-US" dirty="0">
            <a:solidFill>
              <a:schemeClr val="tx1"/>
            </a:solidFill>
            <a:latin typeface="微软雅黑" panose="020B0503020204020204" pitchFamily="34" charset="-122"/>
            <a:ea typeface="微软雅黑" panose="020B0503020204020204" pitchFamily="34" charset="-122"/>
          </a:endParaRPr>
        </a:p>
      </dgm:t>
    </dgm:pt>
    <dgm:pt modelId="{B751B1E5-BC3B-4310-8A17-F9FBFDF371AA}" type="parTrans" cxnId="{767DFE22-D2A9-43FC-9058-74CFCD034440}">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C6A4679A-C345-4A17-AFA9-E0DB09872666}" type="sibTrans" cxnId="{767DFE22-D2A9-43FC-9058-74CFCD034440}">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E2EF490B-A0CF-4CD8-AA61-94C7C3026368}">
      <dgm:prSet/>
      <dgm:spPr/>
      <dgm:t>
        <a:bodyPr/>
        <a:lstStyle/>
        <a:p>
          <a:r>
            <a:rPr lang="zh-CN" dirty="0" smtClean="0">
              <a:solidFill>
                <a:schemeClr val="tx1"/>
              </a:solidFill>
              <a:latin typeface="微软雅黑" panose="020B0503020204020204" pitchFamily="34" charset="-122"/>
              <a:ea typeface="微软雅黑" panose="020B0503020204020204" pitchFamily="34" charset="-122"/>
            </a:rPr>
            <a:t>优先级</a:t>
          </a:r>
          <a:endParaRPr lang="zh-CN" dirty="0">
            <a:solidFill>
              <a:schemeClr val="tx1"/>
            </a:solidFill>
            <a:latin typeface="微软雅黑" panose="020B0503020204020204" pitchFamily="34" charset="-122"/>
            <a:ea typeface="微软雅黑" panose="020B0503020204020204" pitchFamily="34" charset="-122"/>
          </a:endParaRPr>
        </a:p>
      </dgm:t>
    </dgm:pt>
    <dgm:pt modelId="{9F277E01-0909-480B-A6B6-FF4FC2196728}" type="parTrans" cxnId="{9B7427FA-6AF4-48D2-B760-7525E19CF587}">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969152C-AC9A-44E7-A2ED-86B45FF45401}" type="sibTrans" cxnId="{9B7427FA-6AF4-48D2-B760-7525E19CF587}">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4139D1C-777A-4928-8DEC-F729C10C7DB1}">
      <dgm:prSet/>
      <dgm:spPr/>
      <dgm:t>
        <a:bodyPr/>
        <a:lstStyle/>
        <a:p>
          <a:r>
            <a:rPr lang="zh-CN" dirty="0" smtClean="0">
              <a:solidFill>
                <a:schemeClr val="tx1"/>
              </a:solidFill>
              <a:latin typeface="微软雅黑" panose="020B0503020204020204" pitchFamily="34" charset="-122"/>
              <a:ea typeface="微软雅黑" panose="020B0503020204020204" pitchFamily="34" charset="-122"/>
            </a:rPr>
            <a:t>各类标识号交叉索引</a:t>
          </a:r>
          <a:endParaRPr lang="zh-CN" altLang="en-US" dirty="0">
            <a:solidFill>
              <a:schemeClr val="tx1"/>
            </a:solidFill>
            <a:latin typeface="微软雅黑" panose="020B0503020204020204" pitchFamily="34" charset="-122"/>
            <a:ea typeface="微软雅黑" panose="020B0503020204020204" pitchFamily="34" charset="-122"/>
          </a:endParaRPr>
        </a:p>
      </dgm:t>
    </dgm:pt>
    <dgm:pt modelId="{92642CCB-2D39-47E5-BBCD-A930A7F488F8}" type="parTrans" cxnId="{0465C588-A21E-46F5-821E-5B5D5A32035C}">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4CAE0B27-2406-4A60-8C60-7A5C23FCEBE0}" type="sibTrans" cxnId="{0465C588-A21E-46F5-821E-5B5D5A32035C}">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6F47E145-78C6-4889-822E-B56EAAF504E7}">
      <dgm:prSet/>
      <dgm:spPr/>
      <dgm:t>
        <a:bodyPr/>
        <a:lstStyle/>
        <a:p>
          <a:r>
            <a:rPr lang="zh-CN" dirty="0" smtClean="0">
              <a:solidFill>
                <a:schemeClr val="tx1"/>
              </a:solidFill>
              <a:latin typeface="微软雅黑" panose="020B0503020204020204" pitchFamily="34" charset="-122"/>
              <a:ea typeface="微软雅黑" panose="020B0503020204020204" pitchFamily="34" charset="-122"/>
            </a:rPr>
            <a:t>患者信息物理集中存储</a:t>
          </a:r>
          <a:endParaRPr lang="zh-CN" dirty="0">
            <a:solidFill>
              <a:schemeClr val="tx1"/>
            </a:solidFill>
            <a:latin typeface="微软雅黑" panose="020B0503020204020204" pitchFamily="34" charset="-122"/>
            <a:ea typeface="微软雅黑" panose="020B0503020204020204" pitchFamily="34" charset="-122"/>
          </a:endParaRPr>
        </a:p>
      </dgm:t>
    </dgm:pt>
    <dgm:pt modelId="{7CAFF361-A604-4F2B-8F9E-2BC470001D48}" type="parTrans" cxnId="{3E7F2C44-E1EF-4E26-AB72-282D21AB867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D09F82D-9E24-4CB2-9BD2-4A375513947D}" type="sibTrans" cxnId="{3E7F2C44-E1EF-4E26-AB72-282D21AB867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7089DE4-9B38-4F61-9ADC-FE8E6801AA86}">
      <dgm:prSet/>
      <dgm:spPr/>
      <dgm:t>
        <a:bodyPr/>
        <a:lstStyle/>
        <a:p>
          <a:r>
            <a:rPr lang="zh-CN" smtClean="0">
              <a:solidFill>
                <a:schemeClr val="tx1"/>
              </a:solidFill>
              <a:latin typeface="微软雅黑" panose="020B0503020204020204" pitchFamily="34" charset="-122"/>
              <a:ea typeface="微软雅黑" panose="020B0503020204020204" pitchFamily="34" charset="-122"/>
            </a:rPr>
            <a:t>统一管理</a:t>
          </a:r>
          <a:endParaRPr lang="zh-CN">
            <a:solidFill>
              <a:schemeClr val="tx1"/>
            </a:solidFill>
            <a:latin typeface="微软雅黑" panose="020B0503020204020204" pitchFamily="34" charset="-122"/>
            <a:ea typeface="微软雅黑" panose="020B0503020204020204" pitchFamily="34" charset="-122"/>
          </a:endParaRPr>
        </a:p>
      </dgm:t>
    </dgm:pt>
    <dgm:pt modelId="{3FD25B41-8A98-4970-B0CB-C6142D79C567}" type="parTrans" cxnId="{8D1326FC-C08D-446A-A6F6-130DE04C2E7B}">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DF6B29A-1A11-42BC-A58A-DC7FB255276C}" type="sibTrans" cxnId="{8D1326FC-C08D-446A-A6F6-130DE04C2E7B}">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6FDA0899-EFB7-4F97-A6C9-FE599DE2EB26}">
      <dgm:prSet/>
      <dgm:spPr/>
      <dgm:t>
        <a:bodyPr/>
        <a:lstStyle/>
        <a:p>
          <a:r>
            <a:rPr lang="zh-CN" smtClean="0">
              <a:solidFill>
                <a:schemeClr val="tx1"/>
              </a:solidFill>
              <a:latin typeface="微软雅黑" panose="020B0503020204020204" pitchFamily="34" charset="-122"/>
              <a:ea typeface="微软雅黑" panose="020B0503020204020204" pitchFamily="34" charset="-122"/>
            </a:rPr>
            <a:t>标准接口</a:t>
          </a:r>
          <a:endParaRPr lang="zh-CN">
            <a:solidFill>
              <a:schemeClr val="tx1"/>
            </a:solidFill>
            <a:latin typeface="微软雅黑" panose="020B0503020204020204" pitchFamily="34" charset="-122"/>
            <a:ea typeface="微软雅黑" panose="020B0503020204020204" pitchFamily="34" charset="-122"/>
          </a:endParaRPr>
        </a:p>
      </dgm:t>
    </dgm:pt>
    <dgm:pt modelId="{05CD2143-5AEA-49B6-9CC6-E021444F38B3}" type="parTrans" cxnId="{D6E63084-9847-4B23-A68D-C7AAEF970AE0}">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68362A5B-B0DA-4DC3-B929-1959C6FD86FE}" type="sibTrans" cxnId="{D6E63084-9847-4B23-A68D-C7AAEF970AE0}">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C6C5E49F-AE58-440E-B144-3B49BF5C2D3F}">
      <dgm:prSet/>
      <dgm:spPr/>
      <dgm:t>
        <a:bodyPr/>
        <a:lstStyle/>
        <a:p>
          <a:r>
            <a:rPr lang="zh-CN" dirty="0" smtClean="0">
              <a:solidFill>
                <a:schemeClr val="tx1"/>
              </a:solidFill>
              <a:latin typeface="微软雅黑" panose="020B0503020204020204" pitchFamily="34" charset="-122"/>
              <a:ea typeface="微软雅黑" panose="020B0503020204020204" pitchFamily="34" charset="-122"/>
            </a:rPr>
            <a:t>持续更新</a:t>
          </a:r>
          <a:endParaRPr lang="zh-CN" dirty="0">
            <a:solidFill>
              <a:schemeClr val="tx1"/>
            </a:solidFill>
            <a:latin typeface="微软雅黑" panose="020B0503020204020204" pitchFamily="34" charset="-122"/>
            <a:ea typeface="微软雅黑" panose="020B0503020204020204" pitchFamily="34" charset="-122"/>
          </a:endParaRPr>
        </a:p>
      </dgm:t>
    </dgm:pt>
    <dgm:pt modelId="{E3843A2B-A230-4AF4-98E0-5FFBB5FAECC3}" type="parTrans" cxnId="{DFF2A2B7-2B8C-41BD-BA0A-DEEA90560211}">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07B1986-18CC-4CAF-9198-53583D312063}" type="sibTrans" cxnId="{DFF2A2B7-2B8C-41BD-BA0A-DEEA90560211}">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B80806C2-F92F-4751-BA4A-EC60C6896FCD}">
      <dgm:prSet/>
      <dgm:spPr/>
      <dgm:t>
        <a:bodyPr/>
        <a:lstStyle/>
        <a:p>
          <a:r>
            <a:rPr lang="zh-CN" altLang="en-US" dirty="0" smtClean="0">
              <a:solidFill>
                <a:schemeClr val="tx1"/>
              </a:solidFill>
              <a:latin typeface="微软雅黑" panose="020B0503020204020204" pitchFamily="34" charset="-122"/>
              <a:ea typeface="微软雅黑" panose="020B0503020204020204" pitchFamily="34" charset="-122"/>
            </a:rPr>
            <a:t>变更记录</a:t>
          </a:r>
          <a:endParaRPr lang="zh-CN" dirty="0">
            <a:solidFill>
              <a:schemeClr val="tx1"/>
            </a:solidFill>
            <a:latin typeface="微软雅黑" panose="020B0503020204020204" pitchFamily="34" charset="-122"/>
            <a:ea typeface="微软雅黑" panose="020B0503020204020204" pitchFamily="34" charset="-122"/>
          </a:endParaRPr>
        </a:p>
      </dgm:t>
    </dgm:pt>
    <dgm:pt modelId="{E5F8B49B-B796-4A0D-866D-962633CA5982}" type="parTrans" cxnId="{C3D652BC-F1B6-4BC4-9528-FCD3A2F858BA}">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61250EB5-81EC-48F7-BAC4-8DDBDDDE2D12}" type="sibTrans" cxnId="{C3D652BC-F1B6-4BC4-9528-FCD3A2F858BA}">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86555613-89F2-4311-B154-A4C563E7EC7B}">
      <dgm:prSet phldrT="[文本]"/>
      <dgm:spPr/>
      <dgm:t>
        <a:bodyPr/>
        <a:lstStyle/>
        <a:p>
          <a:r>
            <a:rPr lang="zh-CN" dirty="0" smtClean="0">
              <a:solidFill>
                <a:schemeClr val="tx1"/>
              </a:solidFill>
              <a:latin typeface="微软雅黑" panose="020B0503020204020204" pitchFamily="34" charset="-122"/>
              <a:ea typeface="微软雅黑" panose="020B0503020204020204" pitchFamily="34" charset="-122"/>
            </a:rPr>
            <a:t>同步机制</a:t>
          </a:r>
          <a:endParaRPr lang="zh-CN" altLang="en-US" b="1" dirty="0">
            <a:solidFill>
              <a:schemeClr val="tx1"/>
            </a:solidFill>
            <a:latin typeface="微软雅黑" panose="020B0503020204020204" pitchFamily="34" charset="-122"/>
            <a:ea typeface="微软雅黑" panose="020B0503020204020204" pitchFamily="34" charset="-122"/>
          </a:endParaRPr>
        </a:p>
      </dgm:t>
    </dgm:pt>
    <dgm:pt modelId="{3E361209-F6B1-4BBF-8DE3-EF36C9115BDE}" type="parTrans" cxnId="{3FE52F0D-B38A-4D84-94EE-CE9CD1539417}">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DF2A6E6-30C6-427F-ADBA-A263A735699C}" type="sibTrans" cxnId="{3FE52F0D-B38A-4D84-94EE-CE9CD1539417}">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61715AE-1664-4ED1-B67B-2E4A7F039EE5}">
      <dgm:prSet/>
      <dgm:spPr/>
      <dgm:t>
        <a:bodyPr/>
        <a:lstStyle/>
        <a:p>
          <a:r>
            <a:rPr lang="zh-CN" smtClean="0">
              <a:solidFill>
                <a:schemeClr val="tx1"/>
              </a:solidFill>
              <a:latin typeface="微软雅黑" panose="020B0503020204020204" pitchFamily="34" charset="-122"/>
              <a:ea typeface="微软雅黑" panose="020B0503020204020204" pitchFamily="34" charset="-122"/>
            </a:rPr>
            <a:t>变动后主动推送</a:t>
          </a:r>
          <a:endParaRPr lang="zh-CN" altLang="en-US" dirty="0">
            <a:solidFill>
              <a:schemeClr val="tx1"/>
            </a:solidFill>
            <a:latin typeface="微软雅黑" panose="020B0503020204020204" pitchFamily="34" charset="-122"/>
            <a:ea typeface="微软雅黑" panose="020B0503020204020204" pitchFamily="34" charset="-122"/>
          </a:endParaRPr>
        </a:p>
      </dgm:t>
    </dgm:pt>
    <dgm:pt modelId="{AE94862B-5FA0-401D-B14B-BBA5ADBAEDB5}" type="parTrans" cxnId="{2DE82B2D-1101-40C0-B516-395AC556F576}">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EE531A5-E8E0-4DA8-B992-73BBD2AE4BE5}" type="sibTrans" cxnId="{2DE82B2D-1101-40C0-B516-395AC556F576}">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D2C4C3A9-E1E8-44D8-8707-04320CE01520}">
      <dgm:prSet/>
      <dgm:spPr/>
      <dgm:t>
        <a:bodyPr/>
        <a:lstStyle/>
        <a:p>
          <a:r>
            <a:rPr lang="zh-CN" dirty="0" smtClean="0">
              <a:solidFill>
                <a:schemeClr val="tx1"/>
              </a:solidFill>
              <a:latin typeface="微软雅黑" panose="020B0503020204020204" pitchFamily="34" charset="-122"/>
              <a:ea typeface="微软雅黑" panose="020B0503020204020204" pitchFamily="34" charset="-122"/>
            </a:rPr>
            <a:t>需要时自主获取</a:t>
          </a:r>
          <a:endParaRPr lang="zh-CN" dirty="0">
            <a:solidFill>
              <a:schemeClr val="tx1"/>
            </a:solidFill>
            <a:latin typeface="微软雅黑" panose="020B0503020204020204" pitchFamily="34" charset="-122"/>
            <a:ea typeface="微软雅黑" panose="020B0503020204020204" pitchFamily="34" charset="-122"/>
          </a:endParaRPr>
        </a:p>
      </dgm:t>
    </dgm:pt>
    <dgm:pt modelId="{9C88031C-454F-48B3-B6BF-90D9FB8E5232}" type="parTrans" cxnId="{29357CB1-BC48-4147-A1CC-92A9DB32059D}">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7BF76EE8-C6D4-4274-B9BF-4E8167749962}" type="sibTrans" cxnId="{29357CB1-BC48-4147-A1CC-92A9DB32059D}">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704D79A8-D92F-442B-8C95-E77A9F4BBD7E}" type="pres">
      <dgm:prSet presAssocID="{1ACA054E-FAFF-4BC9-9557-68FFE3F4D24E}" presName="Name0" presStyleCnt="0">
        <dgm:presLayoutVars>
          <dgm:dir/>
          <dgm:resizeHandles val="exact"/>
        </dgm:presLayoutVars>
      </dgm:prSet>
      <dgm:spPr/>
      <dgm:t>
        <a:bodyPr/>
        <a:lstStyle/>
        <a:p>
          <a:endParaRPr lang="zh-CN" altLang="en-US"/>
        </a:p>
      </dgm:t>
    </dgm:pt>
    <dgm:pt modelId="{12E427DA-FFA7-432B-9128-E5A8393A972C}" type="pres">
      <dgm:prSet presAssocID="{6CB5D5C0-4B37-4C9A-BB70-7464C815DCB2}" presName="node" presStyleLbl="node1" presStyleIdx="0" presStyleCnt="4">
        <dgm:presLayoutVars>
          <dgm:bulletEnabled val="1"/>
        </dgm:presLayoutVars>
      </dgm:prSet>
      <dgm:spPr/>
      <dgm:t>
        <a:bodyPr/>
        <a:lstStyle/>
        <a:p>
          <a:endParaRPr lang="zh-CN" altLang="en-US"/>
        </a:p>
      </dgm:t>
    </dgm:pt>
    <dgm:pt modelId="{1A3347A2-AFF0-428F-AC80-9E8D0CBD3C4D}" type="pres">
      <dgm:prSet presAssocID="{285CEDF5-BED6-4AC3-A569-A6BAA66519F9}" presName="sibTrans" presStyleCnt="0"/>
      <dgm:spPr/>
      <dgm:t>
        <a:bodyPr/>
        <a:lstStyle/>
        <a:p>
          <a:endParaRPr lang="zh-CN" altLang="en-US"/>
        </a:p>
      </dgm:t>
    </dgm:pt>
    <dgm:pt modelId="{7620D863-ED41-4A78-91ED-C9ECEAEC02A5}" type="pres">
      <dgm:prSet presAssocID="{537A73FA-D81F-469D-9F6F-C1B3A2339B76}" presName="node" presStyleLbl="node1" presStyleIdx="1" presStyleCnt="4">
        <dgm:presLayoutVars>
          <dgm:bulletEnabled val="1"/>
        </dgm:presLayoutVars>
      </dgm:prSet>
      <dgm:spPr/>
      <dgm:t>
        <a:bodyPr/>
        <a:lstStyle/>
        <a:p>
          <a:endParaRPr lang="zh-CN" altLang="en-US"/>
        </a:p>
      </dgm:t>
    </dgm:pt>
    <dgm:pt modelId="{063D2385-DAA8-43FA-82D4-20FCCD8E6654}" type="pres">
      <dgm:prSet presAssocID="{A4AD144E-3BEF-47DA-80F8-16C88FB88191}" presName="sibTrans" presStyleCnt="0"/>
      <dgm:spPr/>
      <dgm:t>
        <a:bodyPr/>
        <a:lstStyle/>
        <a:p>
          <a:endParaRPr lang="zh-CN" altLang="en-US"/>
        </a:p>
      </dgm:t>
    </dgm:pt>
    <dgm:pt modelId="{B37C1A9D-DF20-4544-91A7-238E1DAF3AF2}" type="pres">
      <dgm:prSet presAssocID="{EF292A92-F9F0-4855-BFB2-867FBE741252}" presName="node" presStyleLbl="node1" presStyleIdx="2" presStyleCnt="4">
        <dgm:presLayoutVars>
          <dgm:bulletEnabled val="1"/>
        </dgm:presLayoutVars>
      </dgm:prSet>
      <dgm:spPr/>
      <dgm:t>
        <a:bodyPr/>
        <a:lstStyle/>
        <a:p>
          <a:endParaRPr lang="zh-CN" altLang="en-US"/>
        </a:p>
      </dgm:t>
    </dgm:pt>
    <dgm:pt modelId="{778D1DE4-D2B6-46F1-8E08-11A9EBC42D40}" type="pres">
      <dgm:prSet presAssocID="{57CA7CDD-63B0-4C0D-BEFA-7AD09E89DD5C}" presName="sibTrans" presStyleCnt="0"/>
      <dgm:spPr/>
      <dgm:t>
        <a:bodyPr/>
        <a:lstStyle/>
        <a:p>
          <a:endParaRPr lang="zh-CN" altLang="en-US"/>
        </a:p>
      </dgm:t>
    </dgm:pt>
    <dgm:pt modelId="{20F54B9F-27A5-460B-8E5F-EECFED7BF8B6}" type="pres">
      <dgm:prSet presAssocID="{86555613-89F2-4311-B154-A4C563E7EC7B}" presName="node" presStyleLbl="node1" presStyleIdx="3" presStyleCnt="4">
        <dgm:presLayoutVars>
          <dgm:bulletEnabled val="1"/>
        </dgm:presLayoutVars>
      </dgm:prSet>
      <dgm:spPr/>
      <dgm:t>
        <a:bodyPr/>
        <a:lstStyle/>
        <a:p>
          <a:endParaRPr lang="zh-CN" altLang="en-US"/>
        </a:p>
      </dgm:t>
    </dgm:pt>
  </dgm:ptLst>
  <dgm:cxnLst>
    <dgm:cxn modelId="{696B2D22-8923-4EFC-BFD0-E71149935FE5}" srcId="{6CB5D5C0-4B37-4C9A-BB70-7464C815DCB2}" destId="{2730410A-36DB-4B64-AAA9-0DB33752F610}" srcOrd="1" destOrd="0" parTransId="{16304221-B621-4A8D-BB7C-29118750C106}" sibTransId="{3F364DF1-9989-4BC7-A478-9BE2B3B67D6A}"/>
    <dgm:cxn modelId="{A0586184-097A-481F-B46B-EF6090F3E3F5}" type="presOf" srcId="{68561D5A-976C-4034-A925-75BE8BF12A57}" destId="{12E427DA-FFA7-432B-9128-E5A8393A972C}" srcOrd="0" destOrd="3" presId="urn:microsoft.com/office/officeart/2005/8/layout/hList6"/>
    <dgm:cxn modelId="{9C81774D-E49F-4CA7-8310-2E96AFB2DB09}" type="presOf" srcId="{A7089DE4-9B38-4F61-9ADC-FE8E6801AA86}" destId="{B37C1A9D-DF20-4544-91A7-238E1DAF3AF2}" srcOrd="0" destOrd="3" presId="urn:microsoft.com/office/officeart/2005/8/layout/hList6"/>
    <dgm:cxn modelId="{DFF2A2B7-2B8C-41BD-BA0A-DEEA90560211}" srcId="{EF292A92-F9F0-4855-BFB2-867FBE741252}" destId="{C6C5E49F-AE58-440E-B144-3B49BF5C2D3F}" srcOrd="4" destOrd="0" parTransId="{E3843A2B-A230-4AF4-98E0-5FFBB5FAECC3}" sibTransId="{907B1986-18CC-4CAF-9198-53583D312063}"/>
    <dgm:cxn modelId="{3F331EEB-D179-4D99-992C-5C98999241A7}" type="presOf" srcId="{EF292A92-F9F0-4855-BFB2-867FBE741252}" destId="{B37C1A9D-DF20-4544-91A7-238E1DAF3AF2}" srcOrd="0" destOrd="0" presId="urn:microsoft.com/office/officeart/2005/8/layout/hList6"/>
    <dgm:cxn modelId="{EDB405CB-22A1-4701-9E92-BE68045C0D86}" type="presOf" srcId="{061715AE-1664-4ED1-B67B-2E4A7F039EE5}" destId="{20F54B9F-27A5-460B-8E5F-EECFED7BF8B6}" srcOrd="0" destOrd="1" presId="urn:microsoft.com/office/officeart/2005/8/layout/hList6"/>
    <dgm:cxn modelId="{81ADA4DE-DD8D-4C26-B801-7DAF0945FDAB}" type="presOf" srcId="{6F47E145-78C6-4889-822E-B56EAAF504E7}" destId="{B37C1A9D-DF20-4544-91A7-238E1DAF3AF2}" srcOrd="0" destOrd="2" presId="urn:microsoft.com/office/officeart/2005/8/layout/hList6"/>
    <dgm:cxn modelId="{64CFFC50-6829-4E54-BB4F-57E26C892F17}" srcId="{6CB5D5C0-4B37-4C9A-BB70-7464C815DCB2}" destId="{68561D5A-976C-4034-A925-75BE8BF12A57}" srcOrd="2" destOrd="0" parTransId="{5727B5D4-2A03-4202-BFDC-C8AAA693EC0B}" sibTransId="{A93D1A60-CEA4-4E4D-B039-F0B4E7BEA2C0}"/>
    <dgm:cxn modelId="{EBD6BAFD-3C53-4172-8292-B235CF2C24D9}" type="presOf" srcId="{C6C5E49F-AE58-440E-B144-3B49BF5C2D3F}" destId="{B37C1A9D-DF20-4544-91A7-238E1DAF3AF2}" srcOrd="0" destOrd="5" presId="urn:microsoft.com/office/officeart/2005/8/layout/hList6"/>
    <dgm:cxn modelId="{2DE82B2D-1101-40C0-B516-395AC556F576}" srcId="{86555613-89F2-4311-B154-A4C563E7EC7B}" destId="{061715AE-1664-4ED1-B67B-2E4A7F039EE5}" srcOrd="0" destOrd="0" parTransId="{AE94862B-5FA0-401D-B14B-BBA5ADBAEDB5}" sibTransId="{0EE531A5-E8E0-4DA8-B992-73BBD2AE4BE5}"/>
    <dgm:cxn modelId="{3A3459C4-81C1-41F4-9CCA-D0C3BD2EACE6}" type="presOf" srcId="{2730410A-36DB-4B64-AAA9-0DB33752F610}" destId="{12E427DA-FFA7-432B-9128-E5A8393A972C}" srcOrd="0" destOrd="2" presId="urn:microsoft.com/office/officeart/2005/8/layout/hList6"/>
    <dgm:cxn modelId="{93C8A4F1-90BD-41E0-B2E5-B8BC632E033C}" srcId="{6CB5D5C0-4B37-4C9A-BB70-7464C815DCB2}" destId="{AB5D86CE-A7EB-40BD-97C8-1E9347569394}" srcOrd="0" destOrd="0" parTransId="{2335CF22-4EAD-4093-85E7-30177EA9E1BF}" sibTransId="{D3B1E172-A1EC-48A0-823F-A8E5EE0DF490}"/>
    <dgm:cxn modelId="{59E29346-6E38-4DAF-864B-7014D48AF679}" type="presOf" srcId="{E2EF490B-A0CF-4CD8-AA61-94C7C3026368}" destId="{7620D863-ED41-4A78-91ED-C9ECEAEC02A5}" srcOrd="0" destOrd="2" presId="urn:microsoft.com/office/officeart/2005/8/layout/hList6"/>
    <dgm:cxn modelId="{29357CB1-BC48-4147-A1CC-92A9DB32059D}" srcId="{86555613-89F2-4311-B154-A4C563E7EC7B}" destId="{D2C4C3A9-E1E8-44D8-8707-04320CE01520}" srcOrd="1" destOrd="0" parTransId="{9C88031C-454F-48B3-B6BF-90D9FB8E5232}" sibTransId="{7BF76EE8-C6D4-4274-B9BF-4E8167749962}"/>
    <dgm:cxn modelId="{8CA07F5D-9A3A-4275-93CD-0B0D0E006A4E}" type="presOf" srcId="{86555613-89F2-4311-B154-A4C563E7EC7B}" destId="{20F54B9F-27A5-460B-8E5F-EECFED7BF8B6}" srcOrd="0" destOrd="0" presId="urn:microsoft.com/office/officeart/2005/8/layout/hList6"/>
    <dgm:cxn modelId="{D6E63084-9847-4B23-A68D-C7AAEF970AE0}" srcId="{EF292A92-F9F0-4855-BFB2-867FBE741252}" destId="{6FDA0899-EFB7-4F97-A6C9-FE599DE2EB26}" srcOrd="3" destOrd="0" parTransId="{05CD2143-5AEA-49B6-9CC6-E021444F38B3}" sibTransId="{68362A5B-B0DA-4DC3-B929-1959C6FD86FE}"/>
    <dgm:cxn modelId="{3C271C3C-6A54-4D12-9939-5B835E70E603}" srcId="{6CB5D5C0-4B37-4C9A-BB70-7464C815DCB2}" destId="{8CDCD6D9-0B25-431F-A222-8C7F58681CDE}" srcOrd="3" destOrd="0" parTransId="{FFF3C13C-8FE2-4F7F-AB2A-9ED2D983A7A9}" sibTransId="{46C8BD07-181B-45ED-B703-B19024D5922B}"/>
    <dgm:cxn modelId="{E054466D-616E-40BE-B85E-3AAF6FC244C4}" type="presOf" srcId="{B80806C2-F92F-4751-BA4A-EC60C6896FCD}" destId="{B37C1A9D-DF20-4544-91A7-238E1DAF3AF2}" srcOrd="0" destOrd="6" presId="urn:microsoft.com/office/officeart/2005/8/layout/hList6"/>
    <dgm:cxn modelId="{3CDB0013-DD05-4E70-B9CD-FB7969EDE276}" type="presOf" srcId="{1ACA054E-FAFF-4BC9-9557-68FFE3F4D24E}" destId="{704D79A8-D92F-442B-8C95-E77A9F4BBD7E}" srcOrd="0" destOrd="0" presId="urn:microsoft.com/office/officeart/2005/8/layout/hList6"/>
    <dgm:cxn modelId="{8D1326FC-C08D-446A-A6F6-130DE04C2E7B}" srcId="{EF292A92-F9F0-4855-BFB2-867FBE741252}" destId="{A7089DE4-9B38-4F61-9ADC-FE8E6801AA86}" srcOrd="2" destOrd="0" parTransId="{3FD25B41-8A98-4970-B0CB-C6142D79C567}" sibTransId="{ADF6B29A-1A11-42BC-A58A-DC7FB255276C}"/>
    <dgm:cxn modelId="{78DDD43A-F08B-4A7A-85FD-9BF535DEA9A4}" type="presOf" srcId="{8CDCD6D9-0B25-431F-A222-8C7F58681CDE}" destId="{12E427DA-FFA7-432B-9128-E5A8393A972C}" srcOrd="0" destOrd="4" presId="urn:microsoft.com/office/officeart/2005/8/layout/hList6"/>
    <dgm:cxn modelId="{3E7F2C44-E1EF-4E26-AB72-282D21AB8675}" srcId="{EF292A92-F9F0-4855-BFB2-867FBE741252}" destId="{6F47E145-78C6-4889-822E-B56EAAF504E7}" srcOrd="1" destOrd="0" parTransId="{7CAFF361-A604-4F2B-8F9E-2BC470001D48}" sibTransId="{0D09F82D-9E24-4CB2-9BD2-4A375513947D}"/>
    <dgm:cxn modelId="{C3D652BC-F1B6-4BC4-9528-FCD3A2F858BA}" srcId="{EF292A92-F9F0-4855-BFB2-867FBE741252}" destId="{B80806C2-F92F-4751-BA4A-EC60C6896FCD}" srcOrd="5" destOrd="0" parTransId="{E5F8B49B-B796-4A0D-866D-962633CA5982}" sibTransId="{61250EB5-81EC-48F7-BAC4-8DDBDDDE2D12}"/>
    <dgm:cxn modelId="{F002BD03-C10F-46B6-918A-F75B746CD3E4}" type="presOf" srcId="{C94DC35A-926C-43EE-A6BF-3AA412905478}" destId="{7620D863-ED41-4A78-91ED-C9ECEAEC02A5}" srcOrd="0" destOrd="1" presId="urn:microsoft.com/office/officeart/2005/8/layout/hList6"/>
    <dgm:cxn modelId="{9B7427FA-6AF4-48D2-B760-7525E19CF587}" srcId="{537A73FA-D81F-469D-9F6F-C1B3A2339B76}" destId="{E2EF490B-A0CF-4CD8-AA61-94C7C3026368}" srcOrd="1" destOrd="0" parTransId="{9F277E01-0909-480B-A6B6-FF4FC2196728}" sibTransId="{9969152C-AC9A-44E7-A2ED-86B45FF45401}"/>
    <dgm:cxn modelId="{6BCC453D-8745-4308-862F-1B5ED3A57B39}" type="presOf" srcId="{537A73FA-D81F-469D-9F6F-C1B3A2339B76}" destId="{7620D863-ED41-4A78-91ED-C9ECEAEC02A5}" srcOrd="0" destOrd="0" presId="urn:microsoft.com/office/officeart/2005/8/layout/hList6"/>
    <dgm:cxn modelId="{954C5250-5929-406D-9658-D42DB521BEDA}" type="presOf" srcId="{6FDA0899-EFB7-4F97-A6C9-FE599DE2EB26}" destId="{B37C1A9D-DF20-4544-91A7-238E1DAF3AF2}" srcOrd="0" destOrd="4" presId="urn:microsoft.com/office/officeart/2005/8/layout/hList6"/>
    <dgm:cxn modelId="{37F7B2FE-9460-43E2-A086-F5D842CADC1F}" type="presOf" srcId="{AB5D86CE-A7EB-40BD-97C8-1E9347569394}" destId="{12E427DA-FFA7-432B-9128-E5A8393A972C}" srcOrd="0" destOrd="1" presId="urn:microsoft.com/office/officeart/2005/8/layout/hList6"/>
    <dgm:cxn modelId="{0465C588-A21E-46F5-821E-5B5D5A32035C}" srcId="{EF292A92-F9F0-4855-BFB2-867FBE741252}" destId="{24139D1C-777A-4928-8DEC-F729C10C7DB1}" srcOrd="0" destOrd="0" parTransId="{92642CCB-2D39-47E5-BBCD-A930A7F488F8}" sibTransId="{4CAE0B27-2406-4A60-8C60-7A5C23FCEBE0}"/>
    <dgm:cxn modelId="{3FE52F0D-B38A-4D84-94EE-CE9CD1539417}" srcId="{1ACA054E-FAFF-4BC9-9557-68FFE3F4D24E}" destId="{86555613-89F2-4311-B154-A4C563E7EC7B}" srcOrd="3" destOrd="0" parTransId="{3E361209-F6B1-4BBF-8DE3-EF36C9115BDE}" sibTransId="{9DF2A6E6-30C6-427F-ADBA-A263A735699C}"/>
    <dgm:cxn modelId="{569675EE-85A6-4039-89FD-791976AE262C}" srcId="{1ACA054E-FAFF-4BC9-9557-68FFE3F4D24E}" destId="{EF292A92-F9F0-4855-BFB2-867FBE741252}" srcOrd="2" destOrd="0" parTransId="{E5B183CD-15A3-4940-87DE-EF355EBC6C6A}" sibTransId="{57CA7CDD-63B0-4C0D-BEFA-7AD09E89DD5C}"/>
    <dgm:cxn modelId="{D736AAD1-0E17-412C-9777-05AFD7807A82}" type="presOf" srcId="{24139D1C-777A-4928-8DEC-F729C10C7DB1}" destId="{B37C1A9D-DF20-4544-91A7-238E1DAF3AF2}" srcOrd="0" destOrd="1" presId="urn:microsoft.com/office/officeart/2005/8/layout/hList6"/>
    <dgm:cxn modelId="{2F7B68ED-E9A4-4868-B68A-A783A70376DE}" type="presOf" srcId="{D2C4C3A9-E1E8-44D8-8707-04320CE01520}" destId="{20F54B9F-27A5-460B-8E5F-EECFED7BF8B6}" srcOrd="0" destOrd="2" presId="urn:microsoft.com/office/officeart/2005/8/layout/hList6"/>
    <dgm:cxn modelId="{8AFE4BD8-BE0C-44BF-BDB9-02E72703600F}" srcId="{1ACA054E-FAFF-4BC9-9557-68FFE3F4D24E}" destId="{6CB5D5C0-4B37-4C9A-BB70-7464C815DCB2}" srcOrd="0" destOrd="0" parTransId="{64DBE67B-FA54-4FD4-BAD2-462363F952D2}" sibTransId="{285CEDF5-BED6-4AC3-A569-A6BAA66519F9}"/>
    <dgm:cxn modelId="{B2426D35-4E41-4839-921E-A5467BDB1192}" srcId="{1ACA054E-FAFF-4BC9-9557-68FFE3F4D24E}" destId="{537A73FA-D81F-469D-9F6F-C1B3A2339B76}" srcOrd="1" destOrd="0" parTransId="{01E07D36-A084-4903-AD51-123F5886903C}" sibTransId="{A4AD144E-3BEF-47DA-80F8-16C88FB88191}"/>
    <dgm:cxn modelId="{9AD83B5D-EDFC-4CA7-8009-2F4552E0397D}" type="presOf" srcId="{6CB5D5C0-4B37-4C9A-BB70-7464C815DCB2}" destId="{12E427DA-FFA7-432B-9128-E5A8393A972C}" srcOrd="0" destOrd="0" presId="urn:microsoft.com/office/officeart/2005/8/layout/hList6"/>
    <dgm:cxn modelId="{767DFE22-D2A9-43FC-9058-74CFCD034440}" srcId="{537A73FA-D81F-469D-9F6F-C1B3A2339B76}" destId="{C94DC35A-926C-43EE-A6BF-3AA412905478}" srcOrd="0" destOrd="0" parTransId="{B751B1E5-BC3B-4310-8A17-F9FBFDF371AA}" sibTransId="{C6A4679A-C345-4A17-AFA9-E0DB09872666}"/>
    <dgm:cxn modelId="{EFAE716A-174F-45CB-BD6F-B5409DA90A99}" type="presParOf" srcId="{704D79A8-D92F-442B-8C95-E77A9F4BBD7E}" destId="{12E427DA-FFA7-432B-9128-E5A8393A972C}" srcOrd="0" destOrd="0" presId="urn:microsoft.com/office/officeart/2005/8/layout/hList6"/>
    <dgm:cxn modelId="{BEDBD6A1-58D0-4979-B981-197F5F7B5150}" type="presParOf" srcId="{704D79A8-D92F-442B-8C95-E77A9F4BBD7E}" destId="{1A3347A2-AFF0-428F-AC80-9E8D0CBD3C4D}" srcOrd="1" destOrd="0" presId="urn:microsoft.com/office/officeart/2005/8/layout/hList6"/>
    <dgm:cxn modelId="{2BDE34E6-34FE-402C-B72E-A5BBA7D97A8D}" type="presParOf" srcId="{704D79A8-D92F-442B-8C95-E77A9F4BBD7E}" destId="{7620D863-ED41-4A78-91ED-C9ECEAEC02A5}" srcOrd="2" destOrd="0" presId="urn:microsoft.com/office/officeart/2005/8/layout/hList6"/>
    <dgm:cxn modelId="{55AF6B3F-45A0-4F91-B7BF-5EC2F46CFC68}" type="presParOf" srcId="{704D79A8-D92F-442B-8C95-E77A9F4BBD7E}" destId="{063D2385-DAA8-43FA-82D4-20FCCD8E6654}" srcOrd="3" destOrd="0" presId="urn:microsoft.com/office/officeart/2005/8/layout/hList6"/>
    <dgm:cxn modelId="{852561A6-A0FD-4873-95E6-19A5997982E3}" type="presParOf" srcId="{704D79A8-D92F-442B-8C95-E77A9F4BBD7E}" destId="{B37C1A9D-DF20-4544-91A7-238E1DAF3AF2}" srcOrd="4" destOrd="0" presId="urn:microsoft.com/office/officeart/2005/8/layout/hList6"/>
    <dgm:cxn modelId="{2B3285E3-26D6-4ECB-9A8F-027CE1419146}" type="presParOf" srcId="{704D79A8-D92F-442B-8C95-E77A9F4BBD7E}" destId="{778D1DE4-D2B6-46F1-8E08-11A9EBC42D40}" srcOrd="5" destOrd="0" presId="urn:microsoft.com/office/officeart/2005/8/layout/hList6"/>
    <dgm:cxn modelId="{84918409-351E-45D7-978C-A9636A240681}" type="presParOf" srcId="{704D79A8-D92F-442B-8C95-E77A9F4BBD7E}" destId="{20F54B9F-27A5-460B-8E5F-EECFED7BF8B6}"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24FFE8-BAD0-4D31-8692-3313CAC1C35F}"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zh-CN" altLang="en-US"/>
        </a:p>
      </dgm:t>
    </dgm:pt>
    <dgm:pt modelId="{D8297EBA-22B1-47B8-ACDE-7BD41354D708}">
      <dgm:prSet phldrT="[文本]"/>
      <dgm:spPr/>
      <dgm:t>
        <a:bodyPr/>
        <a:lstStyle/>
        <a:p>
          <a:r>
            <a:rPr lang="zh-CN" smtClean="0">
              <a:solidFill>
                <a:schemeClr val="tx1"/>
              </a:solidFill>
              <a:latin typeface="微软雅黑" panose="020B0503020204020204" pitchFamily="34" charset="-122"/>
              <a:ea typeface="微软雅黑" panose="020B0503020204020204" pitchFamily="34" charset="-122"/>
            </a:rPr>
            <a:t>构建全院统一的主数据标准</a:t>
          </a:r>
          <a:endParaRPr lang="zh-CN" altLang="en-US">
            <a:solidFill>
              <a:schemeClr val="tx1"/>
            </a:solidFill>
            <a:latin typeface="微软雅黑" panose="020B0503020204020204" pitchFamily="34" charset="-122"/>
            <a:ea typeface="微软雅黑" panose="020B0503020204020204" pitchFamily="34" charset="-122"/>
          </a:endParaRPr>
        </a:p>
      </dgm:t>
    </dgm:pt>
    <dgm:pt modelId="{488EF5F8-7C58-4563-B2C1-211B599A1EA6}" type="parTrans" cxnId="{EAEDFC1C-C80E-4FB3-B291-D8E5D0FA9E3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E143C43F-E6FC-4DBB-9D77-E21E8431BD2A}" type="sibTrans" cxnId="{EAEDFC1C-C80E-4FB3-B291-D8E5D0FA9E3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81A43895-0CB9-4FB3-9C00-DB6A1A42FC68}">
      <dgm:prSet/>
      <dgm:spPr/>
      <dgm:t>
        <a:bodyPr/>
        <a:lstStyle/>
        <a:p>
          <a:r>
            <a:rPr lang="zh-CN" smtClean="0">
              <a:solidFill>
                <a:schemeClr val="tx1"/>
              </a:solidFill>
              <a:latin typeface="微软雅黑" panose="020B0503020204020204" pitchFamily="34" charset="-122"/>
              <a:ea typeface="微软雅黑" panose="020B0503020204020204" pitchFamily="34" charset="-122"/>
            </a:rPr>
            <a:t>标准制定尽量采用国家或医疗卫生信息化行业标准</a:t>
          </a:r>
          <a:endParaRPr lang="zh-CN">
            <a:solidFill>
              <a:schemeClr val="tx1"/>
            </a:solidFill>
            <a:latin typeface="微软雅黑" panose="020B0503020204020204" pitchFamily="34" charset="-122"/>
            <a:ea typeface="微软雅黑" panose="020B0503020204020204" pitchFamily="34" charset="-122"/>
          </a:endParaRPr>
        </a:p>
      </dgm:t>
    </dgm:pt>
    <dgm:pt modelId="{37CCB4D5-BCE7-4FC7-A97C-383FB51DB319}" type="parTrans" cxnId="{4AD8FA21-6114-423D-ACA1-4C0EF9572EB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4A3FE3E5-A43F-4E60-9BB8-713DA70A20CC}" type="sibTrans" cxnId="{4AD8FA21-6114-423D-ACA1-4C0EF9572EB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32CE8F71-4FFA-45A6-9709-71BF23103F80}">
      <dgm:prSet/>
      <dgm:spPr/>
      <dgm:t>
        <a:bodyPr/>
        <a:lstStyle/>
        <a:p>
          <a:r>
            <a:rPr lang="zh-CN" smtClean="0">
              <a:solidFill>
                <a:schemeClr val="tx1"/>
              </a:solidFill>
              <a:latin typeface="微软雅黑" panose="020B0503020204020204" pitchFamily="34" charset="-122"/>
              <a:ea typeface="微软雅黑" panose="020B0503020204020204" pitchFamily="34" charset="-122"/>
            </a:rPr>
            <a:t>通过自动和手工相结合的方式，记录主数据对应关系</a:t>
          </a:r>
          <a:endParaRPr lang="zh-CN">
            <a:solidFill>
              <a:schemeClr val="tx1"/>
            </a:solidFill>
            <a:latin typeface="微软雅黑" panose="020B0503020204020204" pitchFamily="34" charset="-122"/>
            <a:ea typeface="微软雅黑" panose="020B0503020204020204" pitchFamily="34" charset="-122"/>
          </a:endParaRPr>
        </a:p>
      </dgm:t>
    </dgm:pt>
    <dgm:pt modelId="{3C7B0BBC-E1C7-4AF0-9F24-B588CB4CBD16}" type="parTrans" cxnId="{1AAEBD08-AD4D-4BA6-B7E0-FBFEB43E0ED0}">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BEB51CFA-DE8A-4300-8F06-CB991F37850C}" type="sibTrans" cxnId="{1AAEBD08-AD4D-4BA6-B7E0-FBFEB43E0ED0}">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FBD72557-7CE4-4326-9A2F-64113EB0D0C3}">
      <dgm:prSet/>
      <dgm:spPr/>
      <dgm:t>
        <a:bodyPr/>
        <a:lstStyle/>
        <a:p>
          <a:r>
            <a:rPr lang="zh-CN" smtClean="0">
              <a:solidFill>
                <a:schemeClr val="tx1"/>
              </a:solidFill>
              <a:latin typeface="微软雅黑" panose="020B0503020204020204" pitchFamily="34" charset="-122"/>
              <a:ea typeface="微软雅黑" panose="020B0503020204020204" pitchFamily="34" charset="-122"/>
            </a:rPr>
            <a:t>发布系统修改主数据后，立即将变动通知主数据系统，始终保持一致</a:t>
          </a:r>
          <a:endParaRPr lang="zh-CN">
            <a:solidFill>
              <a:schemeClr val="tx1"/>
            </a:solidFill>
            <a:latin typeface="微软雅黑" panose="020B0503020204020204" pitchFamily="34" charset="-122"/>
            <a:ea typeface="微软雅黑" panose="020B0503020204020204" pitchFamily="34" charset="-122"/>
          </a:endParaRPr>
        </a:p>
      </dgm:t>
    </dgm:pt>
    <dgm:pt modelId="{C0565C9E-5894-416F-B99E-DF9482038AF1}" type="parTrans" cxnId="{8AC96294-42D6-45EC-8AED-D78E9BE53550}">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320E1D22-B166-4718-84C4-AD37069EC399}" type="sibTrans" cxnId="{8AC96294-42D6-45EC-8AED-D78E9BE53550}">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3FE6FDA6-054A-4F2B-AB3B-84FAFAAAA3FF}">
      <dgm:prSet/>
      <dgm:spPr/>
      <dgm:t>
        <a:bodyPr/>
        <a:lstStyle/>
        <a:p>
          <a:r>
            <a:rPr lang="zh-CN" smtClean="0">
              <a:solidFill>
                <a:schemeClr val="tx1"/>
              </a:solidFill>
              <a:latin typeface="微软雅黑" panose="020B0503020204020204" pitchFamily="34" charset="-122"/>
              <a:ea typeface="微软雅黑" panose="020B0503020204020204" pitchFamily="34" charset="-122"/>
            </a:rPr>
            <a:t>主数据系统的数据发生变动后，立即通知订阅系统，进行同步</a:t>
          </a:r>
          <a:endParaRPr lang="zh-CN">
            <a:solidFill>
              <a:schemeClr val="tx1"/>
            </a:solidFill>
            <a:latin typeface="微软雅黑" panose="020B0503020204020204" pitchFamily="34" charset="-122"/>
            <a:ea typeface="微软雅黑" panose="020B0503020204020204" pitchFamily="34" charset="-122"/>
          </a:endParaRPr>
        </a:p>
      </dgm:t>
    </dgm:pt>
    <dgm:pt modelId="{DDE02F61-9A02-40FC-A603-8123A4E6D1D9}" type="parTrans" cxnId="{D38CB850-5F11-4029-A1DE-3F1962CD078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3B3239D1-5504-4927-BA10-C0AA57BA1F3C}" type="sibTrans" cxnId="{D38CB850-5F11-4029-A1DE-3F1962CD078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D3434F2A-5748-45D9-AE24-12CA3694F140}">
      <dgm:prSet/>
      <dgm:spPr/>
      <dgm:t>
        <a:bodyPr/>
        <a:lstStyle/>
        <a:p>
          <a:r>
            <a:rPr lang="zh-CN" smtClean="0">
              <a:solidFill>
                <a:schemeClr val="tx1"/>
              </a:solidFill>
              <a:latin typeface="微软雅黑" panose="020B0503020204020204" pitchFamily="34" charset="-122"/>
              <a:ea typeface="微软雅黑" panose="020B0503020204020204" pitchFamily="34" charset="-122"/>
            </a:rPr>
            <a:t>提供标准化的接口，给所有系统使用</a:t>
          </a:r>
          <a:endParaRPr lang="zh-CN">
            <a:solidFill>
              <a:schemeClr val="tx1"/>
            </a:solidFill>
            <a:latin typeface="微软雅黑" panose="020B0503020204020204" pitchFamily="34" charset="-122"/>
            <a:ea typeface="微软雅黑" panose="020B0503020204020204" pitchFamily="34" charset="-122"/>
          </a:endParaRPr>
        </a:p>
      </dgm:t>
    </dgm:pt>
    <dgm:pt modelId="{E1B6F168-B94E-4748-9EFB-971BE1FA2E33}" type="parTrans" cxnId="{E8F9AEBA-2B25-4BD6-9EF6-05F16BC139B0}">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CA3B7DE-4BB2-47AE-8355-F5F31305201A}" type="sibTrans" cxnId="{E8F9AEBA-2B25-4BD6-9EF6-05F16BC139B0}">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106B58D-6D6A-4ACC-BAB7-3B5FE0F0413D}">
      <dgm:prSet/>
      <dgm:spPr/>
      <dgm:t>
        <a:bodyPr/>
        <a:lstStyle/>
        <a:p>
          <a:r>
            <a:rPr lang="zh-CN" smtClean="0">
              <a:solidFill>
                <a:schemeClr val="tx1"/>
              </a:solidFill>
              <a:latin typeface="微软雅黑" panose="020B0503020204020204" pitchFamily="34" charset="-122"/>
              <a:ea typeface="微软雅黑" panose="020B0503020204020204" pitchFamily="34" charset="-122"/>
            </a:rPr>
            <a:t>集中存储、统一管理</a:t>
          </a:r>
          <a:endParaRPr lang="zh-CN">
            <a:solidFill>
              <a:schemeClr val="tx1"/>
            </a:solidFill>
            <a:latin typeface="微软雅黑" panose="020B0503020204020204" pitchFamily="34" charset="-122"/>
            <a:ea typeface="微软雅黑" panose="020B0503020204020204" pitchFamily="34" charset="-122"/>
          </a:endParaRPr>
        </a:p>
      </dgm:t>
    </dgm:pt>
    <dgm:pt modelId="{5B75EDAD-3249-42B0-8CE4-68578F23D8B7}" type="parTrans" cxnId="{52D24030-B3A0-4FF7-BA34-210ECCD2CEDC}">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157B1E2D-06BD-49F5-86AA-ECA46790C722}" type="sibTrans" cxnId="{52D24030-B3A0-4FF7-BA34-210ECCD2CEDC}">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7759FF03-6D8D-4D1E-8D3B-70959CFC59DA}" type="pres">
      <dgm:prSet presAssocID="{C824FFE8-BAD0-4D31-8692-3313CAC1C35F}" presName="Name0" presStyleCnt="0">
        <dgm:presLayoutVars>
          <dgm:chMax val="7"/>
          <dgm:chPref val="7"/>
          <dgm:dir/>
        </dgm:presLayoutVars>
      </dgm:prSet>
      <dgm:spPr/>
      <dgm:t>
        <a:bodyPr/>
        <a:lstStyle/>
        <a:p>
          <a:endParaRPr lang="zh-CN" altLang="en-US"/>
        </a:p>
      </dgm:t>
    </dgm:pt>
    <dgm:pt modelId="{A80D7270-8743-49F4-9D26-0FE708AEAC3C}" type="pres">
      <dgm:prSet presAssocID="{C824FFE8-BAD0-4D31-8692-3313CAC1C35F}" presName="Name1" presStyleCnt="0"/>
      <dgm:spPr/>
      <dgm:t>
        <a:bodyPr/>
        <a:lstStyle/>
        <a:p>
          <a:endParaRPr lang="zh-CN" altLang="en-US"/>
        </a:p>
      </dgm:t>
    </dgm:pt>
    <dgm:pt modelId="{76C14349-724B-4785-BCE3-86BEC2A80633}" type="pres">
      <dgm:prSet presAssocID="{C824FFE8-BAD0-4D31-8692-3313CAC1C35F}" presName="cycle" presStyleCnt="0"/>
      <dgm:spPr/>
      <dgm:t>
        <a:bodyPr/>
        <a:lstStyle/>
        <a:p>
          <a:endParaRPr lang="zh-CN" altLang="en-US"/>
        </a:p>
      </dgm:t>
    </dgm:pt>
    <dgm:pt modelId="{7EAC68AC-65D3-402D-A950-D375FCC774FB}" type="pres">
      <dgm:prSet presAssocID="{C824FFE8-BAD0-4D31-8692-3313CAC1C35F}" presName="srcNode" presStyleLbl="node1" presStyleIdx="0" presStyleCnt="7"/>
      <dgm:spPr/>
      <dgm:t>
        <a:bodyPr/>
        <a:lstStyle/>
        <a:p>
          <a:endParaRPr lang="zh-CN" altLang="en-US"/>
        </a:p>
      </dgm:t>
    </dgm:pt>
    <dgm:pt modelId="{76AD9198-81C4-42A6-A507-3B54D7CFE868}" type="pres">
      <dgm:prSet presAssocID="{C824FFE8-BAD0-4D31-8692-3313CAC1C35F}" presName="conn" presStyleLbl="parChTrans1D2" presStyleIdx="0" presStyleCnt="1"/>
      <dgm:spPr/>
      <dgm:t>
        <a:bodyPr/>
        <a:lstStyle/>
        <a:p>
          <a:endParaRPr lang="zh-CN" altLang="en-US"/>
        </a:p>
      </dgm:t>
    </dgm:pt>
    <dgm:pt modelId="{54C60263-1A99-4E51-BE92-E11A283D0C05}" type="pres">
      <dgm:prSet presAssocID="{C824FFE8-BAD0-4D31-8692-3313CAC1C35F}" presName="extraNode" presStyleLbl="node1" presStyleIdx="0" presStyleCnt="7"/>
      <dgm:spPr/>
      <dgm:t>
        <a:bodyPr/>
        <a:lstStyle/>
        <a:p>
          <a:endParaRPr lang="zh-CN" altLang="en-US"/>
        </a:p>
      </dgm:t>
    </dgm:pt>
    <dgm:pt modelId="{8B6EC6CC-CD53-48F5-A155-A3D490334E9B}" type="pres">
      <dgm:prSet presAssocID="{C824FFE8-BAD0-4D31-8692-3313CAC1C35F}" presName="dstNode" presStyleLbl="node1" presStyleIdx="0" presStyleCnt="7"/>
      <dgm:spPr/>
      <dgm:t>
        <a:bodyPr/>
        <a:lstStyle/>
        <a:p>
          <a:endParaRPr lang="zh-CN" altLang="en-US"/>
        </a:p>
      </dgm:t>
    </dgm:pt>
    <dgm:pt modelId="{B07D53C6-2EB6-4FE9-B32E-AA9A13575187}" type="pres">
      <dgm:prSet presAssocID="{D8297EBA-22B1-47B8-ACDE-7BD41354D708}" presName="text_1" presStyleLbl="node1" presStyleIdx="0" presStyleCnt="7">
        <dgm:presLayoutVars>
          <dgm:bulletEnabled val="1"/>
        </dgm:presLayoutVars>
      </dgm:prSet>
      <dgm:spPr/>
      <dgm:t>
        <a:bodyPr/>
        <a:lstStyle/>
        <a:p>
          <a:endParaRPr lang="zh-CN" altLang="en-US"/>
        </a:p>
      </dgm:t>
    </dgm:pt>
    <dgm:pt modelId="{FDEA79CC-1E27-44A3-AFFD-4F471A921381}" type="pres">
      <dgm:prSet presAssocID="{D8297EBA-22B1-47B8-ACDE-7BD41354D708}" presName="accent_1" presStyleCnt="0"/>
      <dgm:spPr/>
      <dgm:t>
        <a:bodyPr/>
        <a:lstStyle/>
        <a:p>
          <a:endParaRPr lang="zh-CN" altLang="en-US"/>
        </a:p>
      </dgm:t>
    </dgm:pt>
    <dgm:pt modelId="{B357FEED-136D-47A1-9B2B-FA2C0C045683}" type="pres">
      <dgm:prSet presAssocID="{D8297EBA-22B1-47B8-ACDE-7BD41354D708}" presName="accentRepeatNode" presStyleLbl="solidFgAcc1" presStyleIdx="0" presStyleCnt="7"/>
      <dgm:spPr/>
      <dgm:t>
        <a:bodyPr/>
        <a:lstStyle/>
        <a:p>
          <a:endParaRPr lang="zh-CN" altLang="en-US"/>
        </a:p>
      </dgm:t>
    </dgm:pt>
    <dgm:pt modelId="{74F7FE52-A17B-4AF4-8262-31E4A463D02F}" type="pres">
      <dgm:prSet presAssocID="{81A43895-0CB9-4FB3-9C00-DB6A1A42FC68}" presName="text_2" presStyleLbl="node1" presStyleIdx="1" presStyleCnt="7">
        <dgm:presLayoutVars>
          <dgm:bulletEnabled val="1"/>
        </dgm:presLayoutVars>
      </dgm:prSet>
      <dgm:spPr/>
      <dgm:t>
        <a:bodyPr/>
        <a:lstStyle/>
        <a:p>
          <a:endParaRPr lang="zh-CN" altLang="en-US"/>
        </a:p>
      </dgm:t>
    </dgm:pt>
    <dgm:pt modelId="{E1B0E350-220A-4172-81E6-4188B68C6449}" type="pres">
      <dgm:prSet presAssocID="{81A43895-0CB9-4FB3-9C00-DB6A1A42FC68}" presName="accent_2" presStyleCnt="0"/>
      <dgm:spPr/>
      <dgm:t>
        <a:bodyPr/>
        <a:lstStyle/>
        <a:p>
          <a:endParaRPr lang="zh-CN" altLang="en-US"/>
        </a:p>
      </dgm:t>
    </dgm:pt>
    <dgm:pt modelId="{EA9DDE12-4E74-4F2B-91B2-6D156AAA0301}" type="pres">
      <dgm:prSet presAssocID="{81A43895-0CB9-4FB3-9C00-DB6A1A42FC68}" presName="accentRepeatNode" presStyleLbl="solidFgAcc1" presStyleIdx="1" presStyleCnt="7"/>
      <dgm:spPr/>
      <dgm:t>
        <a:bodyPr/>
        <a:lstStyle/>
        <a:p>
          <a:endParaRPr lang="zh-CN" altLang="en-US"/>
        </a:p>
      </dgm:t>
    </dgm:pt>
    <dgm:pt modelId="{DA782A74-237E-4A50-A356-A7CE985CFA85}" type="pres">
      <dgm:prSet presAssocID="{32CE8F71-4FFA-45A6-9709-71BF23103F80}" presName="text_3" presStyleLbl="node1" presStyleIdx="2" presStyleCnt="7">
        <dgm:presLayoutVars>
          <dgm:bulletEnabled val="1"/>
        </dgm:presLayoutVars>
      </dgm:prSet>
      <dgm:spPr/>
      <dgm:t>
        <a:bodyPr/>
        <a:lstStyle/>
        <a:p>
          <a:endParaRPr lang="zh-CN" altLang="en-US"/>
        </a:p>
      </dgm:t>
    </dgm:pt>
    <dgm:pt modelId="{C1582DCC-641A-48AE-9204-8E500A9EDD8D}" type="pres">
      <dgm:prSet presAssocID="{32CE8F71-4FFA-45A6-9709-71BF23103F80}" presName="accent_3" presStyleCnt="0"/>
      <dgm:spPr/>
      <dgm:t>
        <a:bodyPr/>
        <a:lstStyle/>
        <a:p>
          <a:endParaRPr lang="zh-CN" altLang="en-US"/>
        </a:p>
      </dgm:t>
    </dgm:pt>
    <dgm:pt modelId="{F341FEA1-2E99-4DF0-9F7E-98CBC6BE83B8}" type="pres">
      <dgm:prSet presAssocID="{32CE8F71-4FFA-45A6-9709-71BF23103F80}" presName="accentRepeatNode" presStyleLbl="solidFgAcc1" presStyleIdx="2" presStyleCnt="7"/>
      <dgm:spPr/>
      <dgm:t>
        <a:bodyPr/>
        <a:lstStyle/>
        <a:p>
          <a:endParaRPr lang="zh-CN" altLang="en-US"/>
        </a:p>
      </dgm:t>
    </dgm:pt>
    <dgm:pt modelId="{F1B8FDBF-BAD9-48A6-AD77-0EC824C07783}" type="pres">
      <dgm:prSet presAssocID="{FBD72557-7CE4-4326-9A2F-64113EB0D0C3}" presName="text_4" presStyleLbl="node1" presStyleIdx="3" presStyleCnt="7">
        <dgm:presLayoutVars>
          <dgm:bulletEnabled val="1"/>
        </dgm:presLayoutVars>
      </dgm:prSet>
      <dgm:spPr/>
      <dgm:t>
        <a:bodyPr/>
        <a:lstStyle/>
        <a:p>
          <a:endParaRPr lang="zh-CN" altLang="en-US"/>
        </a:p>
      </dgm:t>
    </dgm:pt>
    <dgm:pt modelId="{4294C6A7-E8AA-4CE2-B51A-98900B95A1D2}" type="pres">
      <dgm:prSet presAssocID="{FBD72557-7CE4-4326-9A2F-64113EB0D0C3}" presName="accent_4" presStyleCnt="0"/>
      <dgm:spPr/>
      <dgm:t>
        <a:bodyPr/>
        <a:lstStyle/>
        <a:p>
          <a:endParaRPr lang="zh-CN" altLang="en-US"/>
        </a:p>
      </dgm:t>
    </dgm:pt>
    <dgm:pt modelId="{7BD0B16A-4FD6-492E-BF62-75CE6DC54D9F}" type="pres">
      <dgm:prSet presAssocID="{FBD72557-7CE4-4326-9A2F-64113EB0D0C3}" presName="accentRepeatNode" presStyleLbl="solidFgAcc1" presStyleIdx="3" presStyleCnt="7"/>
      <dgm:spPr/>
      <dgm:t>
        <a:bodyPr/>
        <a:lstStyle/>
        <a:p>
          <a:endParaRPr lang="zh-CN" altLang="en-US"/>
        </a:p>
      </dgm:t>
    </dgm:pt>
    <dgm:pt modelId="{C886E6FC-8FFB-4941-AC57-3A305FF42B26}" type="pres">
      <dgm:prSet presAssocID="{3FE6FDA6-054A-4F2B-AB3B-84FAFAAAA3FF}" presName="text_5" presStyleLbl="node1" presStyleIdx="4" presStyleCnt="7">
        <dgm:presLayoutVars>
          <dgm:bulletEnabled val="1"/>
        </dgm:presLayoutVars>
      </dgm:prSet>
      <dgm:spPr/>
      <dgm:t>
        <a:bodyPr/>
        <a:lstStyle/>
        <a:p>
          <a:endParaRPr lang="zh-CN" altLang="en-US"/>
        </a:p>
      </dgm:t>
    </dgm:pt>
    <dgm:pt modelId="{61257381-4DC1-40D8-B97A-D1EACE37E0C6}" type="pres">
      <dgm:prSet presAssocID="{3FE6FDA6-054A-4F2B-AB3B-84FAFAAAA3FF}" presName="accent_5" presStyleCnt="0"/>
      <dgm:spPr/>
      <dgm:t>
        <a:bodyPr/>
        <a:lstStyle/>
        <a:p>
          <a:endParaRPr lang="zh-CN" altLang="en-US"/>
        </a:p>
      </dgm:t>
    </dgm:pt>
    <dgm:pt modelId="{266CA9C1-731D-4660-8A66-DB3A92329D61}" type="pres">
      <dgm:prSet presAssocID="{3FE6FDA6-054A-4F2B-AB3B-84FAFAAAA3FF}" presName="accentRepeatNode" presStyleLbl="solidFgAcc1" presStyleIdx="4" presStyleCnt="7"/>
      <dgm:spPr/>
      <dgm:t>
        <a:bodyPr/>
        <a:lstStyle/>
        <a:p>
          <a:endParaRPr lang="zh-CN" altLang="en-US"/>
        </a:p>
      </dgm:t>
    </dgm:pt>
    <dgm:pt modelId="{0ADC5413-869A-427B-84F3-E9A133B92679}" type="pres">
      <dgm:prSet presAssocID="{D3434F2A-5748-45D9-AE24-12CA3694F140}" presName="text_6" presStyleLbl="node1" presStyleIdx="5" presStyleCnt="7">
        <dgm:presLayoutVars>
          <dgm:bulletEnabled val="1"/>
        </dgm:presLayoutVars>
      </dgm:prSet>
      <dgm:spPr/>
      <dgm:t>
        <a:bodyPr/>
        <a:lstStyle/>
        <a:p>
          <a:endParaRPr lang="zh-CN" altLang="en-US"/>
        </a:p>
      </dgm:t>
    </dgm:pt>
    <dgm:pt modelId="{5A4CFBFE-D923-4027-9B06-F3C2EF8E1EE3}" type="pres">
      <dgm:prSet presAssocID="{D3434F2A-5748-45D9-AE24-12CA3694F140}" presName="accent_6" presStyleCnt="0"/>
      <dgm:spPr/>
      <dgm:t>
        <a:bodyPr/>
        <a:lstStyle/>
        <a:p>
          <a:endParaRPr lang="zh-CN" altLang="en-US"/>
        </a:p>
      </dgm:t>
    </dgm:pt>
    <dgm:pt modelId="{F877ACD1-77E5-4C0F-BFEC-8691C5361267}" type="pres">
      <dgm:prSet presAssocID="{D3434F2A-5748-45D9-AE24-12CA3694F140}" presName="accentRepeatNode" presStyleLbl="solidFgAcc1" presStyleIdx="5" presStyleCnt="7"/>
      <dgm:spPr/>
      <dgm:t>
        <a:bodyPr/>
        <a:lstStyle/>
        <a:p>
          <a:endParaRPr lang="zh-CN" altLang="en-US"/>
        </a:p>
      </dgm:t>
    </dgm:pt>
    <dgm:pt modelId="{8AD4EF72-8B46-4492-AA95-1ADD7211B705}" type="pres">
      <dgm:prSet presAssocID="{A106B58D-6D6A-4ACC-BAB7-3B5FE0F0413D}" presName="text_7" presStyleLbl="node1" presStyleIdx="6" presStyleCnt="7">
        <dgm:presLayoutVars>
          <dgm:bulletEnabled val="1"/>
        </dgm:presLayoutVars>
      </dgm:prSet>
      <dgm:spPr/>
      <dgm:t>
        <a:bodyPr/>
        <a:lstStyle/>
        <a:p>
          <a:endParaRPr lang="zh-CN" altLang="en-US"/>
        </a:p>
      </dgm:t>
    </dgm:pt>
    <dgm:pt modelId="{53A803DE-2AAB-43E1-9424-55A14FAA3B31}" type="pres">
      <dgm:prSet presAssocID="{A106B58D-6D6A-4ACC-BAB7-3B5FE0F0413D}" presName="accent_7" presStyleCnt="0"/>
      <dgm:spPr/>
      <dgm:t>
        <a:bodyPr/>
        <a:lstStyle/>
        <a:p>
          <a:endParaRPr lang="zh-CN" altLang="en-US"/>
        </a:p>
      </dgm:t>
    </dgm:pt>
    <dgm:pt modelId="{24847617-7359-49C1-9AB4-2ACFDDBB04B4}" type="pres">
      <dgm:prSet presAssocID="{A106B58D-6D6A-4ACC-BAB7-3B5FE0F0413D}" presName="accentRepeatNode" presStyleLbl="solidFgAcc1" presStyleIdx="6" presStyleCnt="7"/>
      <dgm:spPr/>
      <dgm:t>
        <a:bodyPr/>
        <a:lstStyle/>
        <a:p>
          <a:endParaRPr lang="zh-CN" altLang="en-US"/>
        </a:p>
      </dgm:t>
    </dgm:pt>
  </dgm:ptLst>
  <dgm:cxnLst>
    <dgm:cxn modelId="{E8F9AEBA-2B25-4BD6-9EF6-05F16BC139B0}" srcId="{C824FFE8-BAD0-4D31-8692-3313CAC1C35F}" destId="{D3434F2A-5748-45D9-AE24-12CA3694F140}" srcOrd="5" destOrd="0" parTransId="{E1B6F168-B94E-4748-9EFB-971BE1FA2E33}" sibTransId="{2CA3B7DE-4BB2-47AE-8355-F5F31305201A}"/>
    <dgm:cxn modelId="{798AD70B-ACF5-4169-8F27-347FAC9B080B}" type="presOf" srcId="{81A43895-0CB9-4FB3-9C00-DB6A1A42FC68}" destId="{74F7FE52-A17B-4AF4-8262-31E4A463D02F}" srcOrd="0" destOrd="0" presId="urn:microsoft.com/office/officeart/2008/layout/VerticalCurvedList"/>
    <dgm:cxn modelId="{2F9A807B-7AF8-4195-A7AD-65E470A10E15}" type="presOf" srcId="{A106B58D-6D6A-4ACC-BAB7-3B5FE0F0413D}" destId="{8AD4EF72-8B46-4492-AA95-1ADD7211B705}" srcOrd="0" destOrd="0" presId="urn:microsoft.com/office/officeart/2008/layout/VerticalCurvedList"/>
    <dgm:cxn modelId="{1AAEBD08-AD4D-4BA6-B7E0-FBFEB43E0ED0}" srcId="{C824FFE8-BAD0-4D31-8692-3313CAC1C35F}" destId="{32CE8F71-4FFA-45A6-9709-71BF23103F80}" srcOrd="2" destOrd="0" parTransId="{3C7B0BBC-E1C7-4AF0-9F24-B588CB4CBD16}" sibTransId="{BEB51CFA-DE8A-4300-8F06-CB991F37850C}"/>
    <dgm:cxn modelId="{EAEDFC1C-C80E-4FB3-B291-D8E5D0FA9E35}" srcId="{C824FFE8-BAD0-4D31-8692-3313CAC1C35F}" destId="{D8297EBA-22B1-47B8-ACDE-7BD41354D708}" srcOrd="0" destOrd="0" parTransId="{488EF5F8-7C58-4563-B2C1-211B599A1EA6}" sibTransId="{E143C43F-E6FC-4DBB-9D77-E21E8431BD2A}"/>
    <dgm:cxn modelId="{F04ED8D9-2949-40B9-966F-2300627F226B}" type="presOf" srcId="{D3434F2A-5748-45D9-AE24-12CA3694F140}" destId="{0ADC5413-869A-427B-84F3-E9A133B92679}" srcOrd="0" destOrd="0" presId="urn:microsoft.com/office/officeart/2008/layout/VerticalCurvedList"/>
    <dgm:cxn modelId="{52D24030-B3A0-4FF7-BA34-210ECCD2CEDC}" srcId="{C824FFE8-BAD0-4D31-8692-3313CAC1C35F}" destId="{A106B58D-6D6A-4ACC-BAB7-3B5FE0F0413D}" srcOrd="6" destOrd="0" parTransId="{5B75EDAD-3249-42B0-8CE4-68578F23D8B7}" sibTransId="{157B1E2D-06BD-49F5-86AA-ECA46790C722}"/>
    <dgm:cxn modelId="{ECC1D3B8-1600-42BE-B71A-8FBE26683666}" type="presOf" srcId="{D8297EBA-22B1-47B8-ACDE-7BD41354D708}" destId="{B07D53C6-2EB6-4FE9-B32E-AA9A13575187}" srcOrd="0" destOrd="0" presId="urn:microsoft.com/office/officeart/2008/layout/VerticalCurvedList"/>
    <dgm:cxn modelId="{4AD8FA21-6114-423D-ACA1-4C0EF9572EB5}" srcId="{C824FFE8-BAD0-4D31-8692-3313CAC1C35F}" destId="{81A43895-0CB9-4FB3-9C00-DB6A1A42FC68}" srcOrd="1" destOrd="0" parTransId="{37CCB4D5-BCE7-4FC7-A97C-383FB51DB319}" sibTransId="{4A3FE3E5-A43F-4E60-9BB8-713DA70A20CC}"/>
    <dgm:cxn modelId="{27308FDB-FBF5-4044-B080-E1E344C6F81E}" type="presOf" srcId="{3FE6FDA6-054A-4F2B-AB3B-84FAFAAAA3FF}" destId="{C886E6FC-8FFB-4941-AC57-3A305FF42B26}" srcOrd="0" destOrd="0" presId="urn:microsoft.com/office/officeart/2008/layout/VerticalCurvedList"/>
    <dgm:cxn modelId="{E98658A4-0470-4A40-AF39-8EE46C03E94F}" type="presOf" srcId="{FBD72557-7CE4-4326-9A2F-64113EB0D0C3}" destId="{F1B8FDBF-BAD9-48A6-AD77-0EC824C07783}" srcOrd="0" destOrd="0" presId="urn:microsoft.com/office/officeart/2008/layout/VerticalCurvedList"/>
    <dgm:cxn modelId="{CC5844DA-DAD3-4457-906C-97F3D8596372}" type="presOf" srcId="{E143C43F-E6FC-4DBB-9D77-E21E8431BD2A}" destId="{76AD9198-81C4-42A6-A507-3B54D7CFE868}" srcOrd="0" destOrd="0" presId="urn:microsoft.com/office/officeart/2008/layout/VerticalCurvedList"/>
    <dgm:cxn modelId="{CBDA5551-BC93-4D1E-A357-FBA4401E08EF}" type="presOf" srcId="{C824FFE8-BAD0-4D31-8692-3313CAC1C35F}" destId="{7759FF03-6D8D-4D1E-8D3B-70959CFC59DA}" srcOrd="0" destOrd="0" presId="urn:microsoft.com/office/officeart/2008/layout/VerticalCurvedList"/>
    <dgm:cxn modelId="{8AC96294-42D6-45EC-8AED-D78E9BE53550}" srcId="{C824FFE8-BAD0-4D31-8692-3313CAC1C35F}" destId="{FBD72557-7CE4-4326-9A2F-64113EB0D0C3}" srcOrd="3" destOrd="0" parTransId="{C0565C9E-5894-416F-B99E-DF9482038AF1}" sibTransId="{320E1D22-B166-4718-84C4-AD37069EC399}"/>
    <dgm:cxn modelId="{77169C10-03B4-4AEC-A3D2-251FC351CCE9}" type="presOf" srcId="{32CE8F71-4FFA-45A6-9709-71BF23103F80}" destId="{DA782A74-237E-4A50-A356-A7CE985CFA85}" srcOrd="0" destOrd="0" presId="urn:microsoft.com/office/officeart/2008/layout/VerticalCurvedList"/>
    <dgm:cxn modelId="{D38CB850-5F11-4029-A1DE-3F1962CD0782}" srcId="{C824FFE8-BAD0-4D31-8692-3313CAC1C35F}" destId="{3FE6FDA6-054A-4F2B-AB3B-84FAFAAAA3FF}" srcOrd="4" destOrd="0" parTransId="{DDE02F61-9A02-40FC-A603-8123A4E6D1D9}" sibTransId="{3B3239D1-5504-4927-BA10-C0AA57BA1F3C}"/>
    <dgm:cxn modelId="{96B8DECA-E034-40C9-9FD4-1B393A6C271E}" type="presParOf" srcId="{7759FF03-6D8D-4D1E-8D3B-70959CFC59DA}" destId="{A80D7270-8743-49F4-9D26-0FE708AEAC3C}" srcOrd="0" destOrd="0" presId="urn:microsoft.com/office/officeart/2008/layout/VerticalCurvedList"/>
    <dgm:cxn modelId="{CB380133-28D5-4DCF-92E2-CF0CDDFD27D1}" type="presParOf" srcId="{A80D7270-8743-49F4-9D26-0FE708AEAC3C}" destId="{76C14349-724B-4785-BCE3-86BEC2A80633}" srcOrd="0" destOrd="0" presId="urn:microsoft.com/office/officeart/2008/layout/VerticalCurvedList"/>
    <dgm:cxn modelId="{48FC0704-C4CB-484D-8401-4941F369A855}" type="presParOf" srcId="{76C14349-724B-4785-BCE3-86BEC2A80633}" destId="{7EAC68AC-65D3-402D-A950-D375FCC774FB}" srcOrd="0" destOrd="0" presId="urn:microsoft.com/office/officeart/2008/layout/VerticalCurvedList"/>
    <dgm:cxn modelId="{7EED3DE9-2BC5-4218-9228-984E47F108A4}" type="presParOf" srcId="{76C14349-724B-4785-BCE3-86BEC2A80633}" destId="{76AD9198-81C4-42A6-A507-3B54D7CFE868}" srcOrd="1" destOrd="0" presId="urn:microsoft.com/office/officeart/2008/layout/VerticalCurvedList"/>
    <dgm:cxn modelId="{D6A0150E-6C7B-4FF0-BD6E-23AA4224FD3B}" type="presParOf" srcId="{76C14349-724B-4785-BCE3-86BEC2A80633}" destId="{54C60263-1A99-4E51-BE92-E11A283D0C05}" srcOrd="2" destOrd="0" presId="urn:microsoft.com/office/officeart/2008/layout/VerticalCurvedList"/>
    <dgm:cxn modelId="{D9AFB45A-AB52-4D46-BFA0-6CB84E313978}" type="presParOf" srcId="{76C14349-724B-4785-BCE3-86BEC2A80633}" destId="{8B6EC6CC-CD53-48F5-A155-A3D490334E9B}" srcOrd="3" destOrd="0" presId="urn:microsoft.com/office/officeart/2008/layout/VerticalCurvedList"/>
    <dgm:cxn modelId="{A81B114E-5AFE-4863-A055-0F8E04D6B4E8}" type="presParOf" srcId="{A80D7270-8743-49F4-9D26-0FE708AEAC3C}" destId="{B07D53C6-2EB6-4FE9-B32E-AA9A13575187}" srcOrd="1" destOrd="0" presId="urn:microsoft.com/office/officeart/2008/layout/VerticalCurvedList"/>
    <dgm:cxn modelId="{054F4088-0F39-4493-9083-2EE00150FF4B}" type="presParOf" srcId="{A80D7270-8743-49F4-9D26-0FE708AEAC3C}" destId="{FDEA79CC-1E27-44A3-AFFD-4F471A921381}" srcOrd="2" destOrd="0" presId="urn:microsoft.com/office/officeart/2008/layout/VerticalCurvedList"/>
    <dgm:cxn modelId="{7B3F9CBF-8CF2-44D6-8799-50D036E9DCDB}" type="presParOf" srcId="{FDEA79CC-1E27-44A3-AFFD-4F471A921381}" destId="{B357FEED-136D-47A1-9B2B-FA2C0C045683}" srcOrd="0" destOrd="0" presId="urn:microsoft.com/office/officeart/2008/layout/VerticalCurvedList"/>
    <dgm:cxn modelId="{9714D29D-B73A-4BB2-97ED-0B40338B68E2}" type="presParOf" srcId="{A80D7270-8743-49F4-9D26-0FE708AEAC3C}" destId="{74F7FE52-A17B-4AF4-8262-31E4A463D02F}" srcOrd="3" destOrd="0" presId="urn:microsoft.com/office/officeart/2008/layout/VerticalCurvedList"/>
    <dgm:cxn modelId="{923338CE-B9A5-4F55-9774-295A440AD50C}" type="presParOf" srcId="{A80D7270-8743-49F4-9D26-0FE708AEAC3C}" destId="{E1B0E350-220A-4172-81E6-4188B68C6449}" srcOrd="4" destOrd="0" presId="urn:microsoft.com/office/officeart/2008/layout/VerticalCurvedList"/>
    <dgm:cxn modelId="{10A39407-2212-4586-A478-AE4285A0C3E7}" type="presParOf" srcId="{E1B0E350-220A-4172-81E6-4188B68C6449}" destId="{EA9DDE12-4E74-4F2B-91B2-6D156AAA0301}" srcOrd="0" destOrd="0" presId="urn:microsoft.com/office/officeart/2008/layout/VerticalCurvedList"/>
    <dgm:cxn modelId="{73100BD4-4336-4016-B728-F8D6400229B9}" type="presParOf" srcId="{A80D7270-8743-49F4-9D26-0FE708AEAC3C}" destId="{DA782A74-237E-4A50-A356-A7CE985CFA85}" srcOrd="5" destOrd="0" presId="urn:microsoft.com/office/officeart/2008/layout/VerticalCurvedList"/>
    <dgm:cxn modelId="{5F026D4E-F3DA-46BA-AEC0-0C44E0E5321F}" type="presParOf" srcId="{A80D7270-8743-49F4-9D26-0FE708AEAC3C}" destId="{C1582DCC-641A-48AE-9204-8E500A9EDD8D}" srcOrd="6" destOrd="0" presId="urn:microsoft.com/office/officeart/2008/layout/VerticalCurvedList"/>
    <dgm:cxn modelId="{19027805-09B7-43E4-A6D8-6185A4E50ACD}" type="presParOf" srcId="{C1582DCC-641A-48AE-9204-8E500A9EDD8D}" destId="{F341FEA1-2E99-4DF0-9F7E-98CBC6BE83B8}" srcOrd="0" destOrd="0" presId="urn:microsoft.com/office/officeart/2008/layout/VerticalCurvedList"/>
    <dgm:cxn modelId="{55C68892-8E17-4799-BA35-F4C7872EDE16}" type="presParOf" srcId="{A80D7270-8743-49F4-9D26-0FE708AEAC3C}" destId="{F1B8FDBF-BAD9-48A6-AD77-0EC824C07783}" srcOrd="7" destOrd="0" presId="urn:microsoft.com/office/officeart/2008/layout/VerticalCurvedList"/>
    <dgm:cxn modelId="{A1A75EC1-EAA4-4C07-A5BC-DA02E249C849}" type="presParOf" srcId="{A80D7270-8743-49F4-9D26-0FE708AEAC3C}" destId="{4294C6A7-E8AA-4CE2-B51A-98900B95A1D2}" srcOrd="8" destOrd="0" presId="urn:microsoft.com/office/officeart/2008/layout/VerticalCurvedList"/>
    <dgm:cxn modelId="{40018417-AB69-4FE3-A8DB-D44D99FC2C3E}" type="presParOf" srcId="{4294C6A7-E8AA-4CE2-B51A-98900B95A1D2}" destId="{7BD0B16A-4FD6-492E-BF62-75CE6DC54D9F}" srcOrd="0" destOrd="0" presId="urn:microsoft.com/office/officeart/2008/layout/VerticalCurvedList"/>
    <dgm:cxn modelId="{AB9ADB29-0B58-4B03-BAC9-FA3A5DE666E4}" type="presParOf" srcId="{A80D7270-8743-49F4-9D26-0FE708AEAC3C}" destId="{C886E6FC-8FFB-4941-AC57-3A305FF42B26}" srcOrd="9" destOrd="0" presId="urn:microsoft.com/office/officeart/2008/layout/VerticalCurvedList"/>
    <dgm:cxn modelId="{A8BD5444-96C9-45FE-BC05-7F9F5950868E}" type="presParOf" srcId="{A80D7270-8743-49F4-9D26-0FE708AEAC3C}" destId="{61257381-4DC1-40D8-B97A-D1EACE37E0C6}" srcOrd="10" destOrd="0" presId="urn:microsoft.com/office/officeart/2008/layout/VerticalCurvedList"/>
    <dgm:cxn modelId="{32A7981D-2A71-4AA9-91D4-8F421D561801}" type="presParOf" srcId="{61257381-4DC1-40D8-B97A-D1EACE37E0C6}" destId="{266CA9C1-731D-4660-8A66-DB3A92329D61}" srcOrd="0" destOrd="0" presId="urn:microsoft.com/office/officeart/2008/layout/VerticalCurvedList"/>
    <dgm:cxn modelId="{F8D78332-38A1-404D-8838-AED1D4AD5BC8}" type="presParOf" srcId="{A80D7270-8743-49F4-9D26-0FE708AEAC3C}" destId="{0ADC5413-869A-427B-84F3-E9A133B92679}" srcOrd="11" destOrd="0" presId="urn:microsoft.com/office/officeart/2008/layout/VerticalCurvedList"/>
    <dgm:cxn modelId="{3DB0483A-62F7-4FE5-8BEF-9BCBD6575677}" type="presParOf" srcId="{A80D7270-8743-49F4-9D26-0FE708AEAC3C}" destId="{5A4CFBFE-D923-4027-9B06-F3C2EF8E1EE3}" srcOrd="12" destOrd="0" presId="urn:microsoft.com/office/officeart/2008/layout/VerticalCurvedList"/>
    <dgm:cxn modelId="{70004DFF-C864-4296-9DB9-AB0F4153F7D5}" type="presParOf" srcId="{5A4CFBFE-D923-4027-9B06-F3C2EF8E1EE3}" destId="{F877ACD1-77E5-4C0F-BFEC-8691C5361267}" srcOrd="0" destOrd="0" presId="urn:microsoft.com/office/officeart/2008/layout/VerticalCurvedList"/>
    <dgm:cxn modelId="{2C417FF2-1B98-4ED5-AE16-71F79320E100}" type="presParOf" srcId="{A80D7270-8743-49F4-9D26-0FE708AEAC3C}" destId="{8AD4EF72-8B46-4492-AA95-1ADD7211B705}" srcOrd="13" destOrd="0" presId="urn:microsoft.com/office/officeart/2008/layout/VerticalCurvedList"/>
    <dgm:cxn modelId="{0926A71C-6B57-4BF3-ADCB-796E461581B6}" type="presParOf" srcId="{A80D7270-8743-49F4-9D26-0FE708AEAC3C}" destId="{53A803DE-2AAB-43E1-9424-55A14FAA3B31}" srcOrd="14" destOrd="0" presId="urn:microsoft.com/office/officeart/2008/layout/VerticalCurvedList"/>
    <dgm:cxn modelId="{ECA7075C-F750-4E77-97C4-449C6521F162}" type="presParOf" srcId="{53A803DE-2AAB-43E1-9424-55A14FAA3B31}" destId="{24847617-7359-49C1-9AB4-2ACFDDBB04B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B465357-B917-4B96-9435-CFD196194998}" type="doc">
      <dgm:prSet loTypeId="urn:microsoft.com/office/officeart/2005/8/layout/cycle3" loCatId="cycle" qsTypeId="urn:microsoft.com/office/officeart/2005/8/quickstyle/simple1" qsCatId="simple" csTypeId="urn:microsoft.com/office/officeart/2005/8/colors/accent1_3" csCatId="accent1" phldr="1"/>
      <dgm:spPr/>
      <dgm:t>
        <a:bodyPr/>
        <a:lstStyle/>
        <a:p>
          <a:endParaRPr lang="zh-CN" altLang="en-US"/>
        </a:p>
      </dgm:t>
    </dgm:pt>
    <dgm:pt modelId="{A6C7FF7D-BFEB-4995-8B81-60BAA82E836D}">
      <dgm:prSet phldrT="[文本]"/>
      <dgm:spPr/>
      <dgm:t>
        <a:bodyPr/>
        <a:lstStyle/>
        <a:p>
          <a:r>
            <a:rPr lang="zh-CN" altLang="zh-CN" smtClean="0"/>
            <a:t>开立用药处方</a:t>
          </a:r>
          <a:endParaRPr lang="zh-CN" altLang="en-US" dirty="0"/>
        </a:p>
      </dgm:t>
    </dgm:pt>
    <dgm:pt modelId="{991A4194-B3D1-45F5-8E31-1955933A6EE9}" type="parTrans" cxnId="{8205371E-69D4-47C5-B170-C8936887C7D4}">
      <dgm:prSet/>
      <dgm:spPr/>
      <dgm:t>
        <a:bodyPr/>
        <a:lstStyle/>
        <a:p>
          <a:endParaRPr lang="zh-CN" altLang="en-US"/>
        </a:p>
      </dgm:t>
    </dgm:pt>
    <dgm:pt modelId="{8A3B0D81-2247-48E9-8605-B73B46004366}" type="sibTrans" cxnId="{8205371E-69D4-47C5-B170-C8936887C7D4}">
      <dgm:prSet/>
      <dgm:spPr/>
      <dgm:t>
        <a:bodyPr/>
        <a:lstStyle/>
        <a:p>
          <a:endParaRPr lang="zh-CN" altLang="en-US"/>
        </a:p>
      </dgm:t>
    </dgm:pt>
    <dgm:pt modelId="{6FB5CC99-A0F0-4595-A047-B3145A0E3988}">
      <dgm:prSet/>
      <dgm:spPr/>
      <dgm:t>
        <a:bodyPr/>
        <a:lstStyle/>
        <a:p>
          <a:r>
            <a:rPr lang="zh-CN" altLang="zh-CN" smtClean="0"/>
            <a:t>新增抗生素申请</a:t>
          </a:r>
        </a:p>
      </dgm:t>
    </dgm:pt>
    <dgm:pt modelId="{46AFF492-2B37-4D02-A8E7-601EC3ACD470}" type="parTrans" cxnId="{21A17402-3FD7-477B-9B3B-4E1A489D7B50}">
      <dgm:prSet/>
      <dgm:spPr/>
      <dgm:t>
        <a:bodyPr/>
        <a:lstStyle/>
        <a:p>
          <a:endParaRPr lang="zh-CN" altLang="en-US"/>
        </a:p>
      </dgm:t>
    </dgm:pt>
    <dgm:pt modelId="{33BC5D29-2C16-429B-9F09-221D4A095E6B}" type="sibTrans" cxnId="{21A17402-3FD7-477B-9B3B-4E1A489D7B50}">
      <dgm:prSet/>
      <dgm:spPr/>
      <dgm:t>
        <a:bodyPr/>
        <a:lstStyle/>
        <a:p>
          <a:endParaRPr lang="zh-CN" altLang="en-US"/>
        </a:p>
      </dgm:t>
    </dgm:pt>
    <dgm:pt modelId="{129D33AB-5C03-48BD-AC3B-51546F15C436}">
      <dgm:prSet/>
      <dgm:spPr/>
      <dgm:t>
        <a:bodyPr/>
        <a:lstStyle/>
        <a:p>
          <a:r>
            <a:rPr lang="zh-CN" altLang="zh-CN" smtClean="0"/>
            <a:t>门诊收费</a:t>
          </a:r>
        </a:p>
      </dgm:t>
    </dgm:pt>
    <dgm:pt modelId="{676E1087-43BB-44DC-81BB-3A861B07CF17}" type="parTrans" cxnId="{0E518E18-736F-4A53-BE42-A6F6C94C356C}">
      <dgm:prSet/>
      <dgm:spPr/>
      <dgm:t>
        <a:bodyPr/>
        <a:lstStyle/>
        <a:p>
          <a:endParaRPr lang="zh-CN" altLang="en-US"/>
        </a:p>
      </dgm:t>
    </dgm:pt>
    <dgm:pt modelId="{141AE967-B446-4F18-8B43-B9D4629C5C3F}" type="sibTrans" cxnId="{0E518E18-736F-4A53-BE42-A6F6C94C356C}">
      <dgm:prSet/>
      <dgm:spPr/>
      <dgm:t>
        <a:bodyPr/>
        <a:lstStyle/>
        <a:p>
          <a:endParaRPr lang="zh-CN" altLang="en-US"/>
        </a:p>
      </dgm:t>
    </dgm:pt>
    <dgm:pt modelId="{D373321C-986A-4880-BC74-74EE4099C023}">
      <dgm:prSet/>
      <dgm:spPr/>
      <dgm:t>
        <a:bodyPr/>
        <a:lstStyle/>
        <a:p>
          <a:r>
            <a:rPr lang="zh-CN" altLang="zh-CN" smtClean="0"/>
            <a:t>患者取药取号</a:t>
          </a:r>
        </a:p>
      </dgm:t>
    </dgm:pt>
    <dgm:pt modelId="{5AD9455A-7271-4FD4-883B-E04C964CF326}" type="parTrans" cxnId="{1D08E83E-3980-4580-83E2-35CBE4F5CEBF}">
      <dgm:prSet/>
      <dgm:spPr/>
      <dgm:t>
        <a:bodyPr/>
        <a:lstStyle/>
        <a:p>
          <a:endParaRPr lang="zh-CN" altLang="en-US"/>
        </a:p>
      </dgm:t>
    </dgm:pt>
    <dgm:pt modelId="{D8536E57-A91C-470E-967C-A85A3FE0DB98}" type="sibTrans" cxnId="{1D08E83E-3980-4580-83E2-35CBE4F5CEBF}">
      <dgm:prSet/>
      <dgm:spPr/>
      <dgm:t>
        <a:bodyPr/>
        <a:lstStyle/>
        <a:p>
          <a:endParaRPr lang="zh-CN" altLang="en-US"/>
        </a:p>
      </dgm:t>
    </dgm:pt>
    <dgm:pt modelId="{801E2158-BCE3-4FE3-BFCB-22181FC36D59}">
      <dgm:prSet/>
      <dgm:spPr/>
      <dgm:t>
        <a:bodyPr/>
        <a:lstStyle/>
        <a:p>
          <a:r>
            <a:rPr lang="zh-CN" altLang="zh-CN" smtClean="0"/>
            <a:t>分配窗口</a:t>
          </a:r>
        </a:p>
      </dgm:t>
    </dgm:pt>
    <dgm:pt modelId="{F020DF68-5842-4F4E-AAFF-DE00187F75D5}" type="parTrans" cxnId="{59DFB9A5-9F99-4405-9201-D358C2BC8805}">
      <dgm:prSet/>
      <dgm:spPr/>
      <dgm:t>
        <a:bodyPr/>
        <a:lstStyle/>
        <a:p>
          <a:endParaRPr lang="zh-CN" altLang="en-US"/>
        </a:p>
      </dgm:t>
    </dgm:pt>
    <dgm:pt modelId="{F80FC628-9A2B-4355-A1ED-521A0B62C0A0}" type="sibTrans" cxnId="{59DFB9A5-9F99-4405-9201-D358C2BC8805}">
      <dgm:prSet/>
      <dgm:spPr/>
      <dgm:t>
        <a:bodyPr/>
        <a:lstStyle/>
        <a:p>
          <a:endParaRPr lang="zh-CN" altLang="en-US"/>
        </a:p>
      </dgm:t>
    </dgm:pt>
    <dgm:pt modelId="{60794C0B-3CA2-450B-A0EC-AC207C92C1CA}">
      <dgm:prSet/>
      <dgm:spPr/>
      <dgm:t>
        <a:bodyPr/>
        <a:lstStyle/>
        <a:p>
          <a:r>
            <a:rPr lang="zh-CN" altLang="zh-CN" smtClean="0"/>
            <a:t>发药机发药</a:t>
          </a:r>
        </a:p>
      </dgm:t>
    </dgm:pt>
    <dgm:pt modelId="{7B84CE79-989D-4D88-933A-26D70C0557FA}" type="parTrans" cxnId="{45DFD974-A514-4AF0-B3AF-8A205DD18E25}">
      <dgm:prSet/>
      <dgm:spPr/>
      <dgm:t>
        <a:bodyPr/>
        <a:lstStyle/>
        <a:p>
          <a:endParaRPr lang="zh-CN" altLang="en-US"/>
        </a:p>
      </dgm:t>
    </dgm:pt>
    <dgm:pt modelId="{1E020380-EBB6-437D-B096-29C3581F69EE}" type="sibTrans" cxnId="{45DFD974-A514-4AF0-B3AF-8A205DD18E25}">
      <dgm:prSet/>
      <dgm:spPr/>
      <dgm:t>
        <a:bodyPr/>
        <a:lstStyle/>
        <a:p>
          <a:endParaRPr lang="zh-CN" altLang="en-US"/>
        </a:p>
      </dgm:t>
    </dgm:pt>
    <dgm:pt modelId="{11F4DA67-9D82-4733-B5DF-D79C2C05EE8A}">
      <dgm:prSet/>
      <dgm:spPr/>
      <dgm:t>
        <a:bodyPr/>
        <a:lstStyle/>
        <a:p>
          <a:r>
            <a:rPr lang="zh-CN" altLang="zh-CN" smtClean="0"/>
            <a:t>标签打印</a:t>
          </a:r>
        </a:p>
      </dgm:t>
    </dgm:pt>
    <dgm:pt modelId="{5D37F720-3323-41A4-B43A-97BD1755B68B}" type="parTrans" cxnId="{BB9C95E2-4995-4526-B12A-5C3DCBE3C3D7}">
      <dgm:prSet/>
      <dgm:spPr/>
      <dgm:t>
        <a:bodyPr/>
        <a:lstStyle/>
        <a:p>
          <a:endParaRPr lang="zh-CN" altLang="en-US"/>
        </a:p>
      </dgm:t>
    </dgm:pt>
    <dgm:pt modelId="{0124E124-7935-4F62-9FD7-EDB51AA70D7D}" type="sibTrans" cxnId="{BB9C95E2-4995-4526-B12A-5C3DCBE3C3D7}">
      <dgm:prSet/>
      <dgm:spPr/>
      <dgm:t>
        <a:bodyPr/>
        <a:lstStyle/>
        <a:p>
          <a:endParaRPr lang="zh-CN" altLang="en-US"/>
        </a:p>
      </dgm:t>
    </dgm:pt>
    <dgm:pt modelId="{86314B4B-0FED-464C-95AC-E02DB2B8CD5F}">
      <dgm:prSet/>
      <dgm:spPr/>
      <dgm:t>
        <a:bodyPr/>
        <a:lstStyle/>
        <a:p>
          <a:r>
            <a:rPr lang="zh-CN" altLang="zh-CN" smtClean="0"/>
            <a:t>取药呼叫</a:t>
          </a:r>
        </a:p>
      </dgm:t>
    </dgm:pt>
    <dgm:pt modelId="{CC270EEF-4CE6-4578-9CDF-F297291D56A6}" type="parTrans" cxnId="{B3F7A50A-A390-4C8C-87FE-DC2CBE7AEDB9}">
      <dgm:prSet/>
      <dgm:spPr/>
      <dgm:t>
        <a:bodyPr/>
        <a:lstStyle/>
        <a:p>
          <a:endParaRPr lang="zh-CN" altLang="en-US"/>
        </a:p>
      </dgm:t>
    </dgm:pt>
    <dgm:pt modelId="{880FE127-A5D0-44B0-BE33-25775CB824FD}" type="sibTrans" cxnId="{B3F7A50A-A390-4C8C-87FE-DC2CBE7AEDB9}">
      <dgm:prSet/>
      <dgm:spPr/>
      <dgm:t>
        <a:bodyPr/>
        <a:lstStyle/>
        <a:p>
          <a:endParaRPr lang="zh-CN" altLang="en-US"/>
        </a:p>
      </dgm:t>
    </dgm:pt>
    <dgm:pt modelId="{FAC321FA-FD0C-4213-B2BD-B07A26CF6FD9}">
      <dgm:prSet/>
      <dgm:spPr/>
      <dgm:t>
        <a:bodyPr/>
        <a:lstStyle/>
        <a:p>
          <a:r>
            <a:rPr lang="zh-CN" altLang="zh-CN" smtClean="0"/>
            <a:t>发药</a:t>
          </a:r>
        </a:p>
      </dgm:t>
    </dgm:pt>
    <dgm:pt modelId="{05CF35F4-C829-4B46-BE95-FAF3E2E2F1B1}" type="parTrans" cxnId="{527A8C61-0BE2-448E-8546-E18C1BF62DFA}">
      <dgm:prSet/>
      <dgm:spPr/>
      <dgm:t>
        <a:bodyPr/>
        <a:lstStyle/>
        <a:p>
          <a:endParaRPr lang="zh-CN" altLang="en-US"/>
        </a:p>
      </dgm:t>
    </dgm:pt>
    <dgm:pt modelId="{7E927196-9E64-4868-AC1B-BE49A441A175}" type="sibTrans" cxnId="{527A8C61-0BE2-448E-8546-E18C1BF62DFA}">
      <dgm:prSet/>
      <dgm:spPr/>
      <dgm:t>
        <a:bodyPr/>
        <a:lstStyle/>
        <a:p>
          <a:endParaRPr lang="zh-CN" altLang="en-US"/>
        </a:p>
      </dgm:t>
    </dgm:pt>
    <dgm:pt modelId="{297DE8AC-7CA4-45B7-A005-5EC4DB0DD4A7}">
      <dgm:prSet/>
      <dgm:spPr/>
      <dgm:t>
        <a:bodyPr/>
        <a:lstStyle/>
        <a:p>
          <a:r>
            <a:rPr lang="zh-CN" altLang="zh-CN" smtClean="0"/>
            <a:t>退药</a:t>
          </a:r>
        </a:p>
      </dgm:t>
    </dgm:pt>
    <dgm:pt modelId="{41A59B2A-67E4-4414-99A7-DAEB61509578}" type="parTrans" cxnId="{B26FFBDE-59A5-4C42-B3CF-19849FA55B89}">
      <dgm:prSet/>
      <dgm:spPr/>
      <dgm:t>
        <a:bodyPr/>
        <a:lstStyle/>
        <a:p>
          <a:endParaRPr lang="zh-CN" altLang="en-US"/>
        </a:p>
      </dgm:t>
    </dgm:pt>
    <dgm:pt modelId="{25835F6C-AC2A-4176-AF4A-CF228965CDB2}" type="sibTrans" cxnId="{B26FFBDE-59A5-4C42-B3CF-19849FA55B89}">
      <dgm:prSet/>
      <dgm:spPr/>
      <dgm:t>
        <a:bodyPr/>
        <a:lstStyle/>
        <a:p>
          <a:endParaRPr lang="zh-CN" altLang="en-US"/>
        </a:p>
      </dgm:t>
    </dgm:pt>
    <dgm:pt modelId="{D2DCB199-9E34-49DA-A26E-F6EEDAD24AA9}">
      <dgm:prSet/>
      <dgm:spPr/>
      <dgm:t>
        <a:bodyPr/>
        <a:lstStyle/>
        <a:p>
          <a:r>
            <a:rPr lang="en-US" altLang="zh-CN" smtClean="0"/>
            <a:t>……</a:t>
          </a:r>
          <a:endParaRPr lang="zh-CN" altLang="zh-CN" smtClean="0"/>
        </a:p>
      </dgm:t>
    </dgm:pt>
    <dgm:pt modelId="{E6CC53A4-A93B-42C5-A677-CEF86A9BBA39}" type="parTrans" cxnId="{59B4F413-92D4-4B5C-AF76-B18B901D47C6}">
      <dgm:prSet/>
      <dgm:spPr/>
      <dgm:t>
        <a:bodyPr/>
        <a:lstStyle/>
        <a:p>
          <a:endParaRPr lang="zh-CN" altLang="en-US"/>
        </a:p>
      </dgm:t>
    </dgm:pt>
    <dgm:pt modelId="{8F8F1FC2-1C78-429D-A426-52B6F4B52071}" type="sibTrans" cxnId="{59B4F413-92D4-4B5C-AF76-B18B901D47C6}">
      <dgm:prSet/>
      <dgm:spPr/>
      <dgm:t>
        <a:bodyPr/>
        <a:lstStyle/>
        <a:p>
          <a:endParaRPr lang="zh-CN" altLang="en-US"/>
        </a:p>
      </dgm:t>
    </dgm:pt>
    <dgm:pt modelId="{E652A9C2-83A2-43B8-B8A9-FD848E78BFC7}" type="pres">
      <dgm:prSet presAssocID="{6B465357-B917-4B96-9435-CFD196194998}" presName="Name0" presStyleCnt="0">
        <dgm:presLayoutVars>
          <dgm:dir/>
          <dgm:resizeHandles val="exact"/>
        </dgm:presLayoutVars>
      </dgm:prSet>
      <dgm:spPr/>
      <dgm:t>
        <a:bodyPr/>
        <a:lstStyle/>
        <a:p>
          <a:endParaRPr lang="zh-CN" altLang="en-US"/>
        </a:p>
      </dgm:t>
    </dgm:pt>
    <dgm:pt modelId="{F96AB6AF-3630-4DB7-A146-F68483168B59}" type="pres">
      <dgm:prSet presAssocID="{6B465357-B917-4B96-9435-CFD196194998}" presName="cycle" presStyleCnt="0"/>
      <dgm:spPr/>
    </dgm:pt>
    <dgm:pt modelId="{609C0068-934B-4BAF-882B-BC7B452AE80B}" type="pres">
      <dgm:prSet presAssocID="{A6C7FF7D-BFEB-4995-8B81-60BAA82E836D}" presName="nodeFirstNode" presStyleLbl="node1" presStyleIdx="0" presStyleCnt="11">
        <dgm:presLayoutVars>
          <dgm:bulletEnabled val="1"/>
        </dgm:presLayoutVars>
      </dgm:prSet>
      <dgm:spPr/>
      <dgm:t>
        <a:bodyPr/>
        <a:lstStyle/>
        <a:p>
          <a:endParaRPr lang="zh-CN" altLang="en-US"/>
        </a:p>
      </dgm:t>
    </dgm:pt>
    <dgm:pt modelId="{EBD62AE5-C02B-4C90-A19A-6CD6EBC2A007}" type="pres">
      <dgm:prSet presAssocID="{8A3B0D81-2247-48E9-8605-B73B46004366}" presName="sibTransFirstNode" presStyleLbl="bgShp" presStyleIdx="0" presStyleCnt="1"/>
      <dgm:spPr/>
      <dgm:t>
        <a:bodyPr/>
        <a:lstStyle/>
        <a:p>
          <a:endParaRPr lang="zh-CN" altLang="en-US"/>
        </a:p>
      </dgm:t>
    </dgm:pt>
    <dgm:pt modelId="{0DA61645-4C11-4202-AFDF-AE35039D0F2D}" type="pres">
      <dgm:prSet presAssocID="{6FB5CC99-A0F0-4595-A047-B3145A0E3988}" presName="nodeFollowingNodes" presStyleLbl="node1" presStyleIdx="1" presStyleCnt="11">
        <dgm:presLayoutVars>
          <dgm:bulletEnabled val="1"/>
        </dgm:presLayoutVars>
      </dgm:prSet>
      <dgm:spPr/>
      <dgm:t>
        <a:bodyPr/>
        <a:lstStyle/>
        <a:p>
          <a:endParaRPr lang="zh-CN" altLang="en-US"/>
        </a:p>
      </dgm:t>
    </dgm:pt>
    <dgm:pt modelId="{A76CCAE2-ACFE-4B4A-80CE-2FF0DFAFB4E4}" type="pres">
      <dgm:prSet presAssocID="{129D33AB-5C03-48BD-AC3B-51546F15C436}" presName="nodeFollowingNodes" presStyleLbl="node1" presStyleIdx="2" presStyleCnt="11">
        <dgm:presLayoutVars>
          <dgm:bulletEnabled val="1"/>
        </dgm:presLayoutVars>
      </dgm:prSet>
      <dgm:spPr/>
      <dgm:t>
        <a:bodyPr/>
        <a:lstStyle/>
        <a:p>
          <a:endParaRPr lang="zh-CN" altLang="en-US"/>
        </a:p>
      </dgm:t>
    </dgm:pt>
    <dgm:pt modelId="{EBCBA4DD-BC06-421E-A7C4-2542BE2D32F5}" type="pres">
      <dgm:prSet presAssocID="{D373321C-986A-4880-BC74-74EE4099C023}" presName="nodeFollowingNodes" presStyleLbl="node1" presStyleIdx="3" presStyleCnt="11">
        <dgm:presLayoutVars>
          <dgm:bulletEnabled val="1"/>
        </dgm:presLayoutVars>
      </dgm:prSet>
      <dgm:spPr/>
      <dgm:t>
        <a:bodyPr/>
        <a:lstStyle/>
        <a:p>
          <a:endParaRPr lang="zh-CN" altLang="en-US"/>
        </a:p>
      </dgm:t>
    </dgm:pt>
    <dgm:pt modelId="{E3C73369-D476-4AB7-8968-79B4795B2F9D}" type="pres">
      <dgm:prSet presAssocID="{801E2158-BCE3-4FE3-BFCB-22181FC36D59}" presName="nodeFollowingNodes" presStyleLbl="node1" presStyleIdx="4" presStyleCnt="11">
        <dgm:presLayoutVars>
          <dgm:bulletEnabled val="1"/>
        </dgm:presLayoutVars>
      </dgm:prSet>
      <dgm:spPr/>
      <dgm:t>
        <a:bodyPr/>
        <a:lstStyle/>
        <a:p>
          <a:endParaRPr lang="zh-CN" altLang="en-US"/>
        </a:p>
      </dgm:t>
    </dgm:pt>
    <dgm:pt modelId="{B537A0B4-6FD8-4B0A-BFEC-E9168D56E319}" type="pres">
      <dgm:prSet presAssocID="{60794C0B-3CA2-450B-A0EC-AC207C92C1CA}" presName="nodeFollowingNodes" presStyleLbl="node1" presStyleIdx="5" presStyleCnt="11">
        <dgm:presLayoutVars>
          <dgm:bulletEnabled val="1"/>
        </dgm:presLayoutVars>
      </dgm:prSet>
      <dgm:spPr/>
      <dgm:t>
        <a:bodyPr/>
        <a:lstStyle/>
        <a:p>
          <a:endParaRPr lang="zh-CN" altLang="en-US"/>
        </a:p>
      </dgm:t>
    </dgm:pt>
    <dgm:pt modelId="{FB107787-B0C6-4A3D-BFFE-22F525065218}" type="pres">
      <dgm:prSet presAssocID="{11F4DA67-9D82-4733-B5DF-D79C2C05EE8A}" presName="nodeFollowingNodes" presStyleLbl="node1" presStyleIdx="6" presStyleCnt="11">
        <dgm:presLayoutVars>
          <dgm:bulletEnabled val="1"/>
        </dgm:presLayoutVars>
      </dgm:prSet>
      <dgm:spPr/>
      <dgm:t>
        <a:bodyPr/>
        <a:lstStyle/>
        <a:p>
          <a:endParaRPr lang="zh-CN" altLang="en-US"/>
        </a:p>
      </dgm:t>
    </dgm:pt>
    <dgm:pt modelId="{1C149B8F-6258-4839-9768-FED10012C51E}" type="pres">
      <dgm:prSet presAssocID="{86314B4B-0FED-464C-95AC-E02DB2B8CD5F}" presName="nodeFollowingNodes" presStyleLbl="node1" presStyleIdx="7" presStyleCnt="11">
        <dgm:presLayoutVars>
          <dgm:bulletEnabled val="1"/>
        </dgm:presLayoutVars>
      </dgm:prSet>
      <dgm:spPr/>
      <dgm:t>
        <a:bodyPr/>
        <a:lstStyle/>
        <a:p>
          <a:endParaRPr lang="zh-CN" altLang="en-US"/>
        </a:p>
      </dgm:t>
    </dgm:pt>
    <dgm:pt modelId="{31B4FDB4-6A76-4C9A-A818-3846097C08D9}" type="pres">
      <dgm:prSet presAssocID="{FAC321FA-FD0C-4213-B2BD-B07A26CF6FD9}" presName="nodeFollowingNodes" presStyleLbl="node1" presStyleIdx="8" presStyleCnt="11">
        <dgm:presLayoutVars>
          <dgm:bulletEnabled val="1"/>
        </dgm:presLayoutVars>
      </dgm:prSet>
      <dgm:spPr/>
      <dgm:t>
        <a:bodyPr/>
        <a:lstStyle/>
        <a:p>
          <a:endParaRPr lang="zh-CN" altLang="en-US"/>
        </a:p>
      </dgm:t>
    </dgm:pt>
    <dgm:pt modelId="{B9036543-09E4-465F-A17F-AB51C18BB3F9}" type="pres">
      <dgm:prSet presAssocID="{297DE8AC-7CA4-45B7-A005-5EC4DB0DD4A7}" presName="nodeFollowingNodes" presStyleLbl="node1" presStyleIdx="9" presStyleCnt="11">
        <dgm:presLayoutVars>
          <dgm:bulletEnabled val="1"/>
        </dgm:presLayoutVars>
      </dgm:prSet>
      <dgm:spPr/>
      <dgm:t>
        <a:bodyPr/>
        <a:lstStyle/>
        <a:p>
          <a:endParaRPr lang="zh-CN" altLang="en-US"/>
        </a:p>
      </dgm:t>
    </dgm:pt>
    <dgm:pt modelId="{780860CB-CA6F-45DD-B378-D11CD8D2E526}" type="pres">
      <dgm:prSet presAssocID="{D2DCB199-9E34-49DA-A26E-F6EEDAD24AA9}" presName="nodeFollowingNodes" presStyleLbl="node1" presStyleIdx="10" presStyleCnt="11">
        <dgm:presLayoutVars>
          <dgm:bulletEnabled val="1"/>
        </dgm:presLayoutVars>
      </dgm:prSet>
      <dgm:spPr/>
      <dgm:t>
        <a:bodyPr/>
        <a:lstStyle/>
        <a:p>
          <a:endParaRPr lang="zh-CN" altLang="en-US"/>
        </a:p>
      </dgm:t>
    </dgm:pt>
  </dgm:ptLst>
  <dgm:cxnLst>
    <dgm:cxn modelId="{1D08E83E-3980-4580-83E2-35CBE4F5CEBF}" srcId="{6B465357-B917-4B96-9435-CFD196194998}" destId="{D373321C-986A-4880-BC74-74EE4099C023}" srcOrd="3" destOrd="0" parTransId="{5AD9455A-7271-4FD4-883B-E04C964CF326}" sibTransId="{D8536E57-A91C-470E-967C-A85A3FE0DB98}"/>
    <dgm:cxn modelId="{BB9C95E2-4995-4526-B12A-5C3DCBE3C3D7}" srcId="{6B465357-B917-4B96-9435-CFD196194998}" destId="{11F4DA67-9D82-4733-B5DF-D79C2C05EE8A}" srcOrd="6" destOrd="0" parTransId="{5D37F720-3323-41A4-B43A-97BD1755B68B}" sibTransId="{0124E124-7935-4F62-9FD7-EDB51AA70D7D}"/>
    <dgm:cxn modelId="{40FD20D7-FB9C-48BF-AD0B-E4F486CEDCB1}" type="presOf" srcId="{D373321C-986A-4880-BC74-74EE4099C023}" destId="{EBCBA4DD-BC06-421E-A7C4-2542BE2D32F5}" srcOrd="0" destOrd="0" presId="urn:microsoft.com/office/officeart/2005/8/layout/cycle3"/>
    <dgm:cxn modelId="{3C642953-CAB9-46E2-BB30-F6DF59341CA9}" type="presOf" srcId="{FAC321FA-FD0C-4213-B2BD-B07A26CF6FD9}" destId="{31B4FDB4-6A76-4C9A-A818-3846097C08D9}" srcOrd="0" destOrd="0" presId="urn:microsoft.com/office/officeart/2005/8/layout/cycle3"/>
    <dgm:cxn modelId="{179674FD-0883-469C-8328-D29C711A3B16}" type="presOf" srcId="{60794C0B-3CA2-450B-A0EC-AC207C92C1CA}" destId="{B537A0B4-6FD8-4B0A-BFEC-E9168D56E319}" srcOrd="0" destOrd="0" presId="urn:microsoft.com/office/officeart/2005/8/layout/cycle3"/>
    <dgm:cxn modelId="{55ECBB77-5747-4806-8B4E-5763789A1607}" type="presOf" srcId="{86314B4B-0FED-464C-95AC-E02DB2B8CD5F}" destId="{1C149B8F-6258-4839-9768-FED10012C51E}" srcOrd="0" destOrd="0" presId="urn:microsoft.com/office/officeart/2005/8/layout/cycle3"/>
    <dgm:cxn modelId="{B3F7A50A-A390-4C8C-87FE-DC2CBE7AEDB9}" srcId="{6B465357-B917-4B96-9435-CFD196194998}" destId="{86314B4B-0FED-464C-95AC-E02DB2B8CD5F}" srcOrd="7" destOrd="0" parTransId="{CC270EEF-4CE6-4578-9CDF-F297291D56A6}" sibTransId="{880FE127-A5D0-44B0-BE33-25775CB824FD}"/>
    <dgm:cxn modelId="{59B4F413-92D4-4B5C-AF76-B18B901D47C6}" srcId="{6B465357-B917-4B96-9435-CFD196194998}" destId="{D2DCB199-9E34-49DA-A26E-F6EEDAD24AA9}" srcOrd="10" destOrd="0" parTransId="{E6CC53A4-A93B-42C5-A677-CEF86A9BBA39}" sibTransId="{8F8F1FC2-1C78-429D-A426-52B6F4B52071}"/>
    <dgm:cxn modelId="{3C1B6068-2919-4E26-9002-8872F43C911A}" type="presOf" srcId="{6B465357-B917-4B96-9435-CFD196194998}" destId="{E652A9C2-83A2-43B8-B8A9-FD848E78BFC7}" srcOrd="0" destOrd="0" presId="urn:microsoft.com/office/officeart/2005/8/layout/cycle3"/>
    <dgm:cxn modelId="{A71B9B85-28D9-4A68-8CBD-F753F3C48271}" type="presOf" srcId="{A6C7FF7D-BFEB-4995-8B81-60BAA82E836D}" destId="{609C0068-934B-4BAF-882B-BC7B452AE80B}" srcOrd="0" destOrd="0" presId="urn:microsoft.com/office/officeart/2005/8/layout/cycle3"/>
    <dgm:cxn modelId="{1E66B424-B99D-4984-86AA-71A916F7ED4E}" type="presOf" srcId="{8A3B0D81-2247-48E9-8605-B73B46004366}" destId="{EBD62AE5-C02B-4C90-A19A-6CD6EBC2A007}" srcOrd="0" destOrd="0" presId="urn:microsoft.com/office/officeart/2005/8/layout/cycle3"/>
    <dgm:cxn modelId="{59DFB9A5-9F99-4405-9201-D358C2BC8805}" srcId="{6B465357-B917-4B96-9435-CFD196194998}" destId="{801E2158-BCE3-4FE3-BFCB-22181FC36D59}" srcOrd="4" destOrd="0" parTransId="{F020DF68-5842-4F4E-AAFF-DE00187F75D5}" sibTransId="{F80FC628-9A2B-4355-A1ED-521A0B62C0A0}"/>
    <dgm:cxn modelId="{8205371E-69D4-47C5-B170-C8936887C7D4}" srcId="{6B465357-B917-4B96-9435-CFD196194998}" destId="{A6C7FF7D-BFEB-4995-8B81-60BAA82E836D}" srcOrd="0" destOrd="0" parTransId="{991A4194-B3D1-45F5-8E31-1955933A6EE9}" sibTransId="{8A3B0D81-2247-48E9-8605-B73B46004366}"/>
    <dgm:cxn modelId="{21A17402-3FD7-477B-9B3B-4E1A489D7B50}" srcId="{6B465357-B917-4B96-9435-CFD196194998}" destId="{6FB5CC99-A0F0-4595-A047-B3145A0E3988}" srcOrd="1" destOrd="0" parTransId="{46AFF492-2B37-4D02-A8E7-601EC3ACD470}" sibTransId="{33BC5D29-2C16-429B-9F09-221D4A095E6B}"/>
    <dgm:cxn modelId="{C5A0306C-D2C1-4A3F-89AD-CD68D882B2C1}" type="presOf" srcId="{129D33AB-5C03-48BD-AC3B-51546F15C436}" destId="{A76CCAE2-ACFE-4B4A-80CE-2FF0DFAFB4E4}" srcOrd="0" destOrd="0" presId="urn:microsoft.com/office/officeart/2005/8/layout/cycle3"/>
    <dgm:cxn modelId="{958D6F0C-39E4-4FDC-AD9F-C1F75DE903CB}" type="presOf" srcId="{11F4DA67-9D82-4733-B5DF-D79C2C05EE8A}" destId="{FB107787-B0C6-4A3D-BFFE-22F525065218}" srcOrd="0" destOrd="0" presId="urn:microsoft.com/office/officeart/2005/8/layout/cycle3"/>
    <dgm:cxn modelId="{45DFD974-A514-4AF0-B3AF-8A205DD18E25}" srcId="{6B465357-B917-4B96-9435-CFD196194998}" destId="{60794C0B-3CA2-450B-A0EC-AC207C92C1CA}" srcOrd="5" destOrd="0" parTransId="{7B84CE79-989D-4D88-933A-26D70C0557FA}" sibTransId="{1E020380-EBB6-437D-B096-29C3581F69EE}"/>
    <dgm:cxn modelId="{B26FFBDE-59A5-4C42-B3CF-19849FA55B89}" srcId="{6B465357-B917-4B96-9435-CFD196194998}" destId="{297DE8AC-7CA4-45B7-A005-5EC4DB0DD4A7}" srcOrd="9" destOrd="0" parTransId="{41A59B2A-67E4-4414-99A7-DAEB61509578}" sibTransId="{25835F6C-AC2A-4176-AF4A-CF228965CDB2}"/>
    <dgm:cxn modelId="{527A8C61-0BE2-448E-8546-E18C1BF62DFA}" srcId="{6B465357-B917-4B96-9435-CFD196194998}" destId="{FAC321FA-FD0C-4213-B2BD-B07A26CF6FD9}" srcOrd="8" destOrd="0" parTransId="{05CF35F4-C829-4B46-BE95-FAF3E2E2F1B1}" sibTransId="{7E927196-9E64-4868-AC1B-BE49A441A175}"/>
    <dgm:cxn modelId="{9F2DA01E-49D0-4A74-87E4-00EB0FBE3EF4}" type="presOf" srcId="{801E2158-BCE3-4FE3-BFCB-22181FC36D59}" destId="{E3C73369-D476-4AB7-8968-79B4795B2F9D}" srcOrd="0" destOrd="0" presId="urn:microsoft.com/office/officeart/2005/8/layout/cycle3"/>
    <dgm:cxn modelId="{1481E8BC-EDFD-4B2D-B530-3D555E75B979}" type="presOf" srcId="{D2DCB199-9E34-49DA-A26E-F6EEDAD24AA9}" destId="{780860CB-CA6F-45DD-B378-D11CD8D2E526}" srcOrd="0" destOrd="0" presId="urn:microsoft.com/office/officeart/2005/8/layout/cycle3"/>
    <dgm:cxn modelId="{0E518E18-736F-4A53-BE42-A6F6C94C356C}" srcId="{6B465357-B917-4B96-9435-CFD196194998}" destId="{129D33AB-5C03-48BD-AC3B-51546F15C436}" srcOrd="2" destOrd="0" parTransId="{676E1087-43BB-44DC-81BB-3A861B07CF17}" sibTransId="{141AE967-B446-4F18-8B43-B9D4629C5C3F}"/>
    <dgm:cxn modelId="{BE7852D3-20C6-40EB-85B0-8A39BF5B76B1}" type="presOf" srcId="{6FB5CC99-A0F0-4595-A047-B3145A0E3988}" destId="{0DA61645-4C11-4202-AFDF-AE35039D0F2D}" srcOrd="0" destOrd="0" presId="urn:microsoft.com/office/officeart/2005/8/layout/cycle3"/>
    <dgm:cxn modelId="{B3361D98-EB6C-4337-961E-BF6450857DD8}" type="presOf" srcId="{297DE8AC-7CA4-45B7-A005-5EC4DB0DD4A7}" destId="{B9036543-09E4-465F-A17F-AB51C18BB3F9}" srcOrd="0" destOrd="0" presId="urn:microsoft.com/office/officeart/2005/8/layout/cycle3"/>
    <dgm:cxn modelId="{BA591E1A-18A1-4E56-9209-4894CDD2159A}" type="presParOf" srcId="{E652A9C2-83A2-43B8-B8A9-FD848E78BFC7}" destId="{F96AB6AF-3630-4DB7-A146-F68483168B59}" srcOrd="0" destOrd="0" presId="urn:microsoft.com/office/officeart/2005/8/layout/cycle3"/>
    <dgm:cxn modelId="{B5CF883F-B79D-4B9A-884B-BB5DF285E5AE}" type="presParOf" srcId="{F96AB6AF-3630-4DB7-A146-F68483168B59}" destId="{609C0068-934B-4BAF-882B-BC7B452AE80B}" srcOrd="0" destOrd="0" presId="urn:microsoft.com/office/officeart/2005/8/layout/cycle3"/>
    <dgm:cxn modelId="{C835CC60-4170-4CC5-9269-73AEB287521D}" type="presParOf" srcId="{F96AB6AF-3630-4DB7-A146-F68483168B59}" destId="{EBD62AE5-C02B-4C90-A19A-6CD6EBC2A007}" srcOrd="1" destOrd="0" presId="urn:microsoft.com/office/officeart/2005/8/layout/cycle3"/>
    <dgm:cxn modelId="{93B26852-613D-464B-B1FC-5B850D7EC179}" type="presParOf" srcId="{F96AB6AF-3630-4DB7-A146-F68483168B59}" destId="{0DA61645-4C11-4202-AFDF-AE35039D0F2D}" srcOrd="2" destOrd="0" presId="urn:microsoft.com/office/officeart/2005/8/layout/cycle3"/>
    <dgm:cxn modelId="{16A3A470-1209-44CC-BDA0-0A8BB46CFEF2}" type="presParOf" srcId="{F96AB6AF-3630-4DB7-A146-F68483168B59}" destId="{A76CCAE2-ACFE-4B4A-80CE-2FF0DFAFB4E4}" srcOrd="3" destOrd="0" presId="urn:microsoft.com/office/officeart/2005/8/layout/cycle3"/>
    <dgm:cxn modelId="{DD52F458-399E-4F62-9F71-6F1F0729B66F}" type="presParOf" srcId="{F96AB6AF-3630-4DB7-A146-F68483168B59}" destId="{EBCBA4DD-BC06-421E-A7C4-2542BE2D32F5}" srcOrd="4" destOrd="0" presId="urn:microsoft.com/office/officeart/2005/8/layout/cycle3"/>
    <dgm:cxn modelId="{160B5DD8-B5F3-48F5-A896-D588CA43E2A6}" type="presParOf" srcId="{F96AB6AF-3630-4DB7-A146-F68483168B59}" destId="{E3C73369-D476-4AB7-8968-79B4795B2F9D}" srcOrd="5" destOrd="0" presId="urn:microsoft.com/office/officeart/2005/8/layout/cycle3"/>
    <dgm:cxn modelId="{19F562E4-F7E3-4E74-B332-9DE994FD406C}" type="presParOf" srcId="{F96AB6AF-3630-4DB7-A146-F68483168B59}" destId="{B537A0B4-6FD8-4B0A-BFEC-E9168D56E319}" srcOrd="6" destOrd="0" presId="urn:microsoft.com/office/officeart/2005/8/layout/cycle3"/>
    <dgm:cxn modelId="{85BE225C-CE60-412F-8566-C5473100E809}" type="presParOf" srcId="{F96AB6AF-3630-4DB7-A146-F68483168B59}" destId="{FB107787-B0C6-4A3D-BFFE-22F525065218}" srcOrd="7" destOrd="0" presId="urn:microsoft.com/office/officeart/2005/8/layout/cycle3"/>
    <dgm:cxn modelId="{CC8EF127-674E-49E8-95AA-A96451DA1352}" type="presParOf" srcId="{F96AB6AF-3630-4DB7-A146-F68483168B59}" destId="{1C149B8F-6258-4839-9768-FED10012C51E}" srcOrd="8" destOrd="0" presId="urn:microsoft.com/office/officeart/2005/8/layout/cycle3"/>
    <dgm:cxn modelId="{F211260B-091B-4FBA-A88B-F60FD5590596}" type="presParOf" srcId="{F96AB6AF-3630-4DB7-A146-F68483168B59}" destId="{31B4FDB4-6A76-4C9A-A818-3846097C08D9}" srcOrd="9" destOrd="0" presId="urn:microsoft.com/office/officeart/2005/8/layout/cycle3"/>
    <dgm:cxn modelId="{5945D358-4989-405E-832D-19C872C19491}" type="presParOf" srcId="{F96AB6AF-3630-4DB7-A146-F68483168B59}" destId="{B9036543-09E4-465F-A17F-AB51C18BB3F9}" srcOrd="10" destOrd="0" presId="urn:microsoft.com/office/officeart/2005/8/layout/cycle3"/>
    <dgm:cxn modelId="{63681A8C-9E27-477F-9E34-A628038CEFF0}" type="presParOf" srcId="{F96AB6AF-3630-4DB7-A146-F68483168B59}" destId="{780860CB-CA6F-45DD-B378-D11CD8D2E526}" srcOrd="11"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B465357-B917-4B96-9435-CFD196194998}" type="doc">
      <dgm:prSet loTypeId="urn:microsoft.com/office/officeart/2005/8/layout/cycle3" loCatId="cycle" qsTypeId="urn:microsoft.com/office/officeart/2005/8/quickstyle/simple1" qsCatId="simple" csTypeId="urn:microsoft.com/office/officeart/2005/8/colors/accent1_3" csCatId="accent1" phldr="1"/>
      <dgm:spPr/>
      <dgm:t>
        <a:bodyPr/>
        <a:lstStyle/>
        <a:p>
          <a:endParaRPr lang="zh-CN" altLang="en-US"/>
        </a:p>
      </dgm:t>
    </dgm:pt>
    <dgm:pt modelId="{A6C7FF7D-BFEB-4995-8B81-60BAA82E836D}">
      <dgm:prSet phldrT="[文本]"/>
      <dgm:spPr/>
      <dgm:t>
        <a:bodyPr/>
        <a:lstStyle/>
        <a:p>
          <a:r>
            <a:rPr lang="zh-CN" altLang="zh-CN" smtClean="0"/>
            <a:t>开立输液医嘱</a:t>
          </a:r>
          <a:endParaRPr lang="zh-CN" altLang="en-US" dirty="0"/>
        </a:p>
      </dgm:t>
    </dgm:pt>
    <dgm:pt modelId="{991A4194-B3D1-45F5-8E31-1955933A6EE9}" type="parTrans" cxnId="{8205371E-69D4-47C5-B170-C8936887C7D4}">
      <dgm:prSet/>
      <dgm:spPr/>
      <dgm:t>
        <a:bodyPr/>
        <a:lstStyle/>
        <a:p>
          <a:endParaRPr lang="zh-CN" altLang="en-US"/>
        </a:p>
      </dgm:t>
    </dgm:pt>
    <dgm:pt modelId="{8A3B0D81-2247-48E9-8605-B73B46004366}" type="sibTrans" cxnId="{8205371E-69D4-47C5-B170-C8936887C7D4}">
      <dgm:prSet/>
      <dgm:spPr/>
      <dgm:t>
        <a:bodyPr/>
        <a:lstStyle/>
        <a:p>
          <a:endParaRPr lang="zh-CN" altLang="en-US"/>
        </a:p>
      </dgm:t>
    </dgm:pt>
    <dgm:pt modelId="{DE785DEF-EFED-4625-B282-07158D7B0FAA}">
      <dgm:prSet/>
      <dgm:spPr/>
      <dgm:t>
        <a:bodyPr/>
        <a:lstStyle/>
        <a:p>
          <a:r>
            <a:rPr lang="zh-CN" altLang="zh-CN" smtClean="0"/>
            <a:t>开立抗生素申请</a:t>
          </a:r>
        </a:p>
      </dgm:t>
    </dgm:pt>
    <dgm:pt modelId="{9CBFE416-E3D5-4327-A217-D15D3C7BF5F9}" type="parTrans" cxnId="{18AFA64C-E124-4443-8E8B-D4BA3B476033}">
      <dgm:prSet/>
      <dgm:spPr/>
      <dgm:t>
        <a:bodyPr/>
        <a:lstStyle/>
        <a:p>
          <a:endParaRPr lang="zh-CN" altLang="en-US"/>
        </a:p>
      </dgm:t>
    </dgm:pt>
    <dgm:pt modelId="{6009D213-72F7-490A-8C33-0DA0C83E2D3A}" type="sibTrans" cxnId="{18AFA64C-E124-4443-8E8B-D4BA3B476033}">
      <dgm:prSet/>
      <dgm:spPr/>
      <dgm:t>
        <a:bodyPr/>
        <a:lstStyle/>
        <a:p>
          <a:endParaRPr lang="zh-CN" altLang="en-US"/>
        </a:p>
      </dgm:t>
    </dgm:pt>
    <dgm:pt modelId="{298AA122-C5FD-4754-B0B6-E5E6F9554831}">
      <dgm:prSet/>
      <dgm:spPr/>
      <dgm:t>
        <a:bodyPr/>
        <a:lstStyle/>
        <a:p>
          <a:r>
            <a:rPr lang="zh-CN" altLang="zh-CN" smtClean="0"/>
            <a:t>医嘱核对</a:t>
          </a:r>
        </a:p>
      </dgm:t>
    </dgm:pt>
    <dgm:pt modelId="{1AA7AA91-0711-4267-8AF3-E6B692392D73}" type="parTrans" cxnId="{9677866C-599F-4A9F-97B0-A01FCDA9C160}">
      <dgm:prSet/>
      <dgm:spPr/>
      <dgm:t>
        <a:bodyPr/>
        <a:lstStyle/>
        <a:p>
          <a:endParaRPr lang="zh-CN" altLang="en-US"/>
        </a:p>
      </dgm:t>
    </dgm:pt>
    <dgm:pt modelId="{CE40E1E4-350C-4936-B3AC-69FCD9218637}" type="sibTrans" cxnId="{9677866C-599F-4A9F-97B0-A01FCDA9C160}">
      <dgm:prSet/>
      <dgm:spPr/>
      <dgm:t>
        <a:bodyPr/>
        <a:lstStyle/>
        <a:p>
          <a:endParaRPr lang="zh-CN" altLang="en-US"/>
        </a:p>
      </dgm:t>
    </dgm:pt>
    <dgm:pt modelId="{B575C17E-8954-4D3C-8350-04F342A08A92}">
      <dgm:prSet/>
      <dgm:spPr/>
      <dgm:t>
        <a:bodyPr/>
        <a:lstStyle/>
        <a:p>
          <a:r>
            <a:rPr lang="zh-CN" altLang="zh-CN" smtClean="0"/>
            <a:t>发药</a:t>
          </a:r>
        </a:p>
      </dgm:t>
    </dgm:pt>
    <dgm:pt modelId="{0EDE9BCD-F463-4C3A-B72F-F64FD6C826A7}" type="parTrans" cxnId="{2FE40101-2964-4A6F-949A-E08359286BB7}">
      <dgm:prSet/>
      <dgm:spPr/>
      <dgm:t>
        <a:bodyPr/>
        <a:lstStyle/>
        <a:p>
          <a:endParaRPr lang="zh-CN" altLang="en-US"/>
        </a:p>
      </dgm:t>
    </dgm:pt>
    <dgm:pt modelId="{7FF1A494-22AD-41D6-8B9F-6192AC6982DF}" type="sibTrans" cxnId="{2FE40101-2964-4A6F-949A-E08359286BB7}">
      <dgm:prSet/>
      <dgm:spPr/>
      <dgm:t>
        <a:bodyPr/>
        <a:lstStyle/>
        <a:p>
          <a:endParaRPr lang="zh-CN" altLang="en-US"/>
        </a:p>
      </dgm:t>
    </dgm:pt>
    <dgm:pt modelId="{44FF0D99-B76A-450D-B185-FD68ED7A066F}">
      <dgm:prSet/>
      <dgm:spPr/>
      <dgm:t>
        <a:bodyPr/>
        <a:lstStyle/>
        <a:p>
          <a:r>
            <a:rPr lang="zh-CN" altLang="zh-CN" smtClean="0"/>
            <a:t>病区核对签收</a:t>
          </a:r>
        </a:p>
      </dgm:t>
    </dgm:pt>
    <dgm:pt modelId="{86B6EAF8-A03B-4F1B-91BA-D8FCE4AC2DFF}" type="parTrans" cxnId="{CEFA79D3-D5B4-4735-8504-ADF8E553A2E6}">
      <dgm:prSet/>
      <dgm:spPr/>
      <dgm:t>
        <a:bodyPr/>
        <a:lstStyle/>
        <a:p>
          <a:endParaRPr lang="zh-CN" altLang="en-US"/>
        </a:p>
      </dgm:t>
    </dgm:pt>
    <dgm:pt modelId="{01FE227A-FCA5-44DB-A618-8165F607F5C4}" type="sibTrans" cxnId="{CEFA79D3-D5B4-4735-8504-ADF8E553A2E6}">
      <dgm:prSet/>
      <dgm:spPr/>
      <dgm:t>
        <a:bodyPr/>
        <a:lstStyle/>
        <a:p>
          <a:endParaRPr lang="zh-CN" altLang="en-US"/>
        </a:p>
      </dgm:t>
    </dgm:pt>
    <dgm:pt modelId="{0F7FD27F-0453-4CDD-81A3-9EBE70185608}">
      <dgm:prSet/>
      <dgm:spPr/>
      <dgm:t>
        <a:bodyPr/>
        <a:lstStyle/>
        <a:p>
          <a:r>
            <a:rPr lang="zh-CN" altLang="zh-CN" smtClean="0"/>
            <a:t>患者核对</a:t>
          </a:r>
        </a:p>
      </dgm:t>
    </dgm:pt>
    <dgm:pt modelId="{2B9F4431-E350-4A67-B02F-257AB400C8D3}" type="parTrans" cxnId="{0EFCDB3B-E201-4817-BD72-EF9AF3AE602C}">
      <dgm:prSet/>
      <dgm:spPr/>
      <dgm:t>
        <a:bodyPr/>
        <a:lstStyle/>
        <a:p>
          <a:endParaRPr lang="zh-CN" altLang="en-US"/>
        </a:p>
      </dgm:t>
    </dgm:pt>
    <dgm:pt modelId="{79CD4C99-607F-44D4-8010-34A57E4999CC}" type="sibTrans" cxnId="{0EFCDB3B-E201-4817-BD72-EF9AF3AE602C}">
      <dgm:prSet/>
      <dgm:spPr/>
      <dgm:t>
        <a:bodyPr/>
        <a:lstStyle/>
        <a:p>
          <a:endParaRPr lang="zh-CN" altLang="en-US"/>
        </a:p>
      </dgm:t>
    </dgm:pt>
    <dgm:pt modelId="{96C7E29F-CB45-4A3B-96E0-59FCA1281EB0}">
      <dgm:prSet/>
      <dgm:spPr/>
      <dgm:t>
        <a:bodyPr/>
        <a:lstStyle/>
        <a:p>
          <a:r>
            <a:rPr lang="zh-CN" altLang="zh-CN" smtClean="0"/>
            <a:t>输液开始</a:t>
          </a:r>
        </a:p>
      </dgm:t>
    </dgm:pt>
    <dgm:pt modelId="{8E03F98F-7A86-47C6-B070-A9AD78B752FC}" type="parTrans" cxnId="{D73305F8-F4A5-467C-BD6A-E90E8DC10F20}">
      <dgm:prSet/>
      <dgm:spPr/>
      <dgm:t>
        <a:bodyPr/>
        <a:lstStyle/>
        <a:p>
          <a:endParaRPr lang="zh-CN" altLang="en-US"/>
        </a:p>
      </dgm:t>
    </dgm:pt>
    <dgm:pt modelId="{62545F5A-29A9-4F12-8BA7-DE32F8006B53}" type="sibTrans" cxnId="{D73305F8-F4A5-467C-BD6A-E90E8DC10F20}">
      <dgm:prSet/>
      <dgm:spPr/>
      <dgm:t>
        <a:bodyPr/>
        <a:lstStyle/>
        <a:p>
          <a:endParaRPr lang="zh-CN" altLang="en-US"/>
        </a:p>
      </dgm:t>
    </dgm:pt>
    <dgm:pt modelId="{1308D42C-129E-40F5-B9D4-1835C21C9218}">
      <dgm:prSet/>
      <dgm:spPr/>
      <dgm:t>
        <a:bodyPr/>
        <a:lstStyle/>
        <a:p>
          <a:r>
            <a:rPr lang="zh-CN" altLang="zh-CN" smtClean="0"/>
            <a:t>输液巡视</a:t>
          </a:r>
        </a:p>
      </dgm:t>
    </dgm:pt>
    <dgm:pt modelId="{D7B5FA20-E5C8-4A28-9318-A47412F78CA0}" type="parTrans" cxnId="{3F7790EF-3261-4A98-893E-515E3DEF8243}">
      <dgm:prSet/>
      <dgm:spPr/>
      <dgm:t>
        <a:bodyPr/>
        <a:lstStyle/>
        <a:p>
          <a:endParaRPr lang="zh-CN" altLang="en-US"/>
        </a:p>
      </dgm:t>
    </dgm:pt>
    <dgm:pt modelId="{772A0BDC-E0A7-4A8F-A7DA-AFF114A79FCD}" type="sibTrans" cxnId="{3F7790EF-3261-4A98-893E-515E3DEF8243}">
      <dgm:prSet/>
      <dgm:spPr/>
      <dgm:t>
        <a:bodyPr/>
        <a:lstStyle/>
        <a:p>
          <a:endParaRPr lang="zh-CN" altLang="en-US"/>
        </a:p>
      </dgm:t>
    </dgm:pt>
    <dgm:pt modelId="{EA59E26D-D118-417B-9165-8739553986E4}">
      <dgm:prSet/>
      <dgm:spPr/>
      <dgm:t>
        <a:bodyPr/>
        <a:lstStyle/>
        <a:p>
          <a:r>
            <a:rPr lang="zh-CN" altLang="zh-CN" smtClean="0"/>
            <a:t>输液结束</a:t>
          </a:r>
        </a:p>
      </dgm:t>
    </dgm:pt>
    <dgm:pt modelId="{A93B7E73-6930-481B-BA25-36EDB0683E83}" type="parTrans" cxnId="{D8F3ED54-6ADF-43AE-8BA7-687EB75684E4}">
      <dgm:prSet/>
      <dgm:spPr/>
      <dgm:t>
        <a:bodyPr/>
        <a:lstStyle/>
        <a:p>
          <a:endParaRPr lang="zh-CN" altLang="en-US"/>
        </a:p>
      </dgm:t>
    </dgm:pt>
    <dgm:pt modelId="{257C8792-5930-4B42-B39C-EB55EE99AEFC}" type="sibTrans" cxnId="{D8F3ED54-6ADF-43AE-8BA7-687EB75684E4}">
      <dgm:prSet/>
      <dgm:spPr/>
      <dgm:t>
        <a:bodyPr/>
        <a:lstStyle/>
        <a:p>
          <a:endParaRPr lang="zh-CN" altLang="en-US"/>
        </a:p>
      </dgm:t>
    </dgm:pt>
    <dgm:pt modelId="{E41CCA63-3322-45D3-B7EF-3959E9FD024D}">
      <dgm:prSet/>
      <dgm:spPr/>
      <dgm:t>
        <a:bodyPr/>
        <a:lstStyle/>
        <a:p>
          <a:r>
            <a:rPr lang="en-US" altLang="zh-CN" smtClean="0"/>
            <a:t>……</a:t>
          </a:r>
          <a:endParaRPr lang="zh-CN" altLang="zh-CN" smtClean="0"/>
        </a:p>
      </dgm:t>
    </dgm:pt>
    <dgm:pt modelId="{772BD2E1-F8F2-4097-A99D-6287AC0DF601}" type="parTrans" cxnId="{7FF24C83-A8EA-444D-B9E9-2B3B37F12F2A}">
      <dgm:prSet/>
      <dgm:spPr/>
      <dgm:t>
        <a:bodyPr/>
        <a:lstStyle/>
        <a:p>
          <a:endParaRPr lang="zh-CN" altLang="en-US"/>
        </a:p>
      </dgm:t>
    </dgm:pt>
    <dgm:pt modelId="{A5F1380E-B32D-4C16-A168-FA5A9894396C}" type="sibTrans" cxnId="{7FF24C83-A8EA-444D-B9E9-2B3B37F12F2A}">
      <dgm:prSet/>
      <dgm:spPr/>
      <dgm:t>
        <a:bodyPr/>
        <a:lstStyle/>
        <a:p>
          <a:endParaRPr lang="zh-CN" altLang="en-US"/>
        </a:p>
      </dgm:t>
    </dgm:pt>
    <dgm:pt modelId="{E652A9C2-83A2-43B8-B8A9-FD848E78BFC7}" type="pres">
      <dgm:prSet presAssocID="{6B465357-B917-4B96-9435-CFD196194998}" presName="Name0" presStyleCnt="0">
        <dgm:presLayoutVars>
          <dgm:dir/>
          <dgm:resizeHandles val="exact"/>
        </dgm:presLayoutVars>
      </dgm:prSet>
      <dgm:spPr/>
      <dgm:t>
        <a:bodyPr/>
        <a:lstStyle/>
        <a:p>
          <a:endParaRPr lang="zh-CN" altLang="en-US"/>
        </a:p>
      </dgm:t>
    </dgm:pt>
    <dgm:pt modelId="{F96AB6AF-3630-4DB7-A146-F68483168B59}" type="pres">
      <dgm:prSet presAssocID="{6B465357-B917-4B96-9435-CFD196194998}" presName="cycle" presStyleCnt="0"/>
      <dgm:spPr/>
    </dgm:pt>
    <dgm:pt modelId="{609C0068-934B-4BAF-882B-BC7B452AE80B}" type="pres">
      <dgm:prSet presAssocID="{A6C7FF7D-BFEB-4995-8B81-60BAA82E836D}" presName="nodeFirstNode" presStyleLbl="node1" presStyleIdx="0" presStyleCnt="10">
        <dgm:presLayoutVars>
          <dgm:bulletEnabled val="1"/>
        </dgm:presLayoutVars>
      </dgm:prSet>
      <dgm:spPr/>
      <dgm:t>
        <a:bodyPr/>
        <a:lstStyle/>
        <a:p>
          <a:endParaRPr lang="zh-CN" altLang="en-US"/>
        </a:p>
      </dgm:t>
    </dgm:pt>
    <dgm:pt modelId="{EBD62AE5-C02B-4C90-A19A-6CD6EBC2A007}" type="pres">
      <dgm:prSet presAssocID="{8A3B0D81-2247-48E9-8605-B73B46004366}" presName="sibTransFirstNode" presStyleLbl="bgShp" presStyleIdx="0" presStyleCnt="1"/>
      <dgm:spPr/>
      <dgm:t>
        <a:bodyPr/>
        <a:lstStyle/>
        <a:p>
          <a:endParaRPr lang="zh-CN" altLang="en-US"/>
        </a:p>
      </dgm:t>
    </dgm:pt>
    <dgm:pt modelId="{890565AB-F816-485B-9B6B-2C65185BBF46}" type="pres">
      <dgm:prSet presAssocID="{DE785DEF-EFED-4625-B282-07158D7B0FAA}" presName="nodeFollowingNodes" presStyleLbl="node1" presStyleIdx="1" presStyleCnt="10">
        <dgm:presLayoutVars>
          <dgm:bulletEnabled val="1"/>
        </dgm:presLayoutVars>
      </dgm:prSet>
      <dgm:spPr/>
      <dgm:t>
        <a:bodyPr/>
        <a:lstStyle/>
        <a:p>
          <a:endParaRPr lang="zh-CN" altLang="en-US"/>
        </a:p>
      </dgm:t>
    </dgm:pt>
    <dgm:pt modelId="{9E0C686A-8DE2-4369-80F6-FB8BB6149306}" type="pres">
      <dgm:prSet presAssocID="{298AA122-C5FD-4754-B0B6-E5E6F9554831}" presName="nodeFollowingNodes" presStyleLbl="node1" presStyleIdx="2" presStyleCnt="10">
        <dgm:presLayoutVars>
          <dgm:bulletEnabled val="1"/>
        </dgm:presLayoutVars>
      </dgm:prSet>
      <dgm:spPr/>
      <dgm:t>
        <a:bodyPr/>
        <a:lstStyle/>
        <a:p>
          <a:endParaRPr lang="zh-CN" altLang="en-US"/>
        </a:p>
      </dgm:t>
    </dgm:pt>
    <dgm:pt modelId="{16610D4C-891C-4050-B387-11CE9EF9B0FE}" type="pres">
      <dgm:prSet presAssocID="{B575C17E-8954-4D3C-8350-04F342A08A92}" presName="nodeFollowingNodes" presStyleLbl="node1" presStyleIdx="3" presStyleCnt="10">
        <dgm:presLayoutVars>
          <dgm:bulletEnabled val="1"/>
        </dgm:presLayoutVars>
      </dgm:prSet>
      <dgm:spPr/>
      <dgm:t>
        <a:bodyPr/>
        <a:lstStyle/>
        <a:p>
          <a:endParaRPr lang="zh-CN" altLang="en-US"/>
        </a:p>
      </dgm:t>
    </dgm:pt>
    <dgm:pt modelId="{FA551A91-0FBB-4CFC-8D74-89C1F695C66B}" type="pres">
      <dgm:prSet presAssocID="{44FF0D99-B76A-450D-B185-FD68ED7A066F}" presName="nodeFollowingNodes" presStyleLbl="node1" presStyleIdx="4" presStyleCnt="10">
        <dgm:presLayoutVars>
          <dgm:bulletEnabled val="1"/>
        </dgm:presLayoutVars>
      </dgm:prSet>
      <dgm:spPr/>
      <dgm:t>
        <a:bodyPr/>
        <a:lstStyle/>
        <a:p>
          <a:endParaRPr lang="zh-CN" altLang="en-US"/>
        </a:p>
      </dgm:t>
    </dgm:pt>
    <dgm:pt modelId="{F0FC26FE-47D2-4E5B-8F57-722971B18432}" type="pres">
      <dgm:prSet presAssocID="{0F7FD27F-0453-4CDD-81A3-9EBE70185608}" presName="nodeFollowingNodes" presStyleLbl="node1" presStyleIdx="5" presStyleCnt="10">
        <dgm:presLayoutVars>
          <dgm:bulletEnabled val="1"/>
        </dgm:presLayoutVars>
      </dgm:prSet>
      <dgm:spPr/>
      <dgm:t>
        <a:bodyPr/>
        <a:lstStyle/>
        <a:p>
          <a:endParaRPr lang="zh-CN" altLang="en-US"/>
        </a:p>
      </dgm:t>
    </dgm:pt>
    <dgm:pt modelId="{B22B8B35-0E10-4D37-B6F0-60E6EACBE2A3}" type="pres">
      <dgm:prSet presAssocID="{96C7E29F-CB45-4A3B-96E0-59FCA1281EB0}" presName="nodeFollowingNodes" presStyleLbl="node1" presStyleIdx="6" presStyleCnt="10">
        <dgm:presLayoutVars>
          <dgm:bulletEnabled val="1"/>
        </dgm:presLayoutVars>
      </dgm:prSet>
      <dgm:spPr/>
      <dgm:t>
        <a:bodyPr/>
        <a:lstStyle/>
        <a:p>
          <a:endParaRPr lang="zh-CN" altLang="en-US"/>
        </a:p>
      </dgm:t>
    </dgm:pt>
    <dgm:pt modelId="{E8A23136-E93E-4F8C-8727-4E6104A198DC}" type="pres">
      <dgm:prSet presAssocID="{1308D42C-129E-40F5-B9D4-1835C21C9218}" presName="nodeFollowingNodes" presStyleLbl="node1" presStyleIdx="7" presStyleCnt="10">
        <dgm:presLayoutVars>
          <dgm:bulletEnabled val="1"/>
        </dgm:presLayoutVars>
      </dgm:prSet>
      <dgm:spPr/>
      <dgm:t>
        <a:bodyPr/>
        <a:lstStyle/>
        <a:p>
          <a:endParaRPr lang="zh-CN" altLang="en-US"/>
        </a:p>
      </dgm:t>
    </dgm:pt>
    <dgm:pt modelId="{5C2954E6-CAAB-40BE-931D-9C3D4066AC66}" type="pres">
      <dgm:prSet presAssocID="{EA59E26D-D118-417B-9165-8739553986E4}" presName="nodeFollowingNodes" presStyleLbl="node1" presStyleIdx="8" presStyleCnt="10">
        <dgm:presLayoutVars>
          <dgm:bulletEnabled val="1"/>
        </dgm:presLayoutVars>
      </dgm:prSet>
      <dgm:spPr/>
      <dgm:t>
        <a:bodyPr/>
        <a:lstStyle/>
        <a:p>
          <a:endParaRPr lang="zh-CN" altLang="en-US"/>
        </a:p>
      </dgm:t>
    </dgm:pt>
    <dgm:pt modelId="{0B569159-E115-4137-B049-E32C9EBCD9D1}" type="pres">
      <dgm:prSet presAssocID="{E41CCA63-3322-45D3-B7EF-3959E9FD024D}" presName="nodeFollowingNodes" presStyleLbl="node1" presStyleIdx="9" presStyleCnt="10">
        <dgm:presLayoutVars>
          <dgm:bulletEnabled val="1"/>
        </dgm:presLayoutVars>
      </dgm:prSet>
      <dgm:spPr/>
      <dgm:t>
        <a:bodyPr/>
        <a:lstStyle/>
        <a:p>
          <a:endParaRPr lang="zh-CN" altLang="en-US"/>
        </a:p>
      </dgm:t>
    </dgm:pt>
  </dgm:ptLst>
  <dgm:cxnLst>
    <dgm:cxn modelId="{02343704-8560-4CDC-9801-5E2D502CB4D4}" type="presOf" srcId="{0F7FD27F-0453-4CDD-81A3-9EBE70185608}" destId="{F0FC26FE-47D2-4E5B-8F57-722971B18432}" srcOrd="0" destOrd="0" presId="urn:microsoft.com/office/officeart/2005/8/layout/cycle3"/>
    <dgm:cxn modelId="{0EFCDB3B-E201-4817-BD72-EF9AF3AE602C}" srcId="{6B465357-B917-4B96-9435-CFD196194998}" destId="{0F7FD27F-0453-4CDD-81A3-9EBE70185608}" srcOrd="5" destOrd="0" parTransId="{2B9F4431-E350-4A67-B02F-257AB400C8D3}" sibTransId="{79CD4C99-607F-44D4-8010-34A57E4999CC}"/>
    <dgm:cxn modelId="{4FDF16D7-6BC5-43F5-8E66-6DAC8C2628B9}" type="presOf" srcId="{96C7E29F-CB45-4A3B-96E0-59FCA1281EB0}" destId="{B22B8B35-0E10-4D37-B6F0-60E6EACBE2A3}" srcOrd="0" destOrd="0" presId="urn:microsoft.com/office/officeart/2005/8/layout/cycle3"/>
    <dgm:cxn modelId="{7A6D286E-0BCE-452E-BFCC-0E74A1C40D33}" type="presOf" srcId="{DE785DEF-EFED-4625-B282-07158D7B0FAA}" destId="{890565AB-F816-485B-9B6B-2C65185BBF46}" srcOrd="0" destOrd="0" presId="urn:microsoft.com/office/officeart/2005/8/layout/cycle3"/>
    <dgm:cxn modelId="{6DEEA0A1-42C2-4853-BDCC-387CAF1BA23B}" type="presOf" srcId="{A6C7FF7D-BFEB-4995-8B81-60BAA82E836D}" destId="{609C0068-934B-4BAF-882B-BC7B452AE80B}" srcOrd="0" destOrd="0" presId="urn:microsoft.com/office/officeart/2005/8/layout/cycle3"/>
    <dgm:cxn modelId="{CEFA79D3-D5B4-4735-8504-ADF8E553A2E6}" srcId="{6B465357-B917-4B96-9435-CFD196194998}" destId="{44FF0D99-B76A-450D-B185-FD68ED7A066F}" srcOrd="4" destOrd="0" parTransId="{86B6EAF8-A03B-4F1B-91BA-D8FCE4AC2DFF}" sibTransId="{01FE227A-FCA5-44DB-A618-8165F607F5C4}"/>
    <dgm:cxn modelId="{3F7790EF-3261-4A98-893E-515E3DEF8243}" srcId="{6B465357-B917-4B96-9435-CFD196194998}" destId="{1308D42C-129E-40F5-B9D4-1835C21C9218}" srcOrd="7" destOrd="0" parTransId="{D7B5FA20-E5C8-4A28-9318-A47412F78CA0}" sibTransId="{772A0BDC-E0A7-4A8F-A7DA-AFF114A79FCD}"/>
    <dgm:cxn modelId="{333834AA-B18B-4DF8-BB61-62D8EA8363C2}" type="presOf" srcId="{298AA122-C5FD-4754-B0B6-E5E6F9554831}" destId="{9E0C686A-8DE2-4369-80F6-FB8BB6149306}" srcOrd="0" destOrd="0" presId="urn:microsoft.com/office/officeart/2005/8/layout/cycle3"/>
    <dgm:cxn modelId="{D73305F8-F4A5-467C-BD6A-E90E8DC10F20}" srcId="{6B465357-B917-4B96-9435-CFD196194998}" destId="{96C7E29F-CB45-4A3B-96E0-59FCA1281EB0}" srcOrd="6" destOrd="0" parTransId="{8E03F98F-7A86-47C6-B070-A9AD78B752FC}" sibTransId="{62545F5A-29A9-4F12-8BA7-DE32F8006B53}"/>
    <dgm:cxn modelId="{D8F3ED54-6ADF-43AE-8BA7-687EB75684E4}" srcId="{6B465357-B917-4B96-9435-CFD196194998}" destId="{EA59E26D-D118-417B-9165-8739553986E4}" srcOrd="8" destOrd="0" parTransId="{A93B7E73-6930-481B-BA25-36EDB0683E83}" sibTransId="{257C8792-5930-4B42-B39C-EB55EE99AEFC}"/>
    <dgm:cxn modelId="{7FF24C83-A8EA-444D-B9E9-2B3B37F12F2A}" srcId="{6B465357-B917-4B96-9435-CFD196194998}" destId="{E41CCA63-3322-45D3-B7EF-3959E9FD024D}" srcOrd="9" destOrd="0" parTransId="{772BD2E1-F8F2-4097-A99D-6287AC0DF601}" sibTransId="{A5F1380E-B32D-4C16-A168-FA5A9894396C}"/>
    <dgm:cxn modelId="{B7E9AFFE-A650-4D7F-B751-84D20904507A}" type="presOf" srcId="{E41CCA63-3322-45D3-B7EF-3959E9FD024D}" destId="{0B569159-E115-4137-B049-E32C9EBCD9D1}" srcOrd="0" destOrd="0" presId="urn:microsoft.com/office/officeart/2005/8/layout/cycle3"/>
    <dgm:cxn modelId="{8205371E-69D4-47C5-B170-C8936887C7D4}" srcId="{6B465357-B917-4B96-9435-CFD196194998}" destId="{A6C7FF7D-BFEB-4995-8B81-60BAA82E836D}" srcOrd="0" destOrd="0" parTransId="{991A4194-B3D1-45F5-8E31-1955933A6EE9}" sibTransId="{8A3B0D81-2247-48E9-8605-B73B46004366}"/>
    <dgm:cxn modelId="{9677866C-599F-4A9F-97B0-A01FCDA9C160}" srcId="{6B465357-B917-4B96-9435-CFD196194998}" destId="{298AA122-C5FD-4754-B0B6-E5E6F9554831}" srcOrd="2" destOrd="0" parTransId="{1AA7AA91-0711-4267-8AF3-E6B692392D73}" sibTransId="{CE40E1E4-350C-4936-B3AC-69FCD9218637}"/>
    <dgm:cxn modelId="{2FE40101-2964-4A6F-949A-E08359286BB7}" srcId="{6B465357-B917-4B96-9435-CFD196194998}" destId="{B575C17E-8954-4D3C-8350-04F342A08A92}" srcOrd="3" destOrd="0" parTransId="{0EDE9BCD-F463-4C3A-B72F-F64FD6C826A7}" sibTransId="{7FF1A494-22AD-41D6-8B9F-6192AC6982DF}"/>
    <dgm:cxn modelId="{407DEFD2-80A5-4803-B4A9-679FA0CD6BE9}" type="presOf" srcId="{B575C17E-8954-4D3C-8350-04F342A08A92}" destId="{16610D4C-891C-4050-B387-11CE9EF9B0FE}" srcOrd="0" destOrd="0" presId="urn:microsoft.com/office/officeart/2005/8/layout/cycle3"/>
    <dgm:cxn modelId="{0E3CD46E-1A95-4017-87C8-90EB5AC66551}" type="presOf" srcId="{1308D42C-129E-40F5-B9D4-1835C21C9218}" destId="{E8A23136-E93E-4F8C-8727-4E6104A198DC}" srcOrd="0" destOrd="0" presId="urn:microsoft.com/office/officeart/2005/8/layout/cycle3"/>
    <dgm:cxn modelId="{B3EA642B-3F22-4E8D-88C8-A85861545BBA}" type="presOf" srcId="{6B465357-B917-4B96-9435-CFD196194998}" destId="{E652A9C2-83A2-43B8-B8A9-FD848E78BFC7}" srcOrd="0" destOrd="0" presId="urn:microsoft.com/office/officeart/2005/8/layout/cycle3"/>
    <dgm:cxn modelId="{18AFA64C-E124-4443-8E8B-D4BA3B476033}" srcId="{6B465357-B917-4B96-9435-CFD196194998}" destId="{DE785DEF-EFED-4625-B282-07158D7B0FAA}" srcOrd="1" destOrd="0" parTransId="{9CBFE416-E3D5-4327-A217-D15D3C7BF5F9}" sibTransId="{6009D213-72F7-490A-8C33-0DA0C83E2D3A}"/>
    <dgm:cxn modelId="{0D4AD0B0-2CAD-4811-9C79-6DAB9CCA2D4E}" type="presOf" srcId="{8A3B0D81-2247-48E9-8605-B73B46004366}" destId="{EBD62AE5-C02B-4C90-A19A-6CD6EBC2A007}" srcOrd="0" destOrd="0" presId="urn:microsoft.com/office/officeart/2005/8/layout/cycle3"/>
    <dgm:cxn modelId="{ABED50EB-8E01-4AF0-A9F5-F4184A2E2D29}" type="presOf" srcId="{44FF0D99-B76A-450D-B185-FD68ED7A066F}" destId="{FA551A91-0FBB-4CFC-8D74-89C1F695C66B}" srcOrd="0" destOrd="0" presId="urn:microsoft.com/office/officeart/2005/8/layout/cycle3"/>
    <dgm:cxn modelId="{7BFEE551-18A8-4F9A-BEF1-FB0488635E5B}" type="presOf" srcId="{EA59E26D-D118-417B-9165-8739553986E4}" destId="{5C2954E6-CAAB-40BE-931D-9C3D4066AC66}" srcOrd="0" destOrd="0" presId="urn:microsoft.com/office/officeart/2005/8/layout/cycle3"/>
    <dgm:cxn modelId="{93F7ECAA-B1B2-415A-8B85-3B86BACD9028}" type="presParOf" srcId="{E652A9C2-83A2-43B8-B8A9-FD848E78BFC7}" destId="{F96AB6AF-3630-4DB7-A146-F68483168B59}" srcOrd="0" destOrd="0" presId="urn:microsoft.com/office/officeart/2005/8/layout/cycle3"/>
    <dgm:cxn modelId="{9E99848E-C784-480C-AF20-74C30405FCE7}" type="presParOf" srcId="{F96AB6AF-3630-4DB7-A146-F68483168B59}" destId="{609C0068-934B-4BAF-882B-BC7B452AE80B}" srcOrd="0" destOrd="0" presId="urn:microsoft.com/office/officeart/2005/8/layout/cycle3"/>
    <dgm:cxn modelId="{CB77CACF-0861-4337-BCBE-E1B0313EB475}" type="presParOf" srcId="{F96AB6AF-3630-4DB7-A146-F68483168B59}" destId="{EBD62AE5-C02B-4C90-A19A-6CD6EBC2A007}" srcOrd="1" destOrd="0" presId="urn:microsoft.com/office/officeart/2005/8/layout/cycle3"/>
    <dgm:cxn modelId="{A7F802F8-52AF-4044-A484-891C35DC8690}" type="presParOf" srcId="{F96AB6AF-3630-4DB7-A146-F68483168B59}" destId="{890565AB-F816-485B-9B6B-2C65185BBF46}" srcOrd="2" destOrd="0" presId="urn:microsoft.com/office/officeart/2005/8/layout/cycle3"/>
    <dgm:cxn modelId="{55FEA856-D4AE-467D-9CC6-0A68CD97AF04}" type="presParOf" srcId="{F96AB6AF-3630-4DB7-A146-F68483168B59}" destId="{9E0C686A-8DE2-4369-80F6-FB8BB6149306}" srcOrd="3" destOrd="0" presId="urn:microsoft.com/office/officeart/2005/8/layout/cycle3"/>
    <dgm:cxn modelId="{AC511B40-FAC3-4750-9B9A-818E1BACC420}" type="presParOf" srcId="{F96AB6AF-3630-4DB7-A146-F68483168B59}" destId="{16610D4C-891C-4050-B387-11CE9EF9B0FE}" srcOrd="4" destOrd="0" presId="urn:microsoft.com/office/officeart/2005/8/layout/cycle3"/>
    <dgm:cxn modelId="{E0CFEBCC-7EA0-4315-AB43-1048FE091766}" type="presParOf" srcId="{F96AB6AF-3630-4DB7-A146-F68483168B59}" destId="{FA551A91-0FBB-4CFC-8D74-89C1F695C66B}" srcOrd="5" destOrd="0" presId="urn:microsoft.com/office/officeart/2005/8/layout/cycle3"/>
    <dgm:cxn modelId="{1CA6E668-4747-40E3-987C-07247F6E68AB}" type="presParOf" srcId="{F96AB6AF-3630-4DB7-A146-F68483168B59}" destId="{F0FC26FE-47D2-4E5B-8F57-722971B18432}" srcOrd="6" destOrd="0" presId="urn:microsoft.com/office/officeart/2005/8/layout/cycle3"/>
    <dgm:cxn modelId="{59E92D6D-A913-47C6-B570-319A73FFDC49}" type="presParOf" srcId="{F96AB6AF-3630-4DB7-A146-F68483168B59}" destId="{B22B8B35-0E10-4D37-B6F0-60E6EACBE2A3}" srcOrd="7" destOrd="0" presId="urn:microsoft.com/office/officeart/2005/8/layout/cycle3"/>
    <dgm:cxn modelId="{993C235E-8DB7-4CD4-A50A-7BBC53B35C91}" type="presParOf" srcId="{F96AB6AF-3630-4DB7-A146-F68483168B59}" destId="{E8A23136-E93E-4F8C-8727-4E6104A198DC}" srcOrd="8" destOrd="0" presId="urn:microsoft.com/office/officeart/2005/8/layout/cycle3"/>
    <dgm:cxn modelId="{EB1412BA-2279-4F7F-8406-0BA7A1CF3116}" type="presParOf" srcId="{F96AB6AF-3630-4DB7-A146-F68483168B59}" destId="{5C2954E6-CAAB-40BE-931D-9C3D4066AC66}" srcOrd="9" destOrd="0" presId="urn:microsoft.com/office/officeart/2005/8/layout/cycle3"/>
    <dgm:cxn modelId="{03B0E13B-6A03-4A4B-858A-04FE02B461C6}" type="presParOf" srcId="{F96AB6AF-3630-4DB7-A146-F68483168B59}" destId="{0B569159-E115-4137-B049-E32C9EBCD9D1}" srcOrd="10" destOrd="0" presId="urn:microsoft.com/office/officeart/2005/8/layout/cycle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B465357-B917-4B96-9435-CFD196194998}" type="doc">
      <dgm:prSet loTypeId="urn:microsoft.com/office/officeart/2005/8/layout/cycle3" loCatId="cycle" qsTypeId="urn:microsoft.com/office/officeart/2005/8/quickstyle/simple1" qsCatId="simple" csTypeId="urn:microsoft.com/office/officeart/2005/8/colors/accent1_3" csCatId="accent1" phldr="1"/>
      <dgm:spPr/>
      <dgm:t>
        <a:bodyPr/>
        <a:lstStyle/>
        <a:p>
          <a:endParaRPr lang="zh-CN" altLang="en-US"/>
        </a:p>
      </dgm:t>
    </dgm:pt>
    <dgm:pt modelId="{A6C7FF7D-BFEB-4995-8B81-60BAA82E836D}">
      <dgm:prSet phldrT="[文本]"/>
      <dgm:spPr/>
      <dgm:t>
        <a:bodyPr/>
        <a:lstStyle/>
        <a:p>
          <a:r>
            <a:rPr lang="zh-CN" altLang="en-US" b="0" i="0" u="none" smtClean="0"/>
            <a:t>开立用血申请单</a:t>
          </a:r>
          <a:endParaRPr lang="zh-CN" altLang="en-US" dirty="0"/>
        </a:p>
      </dgm:t>
    </dgm:pt>
    <dgm:pt modelId="{991A4194-B3D1-45F5-8E31-1955933A6EE9}" type="parTrans" cxnId="{8205371E-69D4-47C5-B170-C8936887C7D4}">
      <dgm:prSet/>
      <dgm:spPr/>
      <dgm:t>
        <a:bodyPr/>
        <a:lstStyle/>
        <a:p>
          <a:endParaRPr lang="zh-CN" altLang="en-US"/>
        </a:p>
      </dgm:t>
    </dgm:pt>
    <dgm:pt modelId="{8A3B0D81-2247-48E9-8605-B73B46004366}" type="sibTrans" cxnId="{8205371E-69D4-47C5-B170-C8936887C7D4}">
      <dgm:prSet/>
      <dgm:spPr/>
      <dgm:t>
        <a:bodyPr/>
        <a:lstStyle/>
        <a:p>
          <a:endParaRPr lang="zh-CN" altLang="en-US"/>
        </a:p>
      </dgm:t>
    </dgm:pt>
    <dgm:pt modelId="{5B2D0D91-E52B-402F-BE3D-016A387C87CA}">
      <dgm:prSet/>
      <dgm:spPr/>
      <dgm:t>
        <a:bodyPr/>
        <a:lstStyle/>
        <a:p>
          <a:r>
            <a:rPr lang="zh-CN" altLang="en-US" b="0" i="0" u="none" smtClean="0"/>
            <a:t>开立住院用血申请单</a:t>
          </a:r>
          <a:endParaRPr lang="zh-CN" altLang="en-US"/>
        </a:p>
      </dgm:t>
    </dgm:pt>
    <dgm:pt modelId="{96E31AE4-1F59-45BE-A99E-BE04D4DC744D}" type="parTrans" cxnId="{D2DACE25-FF26-465D-9133-46DFEC1FBBAE}">
      <dgm:prSet/>
      <dgm:spPr/>
      <dgm:t>
        <a:bodyPr/>
        <a:lstStyle/>
        <a:p>
          <a:endParaRPr lang="zh-CN" altLang="en-US"/>
        </a:p>
      </dgm:t>
    </dgm:pt>
    <dgm:pt modelId="{3DECA69E-A579-46B6-A0D4-7821AD8EFDA4}" type="sibTrans" cxnId="{D2DACE25-FF26-465D-9133-46DFEC1FBBAE}">
      <dgm:prSet/>
      <dgm:spPr/>
      <dgm:t>
        <a:bodyPr/>
        <a:lstStyle/>
        <a:p>
          <a:endParaRPr lang="zh-CN" altLang="en-US"/>
        </a:p>
      </dgm:t>
    </dgm:pt>
    <dgm:pt modelId="{7AF7C255-0BB1-491A-9F54-7D666AAF80A8}">
      <dgm:prSet/>
      <dgm:spPr/>
      <dgm:t>
        <a:bodyPr/>
        <a:lstStyle/>
        <a:p>
          <a:r>
            <a:rPr lang="zh-CN" altLang="en-US" b="0" i="0" u="none" smtClean="0"/>
            <a:t>撤销住院用血申请单</a:t>
          </a:r>
          <a:endParaRPr lang="zh-CN" altLang="en-US"/>
        </a:p>
      </dgm:t>
    </dgm:pt>
    <dgm:pt modelId="{F2031201-0AB1-4F61-AB57-81DB24D8928E}" type="parTrans" cxnId="{A9F0EA99-5053-4417-AFA6-86935BCCBF9F}">
      <dgm:prSet/>
      <dgm:spPr/>
      <dgm:t>
        <a:bodyPr/>
        <a:lstStyle/>
        <a:p>
          <a:endParaRPr lang="zh-CN" altLang="en-US"/>
        </a:p>
      </dgm:t>
    </dgm:pt>
    <dgm:pt modelId="{2BD4BC47-1856-4FE3-AC9C-4EBE4797B24B}" type="sibTrans" cxnId="{A9F0EA99-5053-4417-AFA6-86935BCCBF9F}">
      <dgm:prSet/>
      <dgm:spPr/>
      <dgm:t>
        <a:bodyPr/>
        <a:lstStyle/>
        <a:p>
          <a:endParaRPr lang="zh-CN" altLang="en-US"/>
        </a:p>
      </dgm:t>
    </dgm:pt>
    <dgm:pt modelId="{195502D9-5472-414D-ACBC-A9D6C49AC0B6}">
      <dgm:prSet/>
      <dgm:spPr/>
      <dgm:t>
        <a:bodyPr/>
        <a:lstStyle/>
        <a:p>
          <a:r>
            <a:rPr lang="zh-CN" altLang="en-US" b="0" i="0" u="none" smtClean="0"/>
            <a:t>医嘱核对</a:t>
          </a:r>
          <a:r>
            <a:rPr lang="en-US" altLang="zh-CN" b="0" i="0" u="none" smtClean="0"/>
            <a:t>-</a:t>
          </a:r>
          <a:r>
            <a:rPr lang="zh-CN" altLang="en-US" b="0" i="0" u="none" smtClean="0"/>
            <a:t>用血申请核对</a:t>
          </a:r>
          <a:endParaRPr lang="zh-CN" altLang="en-US"/>
        </a:p>
      </dgm:t>
    </dgm:pt>
    <dgm:pt modelId="{F29C7C27-16BD-413D-9BEB-AC7B1C90C200}" type="parTrans" cxnId="{324058B1-30E1-4BEC-95C6-EEC5A1020A1D}">
      <dgm:prSet/>
      <dgm:spPr/>
      <dgm:t>
        <a:bodyPr/>
        <a:lstStyle/>
        <a:p>
          <a:endParaRPr lang="zh-CN" altLang="en-US"/>
        </a:p>
      </dgm:t>
    </dgm:pt>
    <dgm:pt modelId="{EED77BA0-F66F-462B-91C4-9348D58B6A71}" type="sibTrans" cxnId="{324058B1-30E1-4BEC-95C6-EEC5A1020A1D}">
      <dgm:prSet/>
      <dgm:spPr/>
      <dgm:t>
        <a:bodyPr/>
        <a:lstStyle/>
        <a:p>
          <a:endParaRPr lang="zh-CN" altLang="en-US"/>
        </a:p>
      </dgm:t>
    </dgm:pt>
    <dgm:pt modelId="{5DB459A3-CAC0-4EBE-8CA2-EE5440F92342}">
      <dgm:prSet/>
      <dgm:spPr/>
      <dgm:t>
        <a:bodyPr/>
        <a:lstStyle/>
        <a:p>
          <a:r>
            <a:rPr lang="zh-CN" altLang="en-US" b="0" i="0" u="none" smtClean="0"/>
            <a:t>打印住院用血申请单</a:t>
          </a:r>
          <a:endParaRPr lang="zh-CN" altLang="en-US"/>
        </a:p>
      </dgm:t>
    </dgm:pt>
    <dgm:pt modelId="{163D4BD7-1EAA-43CF-B534-D5612E04AEC3}" type="parTrans" cxnId="{8B8E0011-7271-4C09-91B8-8B25AE51CA50}">
      <dgm:prSet/>
      <dgm:spPr/>
      <dgm:t>
        <a:bodyPr/>
        <a:lstStyle/>
        <a:p>
          <a:endParaRPr lang="zh-CN" altLang="en-US"/>
        </a:p>
      </dgm:t>
    </dgm:pt>
    <dgm:pt modelId="{47CE5507-B70C-421F-B8D1-030836BF0C4E}" type="sibTrans" cxnId="{8B8E0011-7271-4C09-91B8-8B25AE51CA50}">
      <dgm:prSet/>
      <dgm:spPr/>
      <dgm:t>
        <a:bodyPr/>
        <a:lstStyle/>
        <a:p>
          <a:endParaRPr lang="zh-CN" altLang="en-US"/>
        </a:p>
      </dgm:t>
    </dgm:pt>
    <dgm:pt modelId="{8E230684-88C3-43D6-88BB-D6B08D772F3A}">
      <dgm:prSet/>
      <dgm:spPr/>
      <dgm:t>
        <a:bodyPr/>
        <a:lstStyle/>
        <a:p>
          <a:r>
            <a:rPr lang="zh-CN" altLang="en-US" b="0" i="0" u="none" smtClean="0"/>
            <a:t>用血申请审核</a:t>
          </a:r>
          <a:endParaRPr lang="zh-CN" altLang="en-US"/>
        </a:p>
      </dgm:t>
    </dgm:pt>
    <dgm:pt modelId="{1413A94C-E12A-4FD5-B2EB-6BFAA233DCEC}" type="parTrans" cxnId="{B3F05A5B-6946-4830-9DF9-BC9D14B0E404}">
      <dgm:prSet/>
      <dgm:spPr/>
      <dgm:t>
        <a:bodyPr/>
        <a:lstStyle/>
        <a:p>
          <a:endParaRPr lang="zh-CN" altLang="en-US"/>
        </a:p>
      </dgm:t>
    </dgm:pt>
    <dgm:pt modelId="{61A7F6B4-CAAE-49D5-AAE5-32CA8779C5A8}" type="sibTrans" cxnId="{B3F05A5B-6946-4830-9DF9-BC9D14B0E404}">
      <dgm:prSet/>
      <dgm:spPr/>
      <dgm:t>
        <a:bodyPr/>
        <a:lstStyle/>
        <a:p>
          <a:endParaRPr lang="zh-CN" altLang="en-US"/>
        </a:p>
      </dgm:t>
    </dgm:pt>
    <dgm:pt modelId="{01E679E6-9605-4D06-82C5-1558AAD9A267}">
      <dgm:prSet/>
      <dgm:spPr/>
      <dgm:t>
        <a:bodyPr/>
        <a:lstStyle/>
        <a:p>
          <a:r>
            <a:rPr lang="zh-CN" altLang="en-US" b="0" i="0" u="none" smtClean="0"/>
            <a:t>标本采集</a:t>
          </a:r>
          <a:endParaRPr lang="zh-CN" altLang="en-US"/>
        </a:p>
      </dgm:t>
    </dgm:pt>
    <dgm:pt modelId="{81AC24D5-6337-47F4-903A-12F2008E0036}" type="parTrans" cxnId="{D65D857F-6C81-4E96-BF1D-64ED187ADD70}">
      <dgm:prSet/>
      <dgm:spPr/>
      <dgm:t>
        <a:bodyPr/>
        <a:lstStyle/>
        <a:p>
          <a:endParaRPr lang="zh-CN" altLang="en-US"/>
        </a:p>
      </dgm:t>
    </dgm:pt>
    <dgm:pt modelId="{6FA53F59-4FE3-4592-BBB9-9ECF5F4AC78C}" type="sibTrans" cxnId="{D65D857F-6C81-4E96-BF1D-64ED187ADD70}">
      <dgm:prSet/>
      <dgm:spPr/>
      <dgm:t>
        <a:bodyPr/>
        <a:lstStyle/>
        <a:p>
          <a:endParaRPr lang="zh-CN" altLang="en-US"/>
        </a:p>
      </dgm:t>
    </dgm:pt>
    <dgm:pt modelId="{C9F85F38-BA1D-47ED-AF7E-E893EC48E593}">
      <dgm:prSet/>
      <dgm:spPr/>
      <dgm:t>
        <a:bodyPr/>
        <a:lstStyle/>
        <a:p>
          <a:r>
            <a:rPr lang="zh-CN" altLang="en-US" b="0" i="0" u="none" smtClean="0"/>
            <a:t>标本接收</a:t>
          </a:r>
          <a:endParaRPr lang="zh-CN" altLang="en-US"/>
        </a:p>
      </dgm:t>
    </dgm:pt>
    <dgm:pt modelId="{FBF33E44-44C7-47B6-BBCA-DDCDE85CF7B5}" type="parTrans" cxnId="{CB9CEFF6-E26F-4462-B157-428354F2DB9C}">
      <dgm:prSet/>
      <dgm:spPr/>
      <dgm:t>
        <a:bodyPr/>
        <a:lstStyle/>
        <a:p>
          <a:endParaRPr lang="zh-CN" altLang="en-US"/>
        </a:p>
      </dgm:t>
    </dgm:pt>
    <dgm:pt modelId="{C8AEE951-6969-4071-A7ED-D6D82548606F}" type="sibTrans" cxnId="{CB9CEFF6-E26F-4462-B157-428354F2DB9C}">
      <dgm:prSet/>
      <dgm:spPr/>
      <dgm:t>
        <a:bodyPr/>
        <a:lstStyle/>
        <a:p>
          <a:endParaRPr lang="zh-CN" altLang="en-US"/>
        </a:p>
      </dgm:t>
    </dgm:pt>
    <dgm:pt modelId="{31F47D85-7E1E-47E0-9EA5-AEE2620E0A31}">
      <dgm:prSet/>
      <dgm:spPr/>
      <dgm:t>
        <a:bodyPr/>
        <a:lstStyle/>
        <a:p>
          <a:r>
            <a:rPr lang="zh-CN" altLang="en-US" b="0" i="0" u="none" smtClean="0"/>
            <a:t>交叉配血</a:t>
          </a:r>
          <a:endParaRPr lang="zh-CN" altLang="en-US"/>
        </a:p>
      </dgm:t>
    </dgm:pt>
    <dgm:pt modelId="{52CA006A-66EE-4A37-BD8F-C29B671EAC81}" type="parTrans" cxnId="{578BA042-EA56-416D-A8A9-89FD450BD2C1}">
      <dgm:prSet/>
      <dgm:spPr/>
      <dgm:t>
        <a:bodyPr/>
        <a:lstStyle/>
        <a:p>
          <a:endParaRPr lang="zh-CN" altLang="en-US"/>
        </a:p>
      </dgm:t>
    </dgm:pt>
    <dgm:pt modelId="{67D87D78-90BB-4DA3-9185-02E615DA9585}" type="sibTrans" cxnId="{578BA042-EA56-416D-A8A9-89FD450BD2C1}">
      <dgm:prSet/>
      <dgm:spPr/>
      <dgm:t>
        <a:bodyPr/>
        <a:lstStyle/>
        <a:p>
          <a:endParaRPr lang="zh-CN" altLang="en-US"/>
        </a:p>
      </dgm:t>
    </dgm:pt>
    <dgm:pt modelId="{89793AC4-4274-4BDB-8A25-6BC8300761E1}">
      <dgm:prSet/>
      <dgm:spPr/>
      <dgm:t>
        <a:bodyPr/>
        <a:lstStyle/>
        <a:p>
          <a:r>
            <a:rPr lang="zh-CN" altLang="en-US" b="0" i="0" u="none" smtClean="0"/>
            <a:t>配血收费</a:t>
          </a:r>
          <a:endParaRPr lang="zh-CN" altLang="en-US"/>
        </a:p>
      </dgm:t>
    </dgm:pt>
    <dgm:pt modelId="{9C985005-95B5-4AE4-B8C9-A753E0D39453}" type="parTrans" cxnId="{6457D8D8-6B07-4508-8641-ECBFC291AD94}">
      <dgm:prSet/>
      <dgm:spPr/>
      <dgm:t>
        <a:bodyPr/>
        <a:lstStyle/>
        <a:p>
          <a:endParaRPr lang="zh-CN" altLang="en-US"/>
        </a:p>
      </dgm:t>
    </dgm:pt>
    <dgm:pt modelId="{DA14F3AD-F18D-44D0-8C13-6273B18215C6}" type="sibTrans" cxnId="{6457D8D8-6B07-4508-8641-ECBFC291AD94}">
      <dgm:prSet/>
      <dgm:spPr/>
      <dgm:t>
        <a:bodyPr/>
        <a:lstStyle/>
        <a:p>
          <a:endParaRPr lang="zh-CN" altLang="en-US"/>
        </a:p>
      </dgm:t>
    </dgm:pt>
    <dgm:pt modelId="{D1A32808-1A6D-4A3E-94E4-38D337D5345F}">
      <dgm:prSet/>
      <dgm:spPr/>
      <dgm:t>
        <a:bodyPr/>
        <a:lstStyle/>
        <a:p>
          <a:r>
            <a:rPr lang="zh-CN" altLang="en-US" b="0" i="0" u="none" smtClean="0"/>
            <a:t>备血完成</a:t>
          </a:r>
          <a:endParaRPr lang="zh-CN" altLang="en-US"/>
        </a:p>
      </dgm:t>
    </dgm:pt>
    <dgm:pt modelId="{50C26009-331D-4CF5-BA15-E17843DA4E09}" type="parTrans" cxnId="{3023447B-1DB1-4C75-B44D-11662B314527}">
      <dgm:prSet/>
      <dgm:spPr/>
      <dgm:t>
        <a:bodyPr/>
        <a:lstStyle/>
        <a:p>
          <a:endParaRPr lang="zh-CN" altLang="en-US"/>
        </a:p>
      </dgm:t>
    </dgm:pt>
    <dgm:pt modelId="{07B727AB-C06E-4463-8DC7-B1612F71C3BA}" type="sibTrans" cxnId="{3023447B-1DB1-4C75-B44D-11662B314527}">
      <dgm:prSet/>
      <dgm:spPr/>
      <dgm:t>
        <a:bodyPr/>
        <a:lstStyle/>
        <a:p>
          <a:endParaRPr lang="zh-CN" altLang="en-US"/>
        </a:p>
      </dgm:t>
    </dgm:pt>
    <dgm:pt modelId="{CCABE1FA-2DA0-4EAF-BB09-5267C0FC3A6A}">
      <dgm:prSet/>
      <dgm:spPr/>
      <dgm:t>
        <a:bodyPr/>
        <a:lstStyle/>
        <a:p>
          <a:r>
            <a:rPr lang="en-US" altLang="zh-CN" dirty="0" smtClean="0"/>
            <a:t>……</a:t>
          </a:r>
          <a:endParaRPr lang="zh-CN" altLang="en-US" dirty="0"/>
        </a:p>
      </dgm:t>
    </dgm:pt>
    <dgm:pt modelId="{59805CC6-CFF8-42B4-B14E-5414F409278F}" type="parTrans" cxnId="{401641E2-44B7-46AF-9848-B7967C7E198E}">
      <dgm:prSet/>
      <dgm:spPr/>
      <dgm:t>
        <a:bodyPr/>
        <a:lstStyle/>
        <a:p>
          <a:endParaRPr lang="zh-CN" altLang="en-US"/>
        </a:p>
      </dgm:t>
    </dgm:pt>
    <dgm:pt modelId="{06729777-74BC-4CA5-A46F-7EF8BB1609CA}" type="sibTrans" cxnId="{401641E2-44B7-46AF-9848-B7967C7E198E}">
      <dgm:prSet/>
      <dgm:spPr/>
      <dgm:t>
        <a:bodyPr/>
        <a:lstStyle/>
        <a:p>
          <a:endParaRPr lang="zh-CN" altLang="en-US"/>
        </a:p>
      </dgm:t>
    </dgm:pt>
    <dgm:pt modelId="{E652A9C2-83A2-43B8-B8A9-FD848E78BFC7}" type="pres">
      <dgm:prSet presAssocID="{6B465357-B917-4B96-9435-CFD196194998}" presName="Name0" presStyleCnt="0">
        <dgm:presLayoutVars>
          <dgm:dir/>
          <dgm:resizeHandles val="exact"/>
        </dgm:presLayoutVars>
      </dgm:prSet>
      <dgm:spPr/>
      <dgm:t>
        <a:bodyPr/>
        <a:lstStyle/>
        <a:p>
          <a:endParaRPr lang="zh-CN" altLang="en-US"/>
        </a:p>
      </dgm:t>
    </dgm:pt>
    <dgm:pt modelId="{F96AB6AF-3630-4DB7-A146-F68483168B59}" type="pres">
      <dgm:prSet presAssocID="{6B465357-B917-4B96-9435-CFD196194998}" presName="cycle" presStyleCnt="0"/>
      <dgm:spPr/>
    </dgm:pt>
    <dgm:pt modelId="{609C0068-934B-4BAF-882B-BC7B452AE80B}" type="pres">
      <dgm:prSet presAssocID="{A6C7FF7D-BFEB-4995-8B81-60BAA82E836D}" presName="nodeFirstNode" presStyleLbl="node1" presStyleIdx="0" presStyleCnt="12">
        <dgm:presLayoutVars>
          <dgm:bulletEnabled val="1"/>
        </dgm:presLayoutVars>
      </dgm:prSet>
      <dgm:spPr/>
      <dgm:t>
        <a:bodyPr/>
        <a:lstStyle/>
        <a:p>
          <a:endParaRPr lang="zh-CN" altLang="en-US"/>
        </a:p>
      </dgm:t>
    </dgm:pt>
    <dgm:pt modelId="{EBD62AE5-C02B-4C90-A19A-6CD6EBC2A007}" type="pres">
      <dgm:prSet presAssocID="{8A3B0D81-2247-48E9-8605-B73B46004366}" presName="sibTransFirstNode" presStyleLbl="bgShp" presStyleIdx="0" presStyleCnt="1"/>
      <dgm:spPr/>
      <dgm:t>
        <a:bodyPr/>
        <a:lstStyle/>
        <a:p>
          <a:endParaRPr lang="zh-CN" altLang="en-US"/>
        </a:p>
      </dgm:t>
    </dgm:pt>
    <dgm:pt modelId="{7C5D46CB-C6E3-4B12-99F4-B9C2B81A7445}" type="pres">
      <dgm:prSet presAssocID="{5B2D0D91-E52B-402F-BE3D-016A387C87CA}" presName="nodeFollowingNodes" presStyleLbl="node1" presStyleIdx="1" presStyleCnt="12">
        <dgm:presLayoutVars>
          <dgm:bulletEnabled val="1"/>
        </dgm:presLayoutVars>
      </dgm:prSet>
      <dgm:spPr/>
      <dgm:t>
        <a:bodyPr/>
        <a:lstStyle/>
        <a:p>
          <a:endParaRPr lang="zh-CN" altLang="en-US"/>
        </a:p>
      </dgm:t>
    </dgm:pt>
    <dgm:pt modelId="{B859A0D0-32C6-4875-9E37-3688B3DD5D09}" type="pres">
      <dgm:prSet presAssocID="{7AF7C255-0BB1-491A-9F54-7D666AAF80A8}" presName="nodeFollowingNodes" presStyleLbl="node1" presStyleIdx="2" presStyleCnt="12">
        <dgm:presLayoutVars>
          <dgm:bulletEnabled val="1"/>
        </dgm:presLayoutVars>
      </dgm:prSet>
      <dgm:spPr/>
      <dgm:t>
        <a:bodyPr/>
        <a:lstStyle/>
        <a:p>
          <a:endParaRPr lang="zh-CN" altLang="en-US"/>
        </a:p>
      </dgm:t>
    </dgm:pt>
    <dgm:pt modelId="{E087F1F3-962E-4D67-B0B8-79390E5C43F4}" type="pres">
      <dgm:prSet presAssocID="{195502D9-5472-414D-ACBC-A9D6C49AC0B6}" presName="nodeFollowingNodes" presStyleLbl="node1" presStyleIdx="3" presStyleCnt="12">
        <dgm:presLayoutVars>
          <dgm:bulletEnabled val="1"/>
        </dgm:presLayoutVars>
      </dgm:prSet>
      <dgm:spPr/>
      <dgm:t>
        <a:bodyPr/>
        <a:lstStyle/>
        <a:p>
          <a:endParaRPr lang="zh-CN" altLang="en-US"/>
        </a:p>
      </dgm:t>
    </dgm:pt>
    <dgm:pt modelId="{D9CA002D-F344-42F9-92E0-7507D9B33697}" type="pres">
      <dgm:prSet presAssocID="{5DB459A3-CAC0-4EBE-8CA2-EE5440F92342}" presName="nodeFollowingNodes" presStyleLbl="node1" presStyleIdx="4" presStyleCnt="12">
        <dgm:presLayoutVars>
          <dgm:bulletEnabled val="1"/>
        </dgm:presLayoutVars>
      </dgm:prSet>
      <dgm:spPr/>
      <dgm:t>
        <a:bodyPr/>
        <a:lstStyle/>
        <a:p>
          <a:endParaRPr lang="zh-CN" altLang="en-US"/>
        </a:p>
      </dgm:t>
    </dgm:pt>
    <dgm:pt modelId="{AF456882-A4C3-4C85-A289-733842342D78}" type="pres">
      <dgm:prSet presAssocID="{8E230684-88C3-43D6-88BB-D6B08D772F3A}" presName="nodeFollowingNodes" presStyleLbl="node1" presStyleIdx="5" presStyleCnt="12">
        <dgm:presLayoutVars>
          <dgm:bulletEnabled val="1"/>
        </dgm:presLayoutVars>
      </dgm:prSet>
      <dgm:spPr/>
      <dgm:t>
        <a:bodyPr/>
        <a:lstStyle/>
        <a:p>
          <a:endParaRPr lang="zh-CN" altLang="en-US"/>
        </a:p>
      </dgm:t>
    </dgm:pt>
    <dgm:pt modelId="{CF3A4DBC-75A3-4CAE-AE39-C8BCC0FB0D23}" type="pres">
      <dgm:prSet presAssocID="{01E679E6-9605-4D06-82C5-1558AAD9A267}" presName="nodeFollowingNodes" presStyleLbl="node1" presStyleIdx="6" presStyleCnt="12">
        <dgm:presLayoutVars>
          <dgm:bulletEnabled val="1"/>
        </dgm:presLayoutVars>
      </dgm:prSet>
      <dgm:spPr/>
      <dgm:t>
        <a:bodyPr/>
        <a:lstStyle/>
        <a:p>
          <a:endParaRPr lang="zh-CN" altLang="en-US"/>
        </a:p>
      </dgm:t>
    </dgm:pt>
    <dgm:pt modelId="{237F1B22-C1F1-4D76-9BEF-F159434A5ADF}" type="pres">
      <dgm:prSet presAssocID="{C9F85F38-BA1D-47ED-AF7E-E893EC48E593}" presName="nodeFollowingNodes" presStyleLbl="node1" presStyleIdx="7" presStyleCnt="12">
        <dgm:presLayoutVars>
          <dgm:bulletEnabled val="1"/>
        </dgm:presLayoutVars>
      </dgm:prSet>
      <dgm:spPr/>
      <dgm:t>
        <a:bodyPr/>
        <a:lstStyle/>
        <a:p>
          <a:endParaRPr lang="zh-CN" altLang="en-US"/>
        </a:p>
      </dgm:t>
    </dgm:pt>
    <dgm:pt modelId="{B87B83B1-EB21-41D2-BA7A-ED9BCD2D6EC0}" type="pres">
      <dgm:prSet presAssocID="{31F47D85-7E1E-47E0-9EA5-AEE2620E0A31}" presName="nodeFollowingNodes" presStyleLbl="node1" presStyleIdx="8" presStyleCnt="12">
        <dgm:presLayoutVars>
          <dgm:bulletEnabled val="1"/>
        </dgm:presLayoutVars>
      </dgm:prSet>
      <dgm:spPr/>
      <dgm:t>
        <a:bodyPr/>
        <a:lstStyle/>
        <a:p>
          <a:endParaRPr lang="zh-CN" altLang="en-US"/>
        </a:p>
      </dgm:t>
    </dgm:pt>
    <dgm:pt modelId="{5A884169-F105-40CA-B1F4-7AE670CAEFA7}" type="pres">
      <dgm:prSet presAssocID="{89793AC4-4274-4BDB-8A25-6BC8300761E1}" presName="nodeFollowingNodes" presStyleLbl="node1" presStyleIdx="9" presStyleCnt="12">
        <dgm:presLayoutVars>
          <dgm:bulletEnabled val="1"/>
        </dgm:presLayoutVars>
      </dgm:prSet>
      <dgm:spPr/>
      <dgm:t>
        <a:bodyPr/>
        <a:lstStyle/>
        <a:p>
          <a:endParaRPr lang="zh-CN" altLang="en-US"/>
        </a:p>
      </dgm:t>
    </dgm:pt>
    <dgm:pt modelId="{EA96BBB0-930D-4B1F-BAE2-E80E803F4862}" type="pres">
      <dgm:prSet presAssocID="{D1A32808-1A6D-4A3E-94E4-38D337D5345F}" presName="nodeFollowingNodes" presStyleLbl="node1" presStyleIdx="10" presStyleCnt="12">
        <dgm:presLayoutVars>
          <dgm:bulletEnabled val="1"/>
        </dgm:presLayoutVars>
      </dgm:prSet>
      <dgm:spPr/>
      <dgm:t>
        <a:bodyPr/>
        <a:lstStyle/>
        <a:p>
          <a:endParaRPr lang="zh-CN" altLang="en-US"/>
        </a:p>
      </dgm:t>
    </dgm:pt>
    <dgm:pt modelId="{35F5B409-1567-427D-8503-AE40BDDD664C}" type="pres">
      <dgm:prSet presAssocID="{CCABE1FA-2DA0-4EAF-BB09-5267C0FC3A6A}" presName="nodeFollowingNodes" presStyleLbl="node1" presStyleIdx="11" presStyleCnt="12">
        <dgm:presLayoutVars>
          <dgm:bulletEnabled val="1"/>
        </dgm:presLayoutVars>
      </dgm:prSet>
      <dgm:spPr/>
      <dgm:t>
        <a:bodyPr/>
        <a:lstStyle/>
        <a:p>
          <a:endParaRPr lang="zh-CN" altLang="en-US"/>
        </a:p>
      </dgm:t>
    </dgm:pt>
  </dgm:ptLst>
  <dgm:cxnLst>
    <dgm:cxn modelId="{3023447B-1DB1-4C75-B44D-11662B314527}" srcId="{6B465357-B917-4B96-9435-CFD196194998}" destId="{D1A32808-1A6D-4A3E-94E4-38D337D5345F}" srcOrd="10" destOrd="0" parTransId="{50C26009-331D-4CF5-BA15-E17843DA4E09}" sibTransId="{07B727AB-C06E-4463-8DC7-B1612F71C3BA}"/>
    <dgm:cxn modelId="{4879A7FF-12DC-4296-BD5A-AD9E52E47626}" type="presOf" srcId="{8E230684-88C3-43D6-88BB-D6B08D772F3A}" destId="{AF456882-A4C3-4C85-A289-733842342D78}" srcOrd="0" destOrd="0" presId="urn:microsoft.com/office/officeart/2005/8/layout/cycle3"/>
    <dgm:cxn modelId="{536B4AAB-2F1E-427F-9333-2FE540D08B8A}" type="presOf" srcId="{89793AC4-4274-4BDB-8A25-6BC8300761E1}" destId="{5A884169-F105-40CA-B1F4-7AE670CAEFA7}" srcOrd="0" destOrd="0" presId="urn:microsoft.com/office/officeart/2005/8/layout/cycle3"/>
    <dgm:cxn modelId="{E06AFEA4-9C85-4181-B48B-B66ECB5E61EF}" type="presOf" srcId="{195502D9-5472-414D-ACBC-A9D6C49AC0B6}" destId="{E087F1F3-962E-4D67-B0B8-79390E5C43F4}" srcOrd="0" destOrd="0" presId="urn:microsoft.com/office/officeart/2005/8/layout/cycle3"/>
    <dgm:cxn modelId="{BB7218EF-02A4-4E8C-8377-51B4D43B5AE4}" type="presOf" srcId="{5B2D0D91-E52B-402F-BE3D-016A387C87CA}" destId="{7C5D46CB-C6E3-4B12-99F4-B9C2B81A7445}" srcOrd="0" destOrd="0" presId="urn:microsoft.com/office/officeart/2005/8/layout/cycle3"/>
    <dgm:cxn modelId="{DB690F53-A52B-4B4E-8DF7-6FDD0C8A801B}" type="presOf" srcId="{6B465357-B917-4B96-9435-CFD196194998}" destId="{E652A9C2-83A2-43B8-B8A9-FD848E78BFC7}" srcOrd="0" destOrd="0" presId="urn:microsoft.com/office/officeart/2005/8/layout/cycle3"/>
    <dgm:cxn modelId="{BDC0790B-72A1-40E5-A735-5ED5B305A2F8}" type="presOf" srcId="{CCABE1FA-2DA0-4EAF-BB09-5267C0FC3A6A}" destId="{35F5B409-1567-427D-8503-AE40BDDD664C}" srcOrd="0" destOrd="0" presId="urn:microsoft.com/office/officeart/2005/8/layout/cycle3"/>
    <dgm:cxn modelId="{CB9CEFF6-E26F-4462-B157-428354F2DB9C}" srcId="{6B465357-B917-4B96-9435-CFD196194998}" destId="{C9F85F38-BA1D-47ED-AF7E-E893EC48E593}" srcOrd="7" destOrd="0" parTransId="{FBF33E44-44C7-47B6-BBCA-DDCDE85CF7B5}" sibTransId="{C8AEE951-6969-4071-A7ED-D6D82548606F}"/>
    <dgm:cxn modelId="{401641E2-44B7-46AF-9848-B7967C7E198E}" srcId="{6B465357-B917-4B96-9435-CFD196194998}" destId="{CCABE1FA-2DA0-4EAF-BB09-5267C0FC3A6A}" srcOrd="11" destOrd="0" parTransId="{59805CC6-CFF8-42B4-B14E-5414F409278F}" sibTransId="{06729777-74BC-4CA5-A46F-7EF8BB1609CA}"/>
    <dgm:cxn modelId="{AC931015-C9D3-44D1-A600-293487B3999B}" type="presOf" srcId="{C9F85F38-BA1D-47ED-AF7E-E893EC48E593}" destId="{237F1B22-C1F1-4D76-9BEF-F159434A5ADF}" srcOrd="0" destOrd="0" presId="urn:microsoft.com/office/officeart/2005/8/layout/cycle3"/>
    <dgm:cxn modelId="{D89CE449-7B8D-45BF-AB37-26CD94527BD9}" type="presOf" srcId="{01E679E6-9605-4D06-82C5-1558AAD9A267}" destId="{CF3A4DBC-75A3-4CAE-AE39-C8BCC0FB0D23}" srcOrd="0" destOrd="0" presId="urn:microsoft.com/office/officeart/2005/8/layout/cycle3"/>
    <dgm:cxn modelId="{8205371E-69D4-47C5-B170-C8936887C7D4}" srcId="{6B465357-B917-4B96-9435-CFD196194998}" destId="{A6C7FF7D-BFEB-4995-8B81-60BAA82E836D}" srcOrd="0" destOrd="0" parTransId="{991A4194-B3D1-45F5-8E31-1955933A6EE9}" sibTransId="{8A3B0D81-2247-48E9-8605-B73B46004366}"/>
    <dgm:cxn modelId="{6457D8D8-6B07-4508-8641-ECBFC291AD94}" srcId="{6B465357-B917-4B96-9435-CFD196194998}" destId="{89793AC4-4274-4BDB-8A25-6BC8300761E1}" srcOrd="9" destOrd="0" parTransId="{9C985005-95B5-4AE4-B8C9-A753E0D39453}" sibTransId="{DA14F3AD-F18D-44D0-8C13-6273B18215C6}"/>
    <dgm:cxn modelId="{D2DACE25-FF26-465D-9133-46DFEC1FBBAE}" srcId="{6B465357-B917-4B96-9435-CFD196194998}" destId="{5B2D0D91-E52B-402F-BE3D-016A387C87CA}" srcOrd="1" destOrd="0" parTransId="{96E31AE4-1F59-45BE-A99E-BE04D4DC744D}" sibTransId="{3DECA69E-A579-46B6-A0D4-7821AD8EFDA4}"/>
    <dgm:cxn modelId="{A9F0EA99-5053-4417-AFA6-86935BCCBF9F}" srcId="{6B465357-B917-4B96-9435-CFD196194998}" destId="{7AF7C255-0BB1-491A-9F54-7D666AAF80A8}" srcOrd="2" destOrd="0" parTransId="{F2031201-0AB1-4F61-AB57-81DB24D8928E}" sibTransId="{2BD4BC47-1856-4FE3-AC9C-4EBE4797B24B}"/>
    <dgm:cxn modelId="{DD976208-A419-4D5C-A382-893C7DA49D6B}" type="presOf" srcId="{5DB459A3-CAC0-4EBE-8CA2-EE5440F92342}" destId="{D9CA002D-F344-42F9-92E0-7507D9B33697}" srcOrd="0" destOrd="0" presId="urn:microsoft.com/office/officeart/2005/8/layout/cycle3"/>
    <dgm:cxn modelId="{D65D857F-6C81-4E96-BF1D-64ED187ADD70}" srcId="{6B465357-B917-4B96-9435-CFD196194998}" destId="{01E679E6-9605-4D06-82C5-1558AAD9A267}" srcOrd="6" destOrd="0" parTransId="{81AC24D5-6337-47F4-903A-12F2008E0036}" sibTransId="{6FA53F59-4FE3-4592-BBB9-9ECF5F4AC78C}"/>
    <dgm:cxn modelId="{A28FCC28-52EE-4314-A7C2-F600F29E1B42}" type="presOf" srcId="{D1A32808-1A6D-4A3E-94E4-38D337D5345F}" destId="{EA96BBB0-930D-4B1F-BAE2-E80E803F4862}" srcOrd="0" destOrd="0" presId="urn:microsoft.com/office/officeart/2005/8/layout/cycle3"/>
    <dgm:cxn modelId="{F009C295-2743-49B6-9E0B-77B08BB65C36}" type="presOf" srcId="{A6C7FF7D-BFEB-4995-8B81-60BAA82E836D}" destId="{609C0068-934B-4BAF-882B-BC7B452AE80B}" srcOrd="0" destOrd="0" presId="urn:microsoft.com/office/officeart/2005/8/layout/cycle3"/>
    <dgm:cxn modelId="{324058B1-30E1-4BEC-95C6-EEC5A1020A1D}" srcId="{6B465357-B917-4B96-9435-CFD196194998}" destId="{195502D9-5472-414D-ACBC-A9D6C49AC0B6}" srcOrd="3" destOrd="0" parTransId="{F29C7C27-16BD-413D-9BEB-AC7B1C90C200}" sibTransId="{EED77BA0-F66F-462B-91C4-9348D58B6A71}"/>
    <dgm:cxn modelId="{8B8E0011-7271-4C09-91B8-8B25AE51CA50}" srcId="{6B465357-B917-4B96-9435-CFD196194998}" destId="{5DB459A3-CAC0-4EBE-8CA2-EE5440F92342}" srcOrd="4" destOrd="0" parTransId="{163D4BD7-1EAA-43CF-B534-D5612E04AEC3}" sibTransId="{47CE5507-B70C-421F-B8D1-030836BF0C4E}"/>
    <dgm:cxn modelId="{578BA042-EA56-416D-A8A9-89FD450BD2C1}" srcId="{6B465357-B917-4B96-9435-CFD196194998}" destId="{31F47D85-7E1E-47E0-9EA5-AEE2620E0A31}" srcOrd="8" destOrd="0" parTransId="{52CA006A-66EE-4A37-BD8F-C29B671EAC81}" sibTransId="{67D87D78-90BB-4DA3-9185-02E615DA9585}"/>
    <dgm:cxn modelId="{325AE4BE-7607-4D15-B644-C55F6F4D9FF3}" type="presOf" srcId="{7AF7C255-0BB1-491A-9F54-7D666AAF80A8}" destId="{B859A0D0-32C6-4875-9E37-3688B3DD5D09}" srcOrd="0" destOrd="0" presId="urn:microsoft.com/office/officeart/2005/8/layout/cycle3"/>
    <dgm:cxn modelId="{90D53C1C-BA25-42F7-B0E3-4115500562ED}" type="presOf" srcId="{31F47D85-7E1E-47E0-9EA5-AEE2620E0A31}" destId="{B87B83B1-EB21-41D2-BA7A-ED9BCD2D6EC0}" srcOrd="0" destOrd="0" presId="urn:microsoft.com/office/officeart/2005/8/layout/cycle3"/>
    <dgm:cxn modelId="{6C38C7DA-BA26-4A86-B4D7-3CCC8305B14B}" type="presOf" srcId="{8A3B0D81-2247-48E9-8605-B73B46004366}" destId="{EBD62AE5-C02B-4C90-A19A-6CD6EBC2A007}" srcOrd="0" destOrd="0" presId="urn:microsoft.com/office/officeart/2005/8/layout/cycle3"/>
    <dgm:cxn modelId="{B3F05A5B-6946-4830-9DF9-BC9D14B0E404}" srcId="{6B465357-B917-4B96-9435-CFD196194998}" destId="{8E230684-88C3-43D6-88BB-D6B08D772F3A}" srcOrd="5" destOrd="0" parTransId="{1413A94C-E12A-4FD5-B2EB-6BFAA233DCEC}" sibTransId="{61A7F6B4-CAAE-49D5-AAE5-32CA8779C5A8}"/>
    <dgm:cxn modelId="{76DB1349-F3EE-4911-9B4E-6E7A3F7C9F25}" type="presParOf" srcId="{E652A9C2-83A2-43B8-B8A9-FD848E78BFC7}" destId="{F96AB6AF-3630-4DB7-A146-F68483168B59}" srcOrd="0" destOrd="0" presId="urn:microsoft.com/office/officeart/2005/8/layout/cycle3"/>
    <dgm:cxn modelId="{418A8B25-52E0-466B-9945-4CB26927E6A3}" type="presParOf" srcId="{F96AB6AF-3630-4DB7-A146-F68483168B59}" destId="{609C0068-934B-4BAF-882B-BC7B452AE80B}" srcOrd="0" destOrd="0" presId="urn:microsoft.com/office/officeart/2005/8/layout/cycle3"/>
    <dgm:cxn modelId="{D2E3507C-B49E-4080-8831-BCE591C30EC8}" type="presParOf" srcId="{F96AB6AF-3630-4DB7-A146-F68483168B59}" destId="{EBD62AE5-C02B-4C90-A19A-6CD6EBC2A007}" srcOrd="1" destOrd="0" presId="urn:microsoft.com/office/officeart/2005/8/layout/cycle3"/>
    <dgm:cxn modelId="{CCDA273E-3207-4306-8C38-2B0C27F3A697}" type="presParOf" srcId="{F96AB6AF-3630-4DB7-A146-F68483168B59}" destId="{7C5D46CB-C6E3-4B12-99F4-B9C2B81A7445}" srcOrd="2" destOrd="0" presId="urn:microsoft.com/office/officeart/2005/8/layout/cycle3"/>
    <dgm:cxn modelId="{0C2BD245-6FC8-4841-BEEC-6AC8B3619547}" type="presParOf" srcId="{F96AB6AF-3630-4DB7-A146-F68483168B59}" destId="{B859A0D0-32C6-4875-9E37-3688B3DD5D09}" srcOrd="3" destOrd="0" presId="urn:microsoft.com/office/officeart/2005/8/layout/cycle3"/>
    <dgm:cxn modelId="{2EBB1CD4-DEA6-41CE-BE40-219C2A209806}" type="presParOf" srcId="{F96AB6AF-3630-4DB7-A146-F68483168B59}" destId="{E087F1F3-962E-4D67-B0B8-79390E5C43F4}" srcOrd="4" destOrd="0" presId="urn:microsoft.com/office/officeart/2005/8/layout/cycle3"/>
    <dgm:cxn modelId="{057F0382-8551-4DC5-8CFD-FC6663757583}" type="presParOf" srcId="{F96AB6AF-3630-4DB7-A146-F68483168B59}" destId="{D9CA002D-F344-42F9-92E0-7507D9B33697}" srcOrd="5" destOrd="0" presId="urn:microsoft.com/office/officeart/2005/8/layout/cycle3"/>
    <dgm:cxn modelId="{252C8795-75F6-4816-BE84-EA87A1AFDAAD}" type="presParOf" srcId="{F96AB6AF-3630-4DB7-A146-F68483168B59}" destId="{AF456882-A4C3-4C85-A289-733842342D78}" srcOrd="6" destOrd="0" presId="urn:microsoft.com/office/officeart/2005/8/layout/cycle3"/>
    <dgm:cxn modelId="{97DDAE62-DB79-4F60-A791-EAEBF5CD8088}" type="presParOf" srcId="{F96AB6AF-3630-4DB7-A146-F68483168B59}" destId="{CF3A4DBC-75A3-4CAE-AE39-C8BCC0FB0D23}" srcOrd="7" destOrd="0" presId="urn:microsoft.com/office/officeart/2005/8/layout/cycle3"/>
    <dgm:cxn modelId="{8EDEA89C-A09E-4DCE-8926-6817998CFC0B}" type="presParOf" srcId="{F96AB6AF-3630-4DB7-A146-F68483168B59}" destId="{237F1B22-C1F1-4D76-9BEF-F159434A5ADF}" srcOrd="8" destOrd="0" presId="urn:microsoft.com/office/officeart/2005/8/layout/cycle3"/>
    <dgm:cxn modelId="{25F73268-F155-4019-976D-4AB0EB73DD9E}" type="presParOf" srcId="{F96AB6AF-3630-4DB7-A146-F68483168B59}" destId="{B87B83B1-EB21-41D2-BA7A-ED9BCD2D6EC0}" srcOrd="9" destOrd="0" presId="urn:microsoft.com/office/officeart/2005/8/layout/cycle3"/>
    <dgm:cxn modelId="{E8DA4011-5D8E-4371-BB92-5777D4F9B85C}" type="presParOf" srcId="{F96AB6AF-3630-4DB7-A146-F68483168B59}" destId="{5A884169-F105-40CA-B1F4-7AE670CAEFA7}" srcOrd="10" destOrd="0" presId="urn:microsoft.com/office/officeart/2005/8/layout/cycle3"/>
    <dgm:cxn modelId="{22414FDC-8210-4E29-80BA-3017CF320683}" type="presParOf" srcId="{F96AB6AF-3630-4DB7-A146-F68483168B59}" destId="{EA96BBB0-930D-4B1F-BAE2-E80E803F4862}" srcOrd="11" destOrd="0" presId="urn:microsoft.com/office/officeart/2005/8/layout/cycle3"/>
    <dgm:cxn modelId="{6965AF5E-B0BB-419A-AD80-CF9631D2DECA}" type="presParOf" srcId="{F96AB6AF-3630-4DB7-A146-F68483168B59}" destId="{35F5B409-1567-427D-8503-AE40BDDD664C}" srcOrd="12" destOrd="0" presId="urn:microsoft.com/office/officeart/2005/8/layout/cycle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B465357-B917-4B96-9435-CFD196194998}" type="doc">
      <dgm:prSet loTypeId="urn:microsoft.com/office/officeart/2005/8/layout/cycle3" loCatId="cycle" qsTypeId="urn:microsoft.com/office/officeart/2005/8/quickstyle/simple5" qsCatId="simple" csTypeId="urn:microsoft.com/office/officeart/2005/8/colors/accent2_3" csCatId="accent2" phldr="1"/>
      <dgm:spPr>
        <a:scene3d>
          <a:camera prst="orthographicFront">
            <a:rot lat="0" lon="0" rev="0"/>
          </a:camera>
          <a:lightRig rig="threePt" dir="t"/>
        </a:scene3d>
      </dgm:spPr>
      <dgm:t>
        <a:bodyPr/>
        <a:lstStyle/>
        <a:p>
          <a:endParaRPr lang="zh-CN" altLang="en-US"/>
        </a:p>
      </dgm:t>
    </dgm:pt>
    <dgm:pt modelId="{A6C7FF7D-BFEB-4995-8B81-60BAA82E836D}">
      <dgm:prSet phldrT="[文本]"/>
      <dgm:spPr/>
      <dgm:t>
        <a:bodyPr/>
        <a:lstStyle/>
        <a:p>
          <a:r>
            <a:rPr lang="zh-CN" altLang="en-US" b="0" i="0" u="none" smtClean="0"/>
            <a:t>开立检查申请</a:t>
          </a:r>
          <a:endParaRPr lang="zh-CN" altLang="en-US" dirty="0"/>
        </a:p>
      </dgm:t>
    </dgm:pt>
    <dgm:pt modelId="{991A4194-B3D1-45F5-8E31-1955933A6EE9}" type="parTrans" cxnId="{8205371E-69D4-47C5-B170-C8936887C7D4}">
      <dgm:prSet/>
      <dgm:spPr/>
      <dgm:t>
        <a:bodyPr/>
        <a:lstStyle/>
        <a:p>
          <a:endParaRPr lang="zh-CN" altLang="en-US"/>
        </a:p>
      </dgm:t>
    </dgm:pt>
    <dgm:pt modelId="{8A3B0D81-2247-48E9-8605-B73B46004366}" type="sibTrans" cxnId="{8205371E-69D4-47C5-B170-C8936887C7D4}">
      <dgm:prSet/>
      <dgm:spPr/>
      <dgm:t>
        <a:bodyPr/>
        <a:lstStyle/>
        <a:p>
          <a:endParaRPr lang="zh-CN" altLang="en-US"/>
        </a:p>
      </dgm:t>
    </dgm:pt>
    <dgm:pt modelId="{AD52CFBB-A9B4-4C85-8570-B2934F696372}">
      <dgm:prSet/>
      <dgm:spPr/>
      <dgm:t>
        <a:bodyPr/>
        <a:lstStyle/>
        <a:p>
          <a:r>
            <a:rPr lang="zh-CN" altLang="en-US" b="0" i="0" u="none" smtClean="0"/>
            <a:t>检查预约</a:t>
          </a:r>
        </a:p>
      </dgm:t>
    </dgm:pt>
    <dgm:pt modelId="{0D893961-C268-4170-83A7-24A732A33FDF}" type="parTrans" cxnId="{307F69BC-017D-46D3-A6AA-DCD3D0F40D71}">
      <dgm:prSet/>
      <dgm:spPr/>
      <dgm:t>
        <a:bodyPr/>
        <a:lstStyle/>
        <a:p>
          <a:endParaRPr lang="zh-CN" altLang="en-US"/>
        </a:p>
      </dgm:t>
    </dgm:pt>
    <dgm:pt modelId="{4C7C8019-B347-46C2-B3B6-C5566B89E048}" type="sibTrans" cxnId="{307F69BC-017D-46D3-A6AA-DCD3D0F40D71}">
      <dgm:prSet/>
      <dgm:spPr/>
      <dgm:t>
        <a:bodyPr/>
        <a:lstStyle/>
        <a:p>
          <a:endParaRPr lang="zh-CN" altLang="en-US"/>
        </a:p>
      </dgm:t>
    </dgm:pt>
    <dgm:pt modelId="{36D25402-E128-4C32-8309-13669885C95E}">
      <dgm:prSet/>
      <dgm:spPr/>
      <dgm:t>
        <a:bodyPr/>
        <a:lstStyle/>
        <a:p>
          <a:r>
            <a:rPr lang="zh-CN" altLang="en-US" b="0" i="0" u="none" smtClean="0"/>
            <a:t>检查安排</a:t>
          </a:r>
        </a:p>
      </dgm:t>
    </dgm:pt>
    <dgm:pt modelId="{EE04D41D-A778-4632-BCA3-D3BFF51B2665}" type="parTrans" cxnId="{16C33478-8D91-4A85-9847-C50220AA6650}">
      <dgm:prSet/>
      <dgm:spPr/>
      <dgm:t>
        <a:bodyPr/>
        <a:lstStyle/>
        <a:p>
          <a:endParaRPr lang="zh-CN" altLang="en-US"/>
        </a:p>
      </dgm:t>
    </dgm:pt>
    <dgm:pt modelId="{04383CE0-67B4-494E-AEC8-E375C89E536C}" type="sibTrans" cxnId="{16C33478-8D91-4A85-9847-C50220AA6650}">
      <dgm:prSet/>
      <dgm:spPr/>
      <dgm:t>
        <a:bodyPr/>
        <a:lstStyle/>
        <a:p>
          <a:endParaRPr lang="zh-CN" altLang="en-US"/>
        </a:p>
      </dgm:t>
    </dgm:pt>
    <dgm:pt modelId="{B6D6A2DC-BBFA-45EE-A094-7C40F2D09906}">
      <dgm:prSet/>
      <dgm:spPr/>
      <dgm:t>
        <a:bodyPr/>
        <a:lstStyle/>
        <a:p>
          <a:r>
            <a:rPr lang="zh-CN" altLang="en-US" b="0" i="0" u="none" smtClean="0"/>
            <a:t>检查登记</a:t>
          </a:r>
        </a:p>
      </dgm:t>
    </dgm:pt>
    <dgm:pt modelId="{A854A600-C5E3-44A1-920B-D51D99CA7F74}" type="parTrans" cxnId="{2FE46B1A-5997-4B39-B290-6F71876887D4}">
      <dgm:prSet/>
      <dgm:spPr/>
      <dgm:t>
        <a:bodyPr/>
        <a:lstStyle/>
        <a:p>
          <a:endParaRPr lang="zh-CN" altLang="en-US"/>
        </a:p>
      </dgm:t>
    </dgm:pt>
    <dgm:pt modelId="{CD6232C1-A0A3-4841-BFF4-7590B1704A38}" type="sibTrans" cxnId="{2FE46B1A-5997-4B39-B290-6F71876887D4}">
      <dgm:prSet/>
      <dgm:spPr/>
      <dgm:t>
        <a:bodyPr/>
        <a:lstStyle/>
        <a:p>
          <a:endParaRPr lang="zh-CN" altLang="en-US"/>
        </a:p>
      </dgm:t>
    </dgm:pt>
    <dgm:pt modelId="{1063A96E-6D03-4F0F-AA18-F9D233D54B7F}">
      <dgm:prSet/>
      <dgm:spPr/>
      <dgm:t>
        <a:bodyPr/>
        <a:lstStyle/>
        <a:p>
          <a:r>
            <a:rPr lang="zh-CN" altLang="en-US" b="0" i="0" u="none" smtClean="0"/>
            <a:t>检查开始</a:t>
          </a:r>
        </a:p>
      </dgm:t>
    </dgm:pt>
    <dgm:pt modelId="{20F7C12E-C49A-4706-B0AF-C6385D006362}" type="parTrans" cxnId="{AA00E840-7FC3-479E-80B3-3E004709232E}">
      <dgm:prSet/>
      <dgm:spPr/>
      <dgm:t>
        <a:bodyPr/>
        <a:lstStyle/>
        <a:p>
          <a:endParaRPr lang="zh-CN" altLang="en-US"/>
        </a:p>
      </dgm:t>
    </dgm:pt>
    <dgm:pt modelId="{D757DAF6-8354-48EC-A6BF-9637F408AEBA}" type="sibTrans" cxnId="{AA00E840-7FC3-479E-80B3-3E004709232E}">
      <dgm:prSet/>
      <dgm:spPr/>
      <dgm:t>
        <a:bodyPr/>
        <a:lstStyle/>
        <a:p>
          <a:endParaRPr lang="zh-CN" altLang="en-US"/>
        </a:p>
      </dgm:t>
    </dgm:pt>
    <dgm:pt modelId="{B2A5B1D1-E825-4497-8C23-14E8BA5F517F}">
      <dgm:prSet/>
      <dgm:spPr/>
      <dgm:t>
        <a:bodyPr/>
        <a:lstStyle/>
        <a:p>
          <a:r>
            <a:rPr lang="zh-CN" altLang="en-US" b="0" i="0" u="none" smtClean="0"/>
            <a:t>检查完成</a:t>
          </a:r>
        </a:p>
      </dgm:t>
    </dgm:pt>
    <dgm:pt modelId="{1E81EB01-6E1B-4C9E-8823-DB925E8FE326}" type="parTrans" cxnId="{0D3779E5-A804-4042-9CAF-FCB8E69F80D2}">
      <dgm:prSet/>
      <dgm:spPr/>
      <dgm:t>
        <a:bodyPr/>
        <a:lstStyle/>
        <a:p>
          <a:endParaRPr lang="zh-CN" altLang="en-US"/>
        </a:p>
      </dgm:t>
    </dgm:pt>
    <dgm:pt modelId="{4141BB12-2371-4345-AC54-7265679636F7}" type="sibTrans" cxnId="{0D3779E5-A804-4042-9CAF-FCB8E69F80D2}">
      <dgm:prSet/>
      <dgm:spPr/>
      <dgm:t>
        <a:bodyPr/>
        <a:lstStyle/>
        <a:p>
          <a:endParaRPr lang="zh-CN" altLang="en-US"/>
        </a:p>
      </dgm:t>
    </dgm:pt>
    <dgm:pt modelId="{AE44D631-737E-4292-BB0B-B8AE7CFDEAA7}">
      <dgm:prSet/>
      <dgm:spPr/>
      <dgm:t>
        <a:bodyPr/>
        <a:lstStyle/>
        <a:p>
          <a:r>
            <a:rPr lang="zh-CN" altLang="en-US" b="0" i="0" u="none" smtClean="0"/>
            <a:t>初始报告完成</a:t>
          </a:r>
        </a:p>
      </dgm:t>
    </dgm:pt>
    <dgm:pt modelId="{AD4646E0-820B-4E9C-9F3B-E59E115414EC}" type="parTrans" cxnId="{B4921501-AB8E-4319-9009-6FA62EF07BD6}">
      <dgm:prSet/>
      <dgm:spPr/>
      <dgm:t>
        <a:bodyPr/>
        <a:lstStyle/>
        <a:p>
          <a:endParaRPr lang="zh-CN" altLang="en-US"/>
        </a:p>
      </dgm:t>
    </dgm:pt>
    <dgm:pt modelId="{6794E247-2A12-4E24-9335-27988AF23AD7}" type="sibTrans" cxnId="{B4921501-AB8E-4319-9009-6FA62EF07BD6}">
      <dgm:prSet/>
      <dgm:spPr/>
      <dgm:t>
        <a:bodyPr/>
        <a:lstStyle/>
        <a:p>
          <a:endParaRPr lang="zh-CN" altLang="en-US"/>
        </a:p>
      </dgm:t>
    </dgm:pt>
    <dgm:pt modelId="{E9FF5E07-3CF1-4775-A1E8-80A1F9C7985A}">
      <dgm:prSet/>
      <dgm:spPr/>
      <dgm:t>
        <a:bodyPr/>
        <a:lstStyle/>
        <a:p>
          <a:r>
            <a:rPr lang="zh-CN" altLang="en-US" b="0" i="0" u="none" smtClean="0"/>
            <a:t>最终报告完成</a:t>
          </a:r>
        </a:p>
      </dgm:t>
    </dgm:pt>
    <dgm:pt modelId="{CD423875-E82C-4E16-8C01-ECAB19EA0DD2}" type="parTrans" cxnId="{DF15F936-7B20-4094-BAC7-6A972C8DC1DA}">
      <dgm:prSet/>
      <dgm:spPr/>
      <dgm:t>
        <a:bodyPr/>
        <a:lstStyle/>
        <a:p>
          <a:endParaRPr lang="zh-CN" altLang="en-US"/>
        </a:p>
      </dgm:t>
    </dgm:pt>
    <dgm:pt modelId="{CA3CD412-EE66-465A-94E2-EDB5A58C84A7}" type="sibTrans" cxnId="{DF15F936-7B20-4094-BAC7-6A972C8DC1DA}">
      <dgm:prSet/>
      <dgm:spPr/>
      <dgm:t>
        <a:bodyPr/>
        <a:lstStyle/>
        <a:p>
          <a:endParaRPr lang="zh-CN" altLang="en-US"/>
        </a:p>
      </dgm:t>
    </dgm:pt>
    <dgm:pt modelId="{1BE11FAA-D014-4B49-BC60-D633E004607D}">
      <dgm:prSet/>
      <dgm:spPr/>
      <dgm:t>
        <a:bodyPr/>
        <a:lstStyle/>
        <a:p>
          <a:r>
            <a:rPr lang="zh-CN" altLang="en-US" b="0" i="0" u="none" smtClean="0"/>
            <a:t>检查报告回撤</a:t>
          </a:r>
        </a:p>
      </dgm:t>
    </dgm:pt>
    <dgm:pt modelId="{DAF37A1F-27FB-448D-AABF-88D3DFF7F40C}" type="parTrans" cxnId="{8F7A850B-68E0-424B-98BF-0E533D7BB4F7}">
      <dgm:prSet/>
      <dgm:spPr/>
      <dgm:t>
        <a:bodyPr/>
        <a:lstStyle/>
        <a:p>
          <a:endParaRPr lang="zh-CN" altLang="en-US"/>
        </a:p>
      </dgm:t>
    </dgm:pt>
    <dgm:pt modelId="{FA09E30B-0C67-45E4-ADA7-409424CE165D}" type="sibTrans" cxnId="{8F7A850B-68E0-424B-98BF-0E533D7BB4F7}">
      <dgm:prSet/>
      <dgm:spPr/>
      <dgm:t>
        <a:bodyPr/>
        <a:lstStyle/>
        <a:p>
          <a:endParaRPr lang="zh-CN" altLang="en-US"/>
        </a:p>
      </dgm:t>
    </dgm:pt>
    <dgm:pt modelId="{88B46EFF-EB21-47F1-A351-9C62484AD945}">
      <dgm:prSet/>
      <dgm:spPr/>
      <dgm:t>
        <a:bodyPr/>
        <a:lstStyle/>
        <a:p>
          <a:r>
            <a:rPr lang="zh-CN" altLang="en-US" b="0" i="0" u="none" smtClean="0"/>
            <a:t>获取报告列表</a:t>
          </a:r>
        </a:p>
      </dgm:t>
    </dgm:pt>
    <dgm:pt modelId="{3BC7F2CD-731D-4BA7-919C-8CC6A01BB6F0}" type="parTrans" cxnId="{DFE5F504-DE9D-45C0-900C-DFA5648451C9}">
      <dgm:prSet/>
      <dgm:spPr/>
      <dgm:t>
        <a:bodyPr/>
        <a:lstStyle/>
        <a:p>
          <a:endParaRPr lang="zh-CN" altLang="en-US"/>
        </a:p>
      </dgm:t>
    </dgm:pt>
    <dgm:pt modelId="{AAF80017-4F8E-4AE0-974C-E29A07B34D2D}" type="sibTrans" cxnId="{DFE5F504-DE9D-45C0-900C-DFA5648451C9}">
      <dgm:prSet/>
      <dgm:spPr/>
      <dgm:t>
        <a:bodyPr/>
        <a:lstStyle/>
        <a:p>
          <a:endParaRPr lang="zh-CN" altLang="en-US"/>
        </a:p>
      </dgm:t>
    </dgm:pt>
    <dgm:pt modelId="{2B27FDBD-43FF-4356-9C6A-D7B5E97E12D4}">
      <dgm:prSet/>
      <dgm:spPr/>
      <dgm:t>
        <a:bodyPr/>
        <a:lstStyle/>
        <a:p>
          <a:r>
            <a:rPr lang="zh-CN" altLang="en-US" b="0" i="0" u="none" smtClean="0"/>
            <a:t>获取检查报告</a:t>
          </a:r>
        </a:p>
      </dgm:t>
    </dgm:pt>
    <dgm:pt modelId="{81929684-2E2C-41BB-A690-E4931DB13EB3}" type="parTrans" cxnId="{E634D1B4-E35E-4977-B88D-2F00A33C95BA}">
      <dgm:prSet/>
      <dgm:spPr/>
      <dgm:t>
        <a:bodyPr/>
        <a:lstStyle/>
        <a:p>
          <a:endParaRPr lang="zh-CN" altLang="en-US"/>
        </a:p>
      </dgm:t>
    </dgm:pt>
    <dgm:pt modelId="{147DC9F7-276A-41BF-ABE1-DC497D80F7D1}" type="sibTrans" cxnId="{E634D1B4-E35E-4977-B88D-2F00A33C95BA}">
      <dgm:prSet/>
      <dgm:spPr/>
      <dgm:t>
        <a:bodyPr/>
        <a:lstStyle/>
        <a:p>
          <a:endParaRPr lang="zh-CN" altLang="en-US"/>
        </a:p>
      </dgm:t>
    </dgm:pt>
    <dgm:pt modelId="{9EA30D47-832E-4E53-A6DD-65A06809036E}">
      <dgm:prSet/>
      <dgm:spPr/>
      <dgm:t>
        <a:bodyPr/>
        <a:lstStyle/>
        <a:p>
          <a:r>
            <a:rPr lang="zh-CN" altLang="en-US" b="0" i="0" u="none" smtClean="0"/>
            <a:t>阅读检查报告</a:t>
          </a:r>
        </a:p>
      </dgm:t>
    </dgm:pt>
    <dgm:pt modelId="{65CB393D-8234-427B-B551-5CD3B72CAD62}" type="parTrans" cxnId="{04F504BF-27AB-46BC-A992-0589D88F4E80}">
      <dgm:prSet/>
      <dgm:spPr/>
      <dgm:t>
        <a:bodyPr/>
        <a:lstStyle/>
        <a:p>
          <a:endParaRPr lang="zh-CN" altLang="en-US"/>
        </a:p>
      </dgm:t>
    </dgm:pt>
    <dgm:pt modelId="{1B058B3D-66BC-4B4A-98C2-7718421DCC64}" type="sibTrans" cxnId="{04F504BF-27AB-46BC-A992-0589D88F4E80}">
      <dgm:prSet/>
      <dgm:spPr/>
      <dgm:t>
        <a:bodyPr/>
        <a:lstStyle/>
        <a:p>
          <a:endParaRPr lang="zh-CN" altLang="en-US"/>
        </a:p>
      </dgm:t>
    </dgm:pt>
    <dgm:pt modelId="{E652A9C2-83A2-43B8-B8A9-FD848E78BFC7}" type="pres">
      <dgm:prSet presAssocID="{6B465357-B917-4B96-9435-CFD196194998}" presName="Name0" presStyleCnt="0">
        <dgm:presLayoutVars>
          <dgm:dir/>
          <dgm:resizeHandles val="exact"/>
        </dgm:presLayoutVars>
      </dgm:prSet>
      <dgm:spPr/>
      <dgm:t>
        <a:bodyPr/>
        <a:lstStyle/>
        <a:p>
          <a:endParaRPr lang="zh-CN" altLang="en-US"/>
        </a:p>
      </dgm:t>
    </dgm:pt>
    <dgm:pt modelId="{F96AB6AF-3630-4DB7-A146-F68483168B59}" type="pres">
      <dgm:prSet presAssocID="{6B465357-B917-4B96-9435-CFD196194998}" presName="cycle" presStyleCnt="0"/>
      <dgm:spPr/>
    </dgm:pt>
    <dgm:pt modelId="{609C0068-934B-4BAF-882B-BC7B452AE80B}" type="pres">
      <dgm:prSet presAssocID="{A6C7FF7D-BFEB-4995-8B81-60BAA82E836D}" presName="nodeFirstNode" presStyleLbl="node1" presStyleIdx="0" presStyleCnt="12">
        <dgm:presLayoutVars>
          <dgm:bulletEnabled val="1"/>
        </dgm:presLayoutVars>
      </dgm:prSet>
      <dgm:spPr/>
      <dgm:t>
        <a:bodyPr/>
        <a:lstStyle/>
        <a:p>
          <a:endParaRPr lang="zh-CN" altLang="en-US"/>
        </a:p>
      </dgm:t>
    </dgm:pt>
    <dgm:pt modelId="{EBD62AE5-C02B-4C90-A19A-6CD6EBC2A007}" type="pres">
      <dgm:prSet presAssocID="{8A3B0D81-2247-48E9-8605-B73B46004366}" presName="sibTransFirstNode" presStyleLbl="bgShp" presStyleIdx="0" presStyleCnt="1"/>
      <dgm:spPr/>
      <dgm:t>
        <a:bodyPr/>
        <a:lstStyle/>
        <a:p>
          <a:endParaRPr lang="zh-CN" altLang="en-US"/>
        </a:p>
      </dgm:t>
    </dgm:pt>
    <dgm:pt modelId="{F04C6401-E678-4261-8333-F323DF2C9E0B}" type="pres">
      <dgm:prSet presAssocID="{AD52CFBB-A9B4-4C85-8570-B2934F696372}" presName="nodeFollowingNodes" presStyleLbl="node1" presStyleIdx="1" presStyleCnt="12">
        <dgm:presLayoutVars>
          <dgm:bulletEnabled val="1"/>
        </dgm:presLayoutVars>
      </dgm:prSet>
      <dgm:spPr/>
      <dgm:t>
        <a:bodyPr/>
        <a:lstStyle/>
        <a:p>
          <a:endParaRPr lang="zh-CN" altLang="en-US"/>
        </a:p>
      </dgm:t>
    </dgm:pt>
    <dgm:pt modelId="{BC25DD0C-C6C4-403E-9F65-9FC52F15A6D8}" type="pres">
      <dgm:prSet presAssocID="{36D25402-E128-4C32-8309-13669885C95E}" presName="nodeFollowingNodes" presStyleLbl="node1" presStyleIdx="2" presStyleCnt="12">
        <dgm:presLayoutVars>
          <dgm:bulletEnabled val="1"/>
        </dgm:presLayoutVars>
      </dgm:prSet>
      <dgm:spPr/>
      <dgm:t>
        <a:bodyPr/>
        <a:lstStyle/>
        <a:p>
          <a:endParaRPr lang="zh-CN" altLang="en-US"/>
        </a:p>
      </dgm:t>
    </dgm:pt>
    <dgm:pt modelId="{6BDD3257-C807-42A3-92D1-BDAEABED6EC5}" type="pres">
      <dgm:prSet presAssocID="{B6D6A2DC-BBFA-45EE-A094-7C40F2D09906}" presName="nodeFollowingNodes" presStyleLbl="node1" presStyleIdx="3" presStyleCnt="12">
        <dgm:presLayoutVars>
          <dgm:bulletEnabled val="1"/>
        </dgm:presLayoutVars>
      </dgm:prSet>
      <dgm:spPr/>
      <dgm:t>
        <a:bodyPr/>
        <a:lstStyle/>
        <a:p>
          <a:endParaRPr lang="zh-CN" altLang="en-US"/>
        </a:p>
      </dgm:t>
    </dgm:pt>
    <dgm:pt modelId="{D4E7C25D-5905-4BAD-9CF8-2BA7289EA80E}" type="pres">
      <dgm:prSet presAssocID="{1063A96E-6D03-4F0F-AA18-F9D233D54B7F}" presName="nodeFollowingNodes" presStyleLbl="node1" presStyleIdx="4" presStyleCnt="12">
        <dgm:presLayoutVars>
          <dgm:bulletEnabled val="1"/>
        </dgm:presLayoutVars>
      </dgm:prSet>
      <dgm:spPr/>
      <dgm:t>
        <a:bodyPr/>
        <a:lstStyle/>
        <a:p>
          <a:endParaRPr lang="zh-CN" altLang="en-US"/>
        </a:p>
      </dgm:t>
    </dgm:pt>
    <dgm:pt modelId="{FEE10B34-7FF3-46FD-BE26-BC4B7C2317A9}" type="pres">
      <dgm:prSet presAssocID="{B2A5B1D1-E825-4497-8C23-14E8BA5F517F}" presName="nodeFollowingNodes" presStyleLbl="node1" presStyleIdx="5" presStyleCnt="12">
        <dgm:presLayoutVars>
          <dgm:bulletEnabled val="1"/>
        </dgm:presLayoutVars>
      </dgm:prSet>
      <dgm:spPr/>
      <dgm:t>
        <a:bodyPr/>
        <a:lstStyle/>
        <a:p>
          <a:endParaRPr lang="zh-CN" altLang="en-US"/>
        </a:p>
      </dgm:t>
    </dgm:pt>
    <dgm:pt modelId="{41DBE3DD-CE8E-49AF-BCAD-97FC2026F7D8}" type="pres">
      <dgm:prSet presAssocID="{AE44D631-737E-4292-BB0B-B8AE7CFDEAA7}" presName="nodeFollowingNodes" presStyleLbl="node1" presStyleIdx="6" presStyleCnt="12">
        <dgm:presLayoutVars>
          <dgm:bulletEnabled val="1"/>
        </dgm:presLayoutVars>
      </dgm:prSet>
      <dgm:spPr/>
      <dgm:t>
        <a:bodyPr/>
        <a:lstStyle/>
        <a:p>
          <a:endParaRPr lang="zh-CN" altLang="en-US"/>
        </a:p>
      </dgm:t>
    </dgm:pt>
    <dgm:pt modelId="{68740697-A60F-488A-B171-95312FDE8798}" type="pres">
      <dgm:prSet presAssocID="{E9FF5E07-3CF1-4775-A1E8-80A1F9C7985A}" presName="nodeFollowingNodes" presStyleLbl="node1" presStyleIdx="7" presStyleCnt="12">
        <dgm:presLayoutVars>
          <dgm:bulletEnabled val="1"/>
        </dgm:presLayoutVars>
      </dgm:prSet>
      <dgm:spPr/>
      <dgm:t>
        <a:bodyPr/>
        <a:lstStyle/>
        <a:p>
          <a:endParaRPr lang="zh-CN" altLang="en-US"/>
        </a:p>
      </dgm:t>
    </dgm:pt>
    <dgm:pt modelId="{3276F218-949F-4891-96A1-43EA93342F87}" type="pres">
      <dgm:prSet presAssocID="{1BE11FAA-D014-4B49-BC60-D633E004607D}" presName="nodeFollowingNodes" presStyleLbl="node1" presStyleIdx="8" presStyleCnt="12">
        <dgm:presLayoutVars>
          <dgm:bulletEnabled val="1"/>
        </dgm:presLayoutVars>
      </dgm:prSet>
      <dgm:spPr/>
      <dgm:t>
        <a:bodyPr/>
        <a:lstStyle/>
        <a:p>
          <a:endParaRPr lang="zh-CN" altLang="en-US"/>
        </a:p>
      </dgm:t>
    </dgm:pt>
    <dgm:pt modelId="{876F1CDB-EEE9-448D-8F57-F76DE5C0335E}" type="pres">
      <dgm:prSet presAssocID="{88B46EFF-EB21-47F1-A351-9C62484AD945}" presName="nodeFollowingNodes" presStyleLbl="node1" presStyleIdx="9" presStyleCnt="12">
        <dgm:presLayoutVars>
          <dgm:bulletEnabled val="1"/>
        </dgm:presLayoutVars>
      </dgm:prSet>
      <dgm:spPr/>
      <dgm:t>
        <a:bodyPr/>
        <a:lstStyle/>
        <a:p>
          <a:endParaRPr lang="zh-CN" altLang="en-US"/>
        </a:p>
      </dgm:t>
    </dgm:pt>
    <dgm:pt modelId="{137A1C74-A2DA-44F4-A145-BB1D7F19BF5D}" type="pres">
      <dgm:prSet presAssocID="{2B27FDBD-43FF-4356-9C6A-D7B5E97E12D4}" presName="nodeFollowingNodes" presStyleLbl="node1" presStyleIdx="10" presStyleCnt="12">
        <dgm:presLayoutVars>
          <dgm:bulletEnabled val="1"/>
        </dgm:presLayoutVars>
      </dgm:prSet>
      <dgm:spPr/>
      <dgm:t>
        <a:bodyPr/>
        <a:lstStyle/>
        <a:p>
          <a:endParaRPr lang="zh-CN" altLang="en-US"/>
        </a:p>
      </dgm:t>
    </dgm:pt>
    <dgm:pt modelId="{8D44FED3-4608-400F-95BB-00838825EBC9}" type="pres">
      <dgm:prSet presAssocID="{9EA30D47-832E-4E53-A6DD-65A06809036E}" presName="nodeFollowingNodes" presStyleLbl="node1" presStyleIdx="11" presStyleCnt="12">
        <dgm:presLayoutVars>
          <dgm:bulletEnabled val="1"/>
        </dgm:presLayoutVars>
      </dgm:prSet>
      <dgm:spPr/>
      <dgm:t>
        <a:bodyPr/>
        <a:lstStyle/>
        <a:p>
          <a:endParaRPr lang="zh-CN" altLang="en-US"/>
        </a:p>
      </dgm:t>
    </dgm:pt>
  </dgm:ptLst>
  <dgm:cxnLst>
    <dgm:cxn modelId="{87693C44-C459-448C-ADFD-6A382F6D1200}" type="presOf" srcId="{88B46EFF-EB21-47F1-A351-9C62484AD945}" destId="{876F1CDB-EEE9-448D-8F57-F76DE5C0335E}" srcOrd="0" destOrd="0" presId="urn:microsoft.com/office/officeart/2005/8/layout/cycle3"/>
    <dgm:cxn modelId="{297ED8AE-88EF-4D2E-B8C5-8ED957F4139A}" type="presOf" srcId="{8A3B0D81-2247-48E9-8605-B73B46004366}" destId="{EBD62AE5-C02B-4C90-A19A-6CD6EBC2A007}" srcOrd="0" destOrd="0" presId="urn:microsoft.com/office/officeart/2005/8/layout/cycle3"/>
    <dgm:cxn modelId="{9C578405-64CA-4E10-B760-1BC1BA8F899A}" type="presOf" srcId="{A6C7FF7D-BFEB-4995-8B81-60BAA82E836D}" destId="{609C0068-934B-4BAF-882B-BC7B452AE80B}" srcOrd="0" destOrd="0" presId="urn:microsoft.com/office/officeart/2005/8/layout/cycle3"/>
    <dgm:cxn modelId="{8205371E-69D4-47C5-B170-C8936887C7D4}" srcId="{6B465357-B917-4B96-9435-CFD196194998}" destId="{A6C7FF7D-BFEB-4995-8B81-60BAA82E836D}" srcOrd="0" destOrd="0" parTransId="{991A4194-B3D1-45F5-8E31-1955933A6EE9}" sibTransId="{8A3B0D81-2247-48E9-8605-B73B46004366}"/>
    <dgm:cxn modelId="{E63F2A54-64BB-4B10-AF8B-4F4094698428}" type="presOf" srcId="{9EA30D47-832E-4E53-A6DD-65A06809036E}" destId="{8D44FED3-4608-400F-95BB-00838825EBC9}" srcOrd="0" destOrd="0" presId="urn:microsoft.com/office/officeart/2005/8/layout/cycle3"/>
    <dgm:cxn modelId="{2FE46B1A-5997-4B39-B290-6F71876887D4}" srcId="{6B465357-B917-4B96-9435-CFD196194998}" destId="{B6D6A2DC-BBFA-45EE-A094-7C40F2D09906}" srcOrd="3" destOrd="0" parTransId="{A854A600-C5E3-44A1-920B-D51D99CA7F74}" sibTransId="{CD6232C1-A0A3-4841-BFF4-7590B1704A38}"/>
    <dgm:cxn modelId="{E634D1B4-E35E-4977-B88D-2F00A33C95BA}" srcId="{6B465357-B917-4B96-9435-CFD196194998}" destId="{2B27FDBD-43FF-4356-9C6A-D7B5E97E12D4}" srcOrd="10" destOrd="0" parTransId="{81929684-2E2C-41BB-A690-E4931DB13EB3}" sibTransId="{147DC9F7-276A-41BF-ABE1-DC497D80F7D1}"/>
    <dgm:cxn modelId="{AA00E840-7FC3-479E-80B3-3E004709232E}" srcId="{6B465357-B917-4B96-9435-CFD196194998}" destId="{1063A96E-6D03-4F0F-AA18-F9D233D54B7F}" srcOrd="4" destOrd="0" parTransId="{20F7C12E-C49A-4706-B0AF-C6385D006362}" sibTransId="{D757DAF6-8354-48EC-A6BF-9637F408AEBA}"/>
    <dgm:cxn modelId="{DFE5F504-DE9D-45C0-900C-DFA5648451C9}" srcId="{6B465357-B917-4B96-9435-CFD196194998}" destId="{88B46EFF-EB21-47F1-A351-9C62484AD945}" srcOrd="9" destOrd="0" parTransId="{3BC7F2CD-731D-4BA7-919C-8CC6A01BB6F0}" sibTransId="{AAF80017-4F8E-4AE0-974C-E29A07B34D2D}"/>
    <dgm:cxn modelId="{2B93B51B-70CE-4AD1-8CEA-1DF33680797C}" type="presOf" srcId="{2B27FDBD-43FF-4356-9C6A-D7B5E97E12D4}" destId="{137A1C74-A2DA-44F4-A145-BB1D7F19BF5D}" srcOrd="0" destOrd="0" presId="urn:microsoft.com/office/officeart/2005/8/layout/cycle3"/>
    <dgm:cxn modelId="{159E2B69-6600-4BB1-B42C-E656E8CA23D1}" type="presOf" srcId="{AD52CFBB-A9B4-4C85-8570-B2934F696372}" destId="{F04C6401-E678-4261-8333-F323DF2C9E0B}" srcOrd="0" destOrd="0" presId="urn:microsoft.com/office/officeart/2005/8/layout/cycle3"/>
    <dgm:cxn modelId="{16C33478-8D91-4A85-9847-C50220AA6650}" srcId="{6B465357-B917-4B96-9435-CFD196194998}" destId="{36D25402-E128-4C32-8309-13669885C95E}" srcOrd="2" destOrd="0" parTransId="{EE04D41D-A778-4632-BCA3-D3BFF51B2665}" sibTransId="{04383CE0-67B4-494E-AEC8-E375C89E536C}"/>
    <dgm:cxn modelId="{0D3779E5-A804-4042-9CAF-FCB8E69F80D2}" srcId="{6B465357-B917-4B96-9435-CFD196194998}" destId="{B2A5B1D1-E825-4497-8C23-14E8BA5F517F}" srcOrd="5" destOrd="0" parTransId="{1E81EB01-6E1B-4C9E-8823-DB925E8FE326}" sibTransId="{4141BB12-2371-4345-AC54-7265679636F7}"/>
    <dgm:cxn modelId="{D8E71956-6AE0-48DB-8728-5E63C605FEA1}" type="presOf" srcId="{6B465357-B917-4B96-9435-CFD196194998}" destId="{E652A9C2-83A2-43B8-B8A9-FD848E78BFC7}" srcOrd="0" destOrd="0" presId="urn:microsoft.com/office/officeart/2005/8/layout/cycle3"/>
    <dgm:cxn modelId="{9299A9B3-80BA-4BC5-A3D3-65908D048B1D}" type="presOf" srcId="{1BE11FAA-D014-4B49-BC60-D633E004607D}" destId="{3276F218-949F-4891-96A1-43EA93342F87}" srcOrd="0" destOrd="0" presId="urn:microsoft.com/office/officeart/2005/8/layout/cycle3"/>
    <dgm:cxn modelId="{DF15F936-7B20-4094-BAC7-6A972C8DC1DA}" srcId="{6B465357-B917-4B96-9435-CFD196194998}" destId="{E9FF5E07-3CF1-4775-A1E8-80A1F9C7985A}" srcOrd="7" destOrd="0" parTransId="{CD423875-E82C-4E16-8C01-ECAB19EA0DD2}" sibTransId="{CA3CD412-EE66-465A-94E2-EDB5A58C84A7}"/>
    <dgm:cxn modelId="{6D38FB0E-5589-48F7-9CB2-6C279652F8EB}" type="presOf" srcId="{AE44D631-737E-4292-BB0B-B8AE7CFDEAA7}" destId="{41DBE3DD-CE8E-49AF-BCAD-97FC2026F7D8}" srcOrd="0" destOrd="0" presId="urn:microsoft.com/office/officeart/2005/8/layout/cycle3"/>
    <dgm:cxn modelId="{8F7A850B-68E0-424B-98BF-0E533D7BB4F7}" srcId="{6B465357-B917-4B96-9435-CFD196194998}" destId="{1BE11FAA-D014-4B49-BC60-D633E004607D}" srcOrd="8" destOrd="0" parTransId="{DAF37A1F-27FB-448D-AABF-88D3DFF7F40C}" sibTransId="{FA09E30B-0C67-45E4-ADA7-409424CE165D}"/>
    <dgm:cxn modelId="{1DC10B0D-D679-41FB-B0D4-A8CEDAD84AFA}" type="presOf" srcId="{B6D6A2DC-BBFA-45EE-A094-7C40F2D09906}" destId="{6BDD3257-C807-42A3-92D1-BDAEABED6EC5}" srcOrd="0" destOrd="0" presId="urn:microsoft.com/office/officeart/2005/8/layout/cycle3"/>
    <dgm:cxn modelId="{04F504BF-27AB-46BC-A992-0589D88F4E80}" srcId="{6B465357-B917-4B96-9435-CFD196194998}" destId="{9EA30D47-832E-4E53-A6DD-65A06809036E}" srcOrd="11" destOrd="0" parTransId="{65CB393D-8234-427B-B551-5CD3B72CAD62}" sibTransId="{1B058B3D-66BC-4B4A-98C2-7718421DCC64}"/>
    <dgm:cxn modelId="{307F69BC-017D-46D3-A6AA-DCD3D0F40D71}" srcId="{6B465357-B917-4B96-9435-CFD196194998}" destId="{AD52CFBB-A9B4-4C85-8570-B2934F696372}" srcOrd="1" destOrd="0" parTransId="{0D893961-C268-4170-83A7-24A732A33FDF}" sibTransId="{4C7C8019-B347-46C2-B3B6-C5566B89E048}"/>
    <dgm:cxn modelId="{65566EDA-8F8E-41F5-B694-48F4440C2C7D}" type="presOf" srcId="{36D25402-E128-4C32-8309-13669885C95E}" destId="{BC25DD0C-C6C4-403E-9F65-9FC52F15A6D8}" srcOrd="0" destOrd="0" presId="urn:microsoft.com/office/officeart/2005/8/layout/cycle3"/>
    <dgm:cxn modelId="{B755517B-09D2-4FCD-9AF3-895C593EFDC1}" type="presOf" srcId="{E9FF5E07-3CF1-4775-A1E8-80A1F9C7985A}" destId="{68740697-A60F-488A-B171-95312FDE8798}" srcOrd="0" destOrd="0" presId="urn:microsoft.com/office/officeart/2005/8/layout/cycle3"/>
    <dgm:cxn modelId="{FB60C44E-606C-4939-8687-53FF3F9C5991}" type="presOf" srcId="{1063A96E-6D03-4F0F-AA18-F9D233D54B7F}" destId="{D4E7C25D-5905-4BAD-9CF8-2BA7289EA80E}" srcOrd="0" destOrd="0" presId="urn:microsoft.com/office/officeart/2005/8/layout/cycle3"/>
    <dgm:cxn modelId="{B4921501-AB8E-4319-9009-6FA62EF07BD6}" srcId="{6B465357-B917-4B96-9435-CFD196194998}" destId="{AE44D631-737E-4292-BB0B-B8AE7CFDEAA7}" srcOrd="6" destOrd="0" parTransId="{AD4646E0-820B-4E9C-9F3B-E59E115414EC}" sibTransId="{6794E247-2A12-4E24-9335-27988AF23AD7}"/>
    <dgm:cxn modelId="{BD5F4B08-5753-48D4-8EB5-860ECDCC3060}" type="presOf" srcId="{B2A5B1D1-E825-4497-8C23-14E8BA5F517F}" destId="{FEE10B34-7FF3-46FD-BE26-BC4B7C2317A9}" srcOrd="0" destOrd="0" presId="urn:microsoft.com/office/officeart/2005/8/layout/cycle3"/>
    <dgm:cxn modelId="{566943E6-D92D-4D1C-94BE-11084655611F}" type="presParOf" srcId="{E652A9C2-83A2-43B8-B8A9-FD848E78BFC7}" destId="{F96AB6AF-3630-4DB7-A146-F68483168B59}" srcOrd="0" destOrd="0" presId="urn:microsoft.com/office/officeart/2005/8/layout/cycle3"/>
    <dgm:cxn modelId="{2A63878E-90CC-45CC-9A52-C0E1CFEF0926}" type="presParOf" srcId="{F96AB6AF-3630-4DB7-A146-F68483168B59}" destId="{609C0068-934B-4BAF-882B-BC7B452AE80B}" srcOrd="0" destOrd="0" presId="urn:microsoft.com/office/officeart/2005/8/layout/cycle3"/>
    <dgm:cxn modelId="{5657DA80-6D7D-41B9-8C9A-530C899A74E8}" type="presParOf" srcId="{F96AB6AF-3630-4DB7-A146-F68483168B59}" destId="{EBD62AE5-C02B-4C90-A19A-6CD6EBC2A007}" srcOrd="1" destOrd="0" presId="urn:microsoft.com/office/officeart/2005/8/layout/cycle3"/>
    <dgm:cxn modelId="{B0BB8549-4970-4427-AF0F-26EB4A42E2DE}" type="presParOf" srcId="{F96AB6AF-3630-4DB7-A146-F68483168B59}" destId="{F04C6401-E678-4261-8333-F323DF2C9E0B}" srcOrd="2" destOrd="0" presId="urn:microsoft.com/office/officeart/2005/8/layout/cycle3"/>
    <dgm:cxn modelId="{49895BFE-CB57-4FD7-941C-3D4446972662}" type="presParOf" srcId="{F96AB6AF-3630-4DB7-A146-F68483168B59}" destId="{BC25DD0C-C6C4-403E-9F65-9FC52F15A6D8}" srcOrd="3" destOrd="0" presId="urn:microsoft.com/office/officeart/2005/8/layout/cycle3"/>
    <dgm:cxn modelId="{FC341555-6813-4AED-8C02-2AF0B44417E5}" type="presParOf" srcId="{F96AB6AF-3630-4DB7-A146-F68483168B59}" destId="{6BDD3257-C807-42A3-92D1-BDAEABED6EC5}" srcOrd="4" destOrd="0" presId="urn:microsoft.com/office/officeart/2005/8/layout/cycle3"/>
    <dgm:cxn modelId="{44125EA9-6C08-410D-A088-C403882BDE52}" type="presParOf" srcId="{F96AB6AF-3630-4DB7-A146-F68483168B59}" destId="{D4E7C25D-5905-4BAD-9CF8-2BA7289EA80E}" srcOrd="5" destOrd="0" presId="urn:microsoft.com/office/officeart/2005/8/layout/cycle3"/>
    <dgm:cxn modelId="{46C263D1-3DA9-4639-AEA4-78BA11B6221A}" type="presParOf" srcId="{F96AB6AF-3630-4DB7-A146-F68483168B59}" destId="{FEE10B34-7FF3-46FD-BE26-BC4B7C2317A9}" srcOrd="6" destOrd="0" presId="urn:microsoft.com/office/officeart/2005/8/layout/cycle3"/>
    <dgm:cxn modelId="{FF73819A-0522-4C69-8078-C4646549A07E}" type="presParOf" srcId="{F96AB6AF-3630-4DB7-A146-F68483168B59}" destId="{41DBE3DD-CE8E-49AF-BCAD-97FC2026F7D8}" srcOrd="7" destOrd="0" presId="urn:microsoft.com/office/officeart/2005/8/layout/cycle3"/>
    <dgm:cxn modelId="{4BD95934-D203-409B-BA2B-627A6558FC4F}" type="presParOf" srcId="{F96AB6AF-3630-4DB7-A146-F68483168B59}" destId="{68740697-A60F-488A-B171-95312FDE8798}" srcOrd="8" destOrd="0" presId="urn:microsoft.com/office/officeart/2005/8/layout/cycle3"/>
    <dgm:cxn modelId="{2CE0E2F8-AE5F-4882-B3F6-207D7A17B284}" type="presParOf" srcId="{F96AB6AF-3630-4DB7-A146-F68483168B59}" destId="{3276F218-949F-4891-96A1-43EA93342F87}" srcOrd="9" destOrd="0" presId="urn:microsoft.com/office/officeart/2005/8/layout/cycle3"/>
    <dgm:cxn modelId="{8F1B9FB8-2169-4261-A097-F727DC3DA371}" type="presParOf" srcId="{F96AB6AF-3630-4DB7-A146-F68483168B59}" destId="{876F1CDB-EEE9-448D-8F57-F76DE5C0335E}" srcOrd="10" destOrd="0" presId="urn:microsoft.com/office/officeart/2005/8/layout/cycle3"/>
    <dgm:cxn modelId="{65971C42-B0CD-4DF2-896B-65FD8C2F5796}" type="presParOf" srcId="{F96AB6AF-3630-4DB7-A146-F68483168B59}" destId="{137A1C74-A2DA-44F4-A145-BB1D7F19BF5D}" srcOrd="11" destOrd="0" presId="urn:microsoft.com/office/officeart/2005/8/layout/cycle3"/>
    <dgm:cxn modelId="{2B6E1C3A-ABCA-44DC-B68D-0D03C670E5BA}" type="presParOf" srcId="{F96AB6AF-3630-4DB7-A146-F68483168B59}" destId="{8D44FED3-4608-400F-95BB-00838825EBC9}" srcOrd="12" destOrd="0" presId="urn:microsoft.com/office/officeart/2005/8/layout/cycle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8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37888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endParaRPr lang="en-US" altLang="zh-CN"/>
          </a:p>
        </p:txBody>
      </p:sp>
      <p:sp>
        <p:nvSpPr>
          <p:cNvPr id="37888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37888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itchFamily="34" charset="0"/>
                <a:ea typeface="宋体" pitchFamily="2" charset="-122"/>
              </a:defRPr>
            </a:lvl1pPr>
          </a:lstStyle>
          <a:p>
            <a:pPr>
              <a:defRPr/>
            </a:pPr>
            <a:fld id="{2D74FEE5-25DF-491E-8686-8DA4688EF0A3}" type="slidenum">
              <a:rPr lang="en-US" altLang="zh-CN"/>
              <a:pPr>
                <a:defRPr/>
              </a:pPr>
              <a:t>‹#›</a:t>
            </a:fld>
            <a:endParaRPr lang="en-US" altLang="zh-CN"/>
          </a:p>
        </p:txBody>
      </p:sp>
    </p:spTree>
    <p:extLst>
      <p:ext uri="{BB962C8B-B14F-4D97-AF65-F5344CB8AC3E}">
        <p14:creationId xmlns:p14="http://schemas.microsoft.com/office/powerpoint/2010/main" val="19271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黑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黑体" pitchFamily="2" charset="-122"/>
              </a:defRPr>
            </a:lvl1pPr>
          </a:lstStyle>
          <a:p>
            <a:pPr>
              <a:defRPr/>
            </a:pPr>
            <a:fld id="{DDF18378-3527-4975-9A48-906EA2DFBB98}" type="datetimeFigureOut">
              <a:rPr lang="zh-CN" altLang="en-US"/>
              <a:pPr>
                <a:defRPr/>
              </a:pPr>
              <a:t>2016/3/26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黑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Arial" pitchFamily="34" charset="0"/>
              </a:defRPr>
            </a:lvl1pPr>
          </a:lstStyle>
          <a:p>
            <a:pPr>
              <a:defRPr/>
            </a:pPr>
            <a:fld id="{655F3B1B-D044-4DD0-9762-396516E3FC3B}" type="slidenum">
              <a:rPr lang="zh-CN" altLang="en-US"/>
              <a:pPr>
                <a:defRPr/>
              </a:pPr>
              <a:t>‹#›</a:t>
            </a:fld>
            <a:endParaRPr lang="zh-CN" altLang="en-US"/>
          </a:p>
        </p:txBody>
      </p:sp>
    </p:spTree>
    <p:extLst>
      <p:ext uri="{BB962C8B-B14F-4D97-AF65-F5344CB8AC3E}">
        <p14:creationId xmlns:p14="http://schemas.microsoft.com/office/powerpoint/2010/main" val="27481575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10000"/>
          </a:bodyPr>
          <a:lstStyle/>
          <a:p>
            <a:r>
              <a:rPr lang="en-US" altLang="zh-CN" dirty="0" smtClean="0"/>
              <a:t>HIMSS </a:t>
            </a:r>
            <a:r>
              <a:rPr lang="zh-CN" altLang="en-US" dirty="0" smtClean="0"/>
              <a:t>全称</a:t>
            </a:r>
            <a:r>
              <a:rPr lang="en-US" altLang="zh-CN" dirty="0" smtClean="0"/>
              <a:t>Healthcare Information and Management System Society</a:t>
            </a:r>
            <a:r>
              <a:rPr lang="zh-CN" altLang="en-US" dirty="0" smtClean="0"/>
              <a:t>（美国医疗信息与管理系统协会），是一家非盈利性质组织，旨在推动电子病历等信息系统在医疗领域的应用，从而促进医疗卫生事业发展。</a:t>
            </a:r>
          </a:p>
          <a:p>
            <a:r>
              <a:rPr lang="en-US" altLang="zh-CN" dirty="0" smtClean="0"/>
              <a:t>2006 </a:t>
            </a:r>
            <a:r>
              <a:rPr lang="zh-CN" altLang="en-US" dirty="0" smtClean="0"/>
              <a:t>年，</a:t>
            </a:r>
            <a:r>
              <a:rPr lang="en-US" altLang="zh-CN" dirty="0" smtClean="0"/>
              <a:t>HIMSS </a:t>
            </a:r>
            <a:r>
              <a:rPr lang="zh-CN" altLang="en-US" dirty="0" smtClean="0"/>
              <a:t>提出</a:t>
            </a:r>
            <a:r>
              <a:rPr lang="en-US" altLang="zh-CN" dirty="0" smtClean="0"/>
              <a:t>Electronic Medical Record Adoption Model</a:t>
            </a:r>
            <a:r>
              <a:rPr lang="zh-CN" altLang="en-US" dirty="0" smtClean="0"/>
              <a:t>（</a:t>
            </a:r>
            <a:r>
              <a:rPr lang="en-US" altLang="zh-CN" dirty="0" smtClean="0"/>
              <a:t>EMRAM</a:t>
            </a:r>
            <a:r>
              <a:rPr lang="zh-CN" altLang="en-US" dirty="0" smtClean="0"/>
              <a:t>，电子病历应用模型）。该模型能够评价从单一的科室信息系统到完整的无纸化医院信息系统，共分为</a:t>
            </a:r>
            <a:r>
              <a:rPr lang="en-US" altLang="zh-CN" dirty="0" smtClean="0"/>
              <a:t>8</a:t>
            </a:r>
            <a:r>
              <a:rPr lang="zh-CN" altLang="en-US" dirty="0" smtClean="0"/>
              <a:t>个评价级别（</a:t>
            </a:r>
            <a:r>
              <a:rPr lang="en-US" altLang="zh-CN" dirty="0" smtClean="0"/>
              <a:t>7</a:t>
            </a:r>
            <a:r>
              <a:rPr lang="zh-CN" altLang="en-US" dirty="0" smtClean="0"/>
              <a:t>级为最高级别）。截至</a:t>
            </a:r>
            <a:r>
              <a:rPr lang="en-US" altLang="zh-CN" dirty="0" smtClean="0"/>
              <a:t>2011</a:t>
            </a:r>
            <a:r>
              <a:rPr lang="zh-CN" altLang="en-US" dirty="0" smtClean="0"/>
              <a:t>年底，已经应用于全球</a:t>
            </a:r>
            <a:r>
              <a:rPr lang="en-US" altLang="zh-CN" dirty="0" smtClean="0"/>
              <a:t>5000</a:t>
            </a:r>
            <a:r>
              <a:rPr lang="zh-CN" altLang="en-US" dirty="0" smtClean="0"/>
              <a:t>家医疗机构的信息化建设水平评价，在欧美地区被广泛使用。目前其是评价医疗机构的信息化建设水平的重要标准之一。</a:t>
            </a:r>
          </a:p>
          <a:p>
            <a:r>
              <a:rPr lang="en-US" altLang="zh-CN" sz="1200" kern="1200" dirty="0" smtClean="0">
                <a:solidFill>
                  <a:schemeClr val="tx1"/>
                </a:solidFill>
                <a:effectLst/>
                <a:latin typeface="+mn-lt"/>
                <a:ea typeface="+mn-ea"/>
                <a:cs typeface="+mn-cs"/>
              </a:rPr>
              <a:t>HIMSS EMRAM </a:t>
            </a:r>
            <a:r>
              <a:rPr lang="zh-CN" altLang="zh-CN" sz="1200" kern="1200" dirty="0" smtClean="0">
                <a:solidFill>
                  <a:schemeClr val="tx1"/>
                </a:solidFill>
                <a:effectLst/>
                <a:latin typeface="+mn-lt"/>
                <a:ea typeface="+mn-ea"/>
                <a:cs typeface="+mn-cs"/>
              </a:rPr>
              <a:t>评价体系共分</a:t>
            </a:r>
            <a:r>
              <a:rPr lang="en-US" altLang="zh-CN" sz="1200" kern="1200" dirty="0" smtClean="0">
                <a:solidFill>
                  <a:schemeClr val="tx1"/>
                </a:solidFill>
                <a:effectLst/>
                <a:latin typeface="+mn-lt"/>
                <a:ea typeface="+mn-ea"/>
                <a:cs typeface="+mn-cs"/>
              </a:rPr>
              <a:t>8 </a:t>
            </a:r>
            <a:r>
              <a:rPr lang="zh-CN" altLang="zh-CN" sz="1200" kern="1200" dirty="0" smtClean="0">
                <a:solidFill>
                  <a:schemeClr val="tx1"/>
                </a:solidFill>
                <a:effectLst/>
                <a:latin typeface="+mn-lt"/>
                <a:ea typeface="+mn-ea"/>
                <a:cs typeface="+mn-cs"/>
              </a:rPr>
              <a:t>级，分别为：</a:t>
            </a:r>
          </a:p>
          <a:p>
            <a:r>
              <a:rPr lang="en-US" altLang="zh-CN" sz="1200" kern="1200" dirty="0" smtClean="0">
                <a:solidFill>
                  <a:schemeClr val="tx1"/>
                </a:solidFill>
                <a:effectLst/>
                <a:latin typeface="+mn-lt"/>
                <a:ea typeface="+mn-ea"/>
                <a:cs typeface="+mn-cs"/>
              </a:rPr>
              <a:t>0 </a:t>
            </a:r>
            <a:r>
              <a:rPr lang="zh-CN" altLang="zh-CN" sz="1200" kern="1200" dirty="0" smtClean="0">
                <a:solidFill>
                  <a:schemeClr val="tx1"/>
                </a:solidFill>
                <a:effectLst/>
                <a:latin typeface="+mn-lt"/>
                <a:ea typeface="+mn-ea"/>
                <a:cs typeface="+mn-cs"/>
              </a:rPr>
              <a:t>级：局部临床工作自动化，尚未建设药房、实验室和放射系统。</a:t>
            </a:r>
          </a:p>
          <a:p>
            <a:r>
              <a:rPr lang="en-US" altLang="zh-CN" sz="1200" kern="1200" dirty="0" smtClean="0">
                <a:solidFill>
                  <a:schemeClr val="tx1"/>
                </a:solidFill>
                <a:effectLst/>
                <a:latin typeface="+mn-lt"/>
                <a:ea typeface="+mn-ea"/>
                <a:cs typeface="+mn-cs"/>
              </a:rPr>
              <a:t>1 </a:t>
            </a:r>
            <a:r>
              <a:rPr lang="zh-CN" altLang="zh-CN" sz="1200" kern="1200" dirty="0" smtClean="0">
                <a:solidFill>
                  <a:schemeClr val="tx1"/>
                </a:solidFill>
                <a:effectLst/>
                <a:latin typeface="+mn-lt"/>
                <a:ea typeface="+mn-ea"/>
                <a:cs typeface="+mn-cs"/>
              </a:rPr>
              <a:t>级：建设了药房、实验室和放射三大支持系统。</a:t>
            </a:r>
          </a:p>
          <a:p>
            <a:r>
              <a:rPr lang="en-US" altLang="zh-CN" sz="1200" kern="1200" dirty="0" smtClean="0">
                <a:solidFill>
                  <a:schemeClr val="tx1"/>
                </a:solidFill>
                <a:effectLst/>
                <a:latin typeface="+mn-lt"/>
                <a:ea typeface="+mn-ea"/>
                <a:cs typeface="+mn-cs"/>
              </a:rPr>
              <a:t>2 </a:t>
            </a:r>
            <a:r>
              <a:rPr lang="zh-CN" altLang="zh-CN" sz="1200" kern="1200" dirty="0" smtClean="0">
                <a:solidFill>
                  <a:schemeClr val="tx1"/>
                </a:solidFill>
                <a:effectLst/>
                <a:latin typeface="+mn-lt"/>
                <a:ea typeface="+mn-ea"/>
                <a:cs typeface="+mn-cs"/>
              </a:rPr>
              <a:t>级：采用</a:t>
            </a:r>
            <a:r>
              <a:rPr lang="en-US" altLang="zh-CN" sz="1200" kern="1200" dirty="0" smtClean="0">
                <a:solidFill>
                  <a:schemeClr val="tx1"/>
                </a:solidFill>
                <a:effectLst/>
                <a:latin typeface="+mn-lt"/>
                <a:ea typeface="+mn-ea"/>
                <a:cs typeface="+mn-cs"/>
              </a:rPr>
              <a:t>CDR</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clinical data repository</a:t>
            </a:r>
            <a:r>
              <a:rPr lang="zh-CN" altLang="zh-CN" sz="1200" kern="1200" dirty="0" smtClean="0">
                <a:solidFill>
                  <a:schemeClr val="tx1"/>
                </a:solidFill>
                <a:effectLst/>
                <a:latin typeface="+mn-lt"/>
                <a:ea typeface="+mn-ea"/>
                <a:cs typeface="+mn-cs"/>
              </a:rPr>
              <a:t>，临床数据存储库）存储临床系统数据、受控医学数据，以供临床工作者调用。</a:t>
            </a:r>
            <a:r>
              <a:rPr lang="en-US" altLang="zh-CN" sz="1200" kern="1200" dirty="0" smtClean="0">
                <a:solidFill>
                  <a:schemeClr val="tx1"/>
                </a:solidFill>
                <a:effectLst/>
                <a:latin typeface="+mn-lt"/>
                <a:ea typeface="+mn-ea"/>
                <a:cs typeface="+mn-cs"/>
              </a:rPr>
              <a:t>CDR </a:t>
            </a:r>
            <a:r>
              <a:rPr lang="zh-CN" altLang="zh-CN" sz="1200" kern="1200" dirty="0" smtClean="0">
                <a:solidFill>
                  <a:schemeClr val="tx1"/>
                </a:solidFill>
                <a:effectLst/>
                <a:latin typeface="+mn-lt"/>
                <a:ea typeface="+mn-ea"/>
                <a:cs typeface="+mn-cs"/>
              </a:rPr>
              <a:t>采用受控医学词汇及临床决策支持</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规则引擎，进行冲突检查。其中，影像数据存储系统可能已和</a:t>
            </a:r>
            <a:r>
              <a:rPr lang="en-US" altLang="zh-CN" sz="1200" kern="1200" dirty="0" smtClean="0">
                <a:solidFill>
                  <a:schemeClr val="tx1"/>
                </a:solidFill>
                <a:effectLst/>
                <a:latin typeface="+mn-lt"/>
                <a:ea typeface="+mn-ea"/>
                <a:cs typeface="+mn-cs"/>
              </a:rPr>
              <a:t>CDR </a:t>
            </a:r>
            <a:r>
              <a:rPr lang="zh-CN" altLang="zh-CN" sz="1200" kern="1200" dirty="0" smtClean="0">
                <a:solidFill>
                  <a:schemeClr val="tx1"/>
                </a:solidFill>
                <a:effectLst/>
                <a:latin typeface="+mn-lt"/>
                <a:ea typeface="+mn-ea"/>
                <a:cs typeface="+mn-cs"/>
              </a:rPr>
              <a:t>关联。</a:t>
            </a:r>
          </a:p>
          <a:p>
            <a:r>
              <a:rPr lang="en-US" altLang="zh-CN" sz="1200" kern="1200" dirty="0" smtClean="0">
                <a:solidFill>
                  <a:schemeClr val="tx1"/>
                </a:solidFill>
                <a:effectLst/>
                <a:latin typeface="+mn-lt"/>
                <a:ea typeface="+mn-ea"/>
                <a:cs typeface="+mn-cs"/>
              </a:rPr>
              <a:t>3 </a:t>
            </a:r>
            <a:r>
              <a:rPr lang="zh-CN" altLang="zh-CN" sz="1200" kern="1200" dirty="0" smtClean="0">
                <a:solidFill>
                  <a:schemeClr val="tx1"/>
                </a:solidFill>
                <a:effectLst/>
                <a:latin typeface="+mn-lt"/>
                <a:ea typeface="+mn-ea"/>
                <a:cs typeface="+mn-cs"/>
              </a:rPr>
              <a:t>级：支持三测单、特护单临床文档，完成护理记录</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护理计划和</a:t>
            </a:r>
            <a:r>
              <a:rPr lang="en-US" altLang="zh-CN" sz="1200" kern="1200" dirty="0" err="1" smtClean="0">
                <a:solidFill>
                  <a:schemeClr val="tx1"/>
                </a:solidFill>
                <a:effectLst/>
                <a:latin typeface="+mn-lt"/>
                <a:ea typeface="+mn-ea"/>
                <a:cs typeface="+mn-cs"/>
              </a:rPr>
              <a:t>eMAR</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electronic medical administration record</a:t>
            </a:r>
            <a:r>
              <a:rPr lang="zh-CN" altLang="zh-CN" sz="1200" kern="1200" dirty="0" smtClean="0">
                <a:solidFill>
                  <a:schemeClr val="tx1"/>
                </a:solidFill>
                <a:effectLst/>
                <a:latin typeface="+mn-lt"/>
                <a:ea typeface="+mn-ea"/>
                <a:cs typeface="+mn-cs"/>
              </a:rPr>
              <a:t>，电子医疗管理记录）和</a:t>
            </a:r>
            <a:r>
              <a:rPr lang="en-US" altLang="zh-CN" sz="1200" kern="1200" dirty="0" smtClean="0">
                <a:solidFill>
                  <a:schemeClr val="tx1"/>
                </a:solidFill>
                <a:effectLst/>
                <a:latin typeface="+mn-lt"/>
                <a:ea typeface="+mn-ea"/>
                <a:cs typeface="+mn-cs"/>
              </a:rPr>
              <a:t>CDR </a:t>
            </a:r>
            <a:r>
              <a:rPr lang="zh-CN" altLang="zh-CN" sz="1200" kern="1200" dirty="0" smtClean="0">
                <a:solidFill>
                  <a:schemeClr val="tx1"/>
                </a:solidFill>
                <a:effectLst/>
                <a:latin typeface="+mn-lt"/>
                <a:ea typeface="+mn-ea"/>
                <a:cs typeface="+mn-cs"/>
              </a:rPr>
              <a:t>的整合，并至少在一个病区上线使用。完成初级</a:t>
            </a:r>
            <a:r>
              <a:rPr lang="en-US" altLang="zh-CN" sz="1200" kern="1200" dirty="0" smtClean="0">
                <a:solidFill>
                  <a:schemeClr val="tx1"/>
                </a:solidFill>
                <a:effectLst/>
                <a:latin typeface="+mn-lt"/>
                <a:ea typeface="+mn-ea"/>
                <a:cs typeface="+mn-cs"/>
              </a:rPr>
              <a:t>CDSS</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clinical decision support system</a:t>
            </a:r>
            <a:r>
              <a:rPr lang="zh-CN" altLang="zh-CN" sz="1200" kern="1200" dirty="0" smtClean="0">
                <a:solidFill>
                  <a:schemeClr val="tx1"/>
                </a:solidFill>
                <a:effectLst/>
                <a:latin typeface="+mn-lt"/>
                <a:ea typeface="+mn-ea"/>
                <a:cs typeface="+mn-cs"/>
              </a:rPr>
              <a:t>，临床决策支持）和医嘱录入整合应用，</a:t>
            </a:r>
            <a:r>
              <a:rPr lang="en-US" altLang="zh-CN" sz="1200" kern="1200" dirty="0" smtClean="0">
                <a:solidFill>
                  <a:schemeClr val="tx1"/>
                </a:solidFill>
                <a:effectLst/>
                <a:latin typeface="+mn-lt"/>
                <a:ea typeface="+mn-ea"/>
                <a:cs typeface="+mn-cs"/>
              </a:rPr>
              <a:t>PACS</a:t>
            </a:r>
            <a:r>
              <a:rPr lang="zh-CN" altLang="zh-CN" sz="1200" kern="1200" dirty="0" smtClean="0">
                <a:solidFill>
                  <a:schemeClr val="tx1"/>
                </a:solidFill>
                <a:effectLst/>
                <a:latin typeface="+mn-lt"/>
                <a:ea typeface="+mn-ea"/>
                <a:cs typeface="+mn-cs"/>
              </a:rPr>
              <a:t>初步可供临床医生调阅图像。</a:t>
            </a:r>
          </a:p>
          <a:p>
            <a:r>
              <a:rPr lang="en-US" altLang="zh-CN" sz="1200" kern="1200" dirty="0" smtClean="0">
                <a:solidFill>
                  <a:schemeClr val="tx1"/>
                </a:solidFill>
                <a:effectLst/>
                <a:latin typeface="+mn-lt"/>
                <a:ea typeface="+mn-ea"/>
                <a:cs typeface="+mn-cs"/>
              </a:rPr>
              <a:t>4 </a:t>
            </a:r>
            <a:r>
              <a:rPr lang="zh-CN" altLang="zh-CN" sz="1200" kern="1200" dirty="0" smtClean="0">
                <a:solidFill>
                  <a:schemeClr val="tx1"/>
                </a:solidFill>
                <a:effectLst/>
                <a:latin typeface="+mn-lt"/>
                <a:ea typeface="+mn-ea"/>
                <a:cs typeface="+mn-cs"/>
              </a:rPr>
              <a:t>级：</a:t>
            </a:r>
            <a:r>
              <a:rPr lang="en-US" altLang="zh-CN" sz="1200" kern="1200" dirty="0" smtClean="0">
                <a:solidFill>
                  <a:schemeClr val="tx1"/>
                </a:solidFill>
                <a:effectLst/>
                <a:latin typeface="+mn-lt"/>
                <a:ea typeface="+mn-ea"/>
                <a:cs typeface="+mn-cs"/>
              </a:rPr>
              <a:t>CPOE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computerized physician order entry</a:t>
            </a:r>
            <a:r>
              <a:rPr lang="zh-CN" altLang="zh-CN" sz="1200" kern="1200" dirty="0" smtClean="0">
                <a:solidFill>
                  <a:schemeClr val="tx1"/>
                </a:solidFill>
                <a:effectLst/>
                <a:latin typeface="+mn-lt"/>
                <a:ea typeface="+mn-ea"/>
                <a:cs typeface="+mn-cs"/>
              </a:rPr>
              <a:t>，计算机医嘱录入）供所有医务人员应用，同时加入到护理和</a:t>
            </a:r>
            <a:r>
              <a:rPr lang="en-US" altLang="zh-CN" sz="1200" kern="1200" dirty="0" smtClean="0">
                <a:solidFill>
                  <a:schemeClr val="tx1"/>
                </a:solidFill>
                <a:effectLst/>
                <a:latin typeface="+mn-lt"/>
                <a:ea typeface="+mn-ea"/>
                <a:cs typeface="+mn-cs"/>
              </a:rPr>
              <a:t>CDR </a:t>
            </a:r>
            <a:r>
              <a:rPr lang="zh-CN" altLang="zh-CN" sz="1200" kern="1200" dirty="0" smtClean="0">
                <a:solidFill>
                  <a:schemeClr val="tx1"/>
                </a:solidFill>
                <a:effectLst/>
                <a:latin typeface="+mn-lt"/>
                <a:ea typeface="+mn-ea"/>
                <a:cs typeface="+mn-cs"/>
              </a:rPr>
              <a:t>环境。具有基于循证临床指南的中级</a:t>
            </a:r>
            <a:r>
              <a:rPr lang="en-US" altLang="zh-CN" sz="1200" kern="1200" dirty="0" smtClean="0">
                <a:solidFill>
                  <a:schemeClr val="tx1"/>
                </a:solidFill>
                <a:effectLst/>
                <a:latin typeface="+mn-lt"/>
                <a:ea typeface="+mn-ea"/>
                <a:cs typeface="+mn-cs"/>
              </a:rPr>
              <a:t>CDSS</a:t>
            </a:r>
            <a:r>
              <a:rPr lang="zh-CN" altLang="zh-CN" sz="1200" kern="1200" dirty="0" smtClean="0">
                <a:solidFill>
                  <a:schemeClr val="tx1"/>
                </a:solidFill>
                <a:effectLst/>
                <a:latin typeface="+mn-lt"/>
                <a:ea typeface="+mn-ea"/>
                <a:cs typeface="+mn-cs"/>
              </a:rPr>
              <a:t>。至少一个病区</a:t>
            </a:r>
            <a:r>
              <a:rPr lang="en-US" altLang="zh-CN" sz="1200" kern="1200" dirty="0" smtClean="0">
                <a:solidFill>
                  <a:schemeClr val="tx1"/>
                </a:solidFill>
                <a:effectLst/>
                <a:latin typeface="+mn-lt"/>
                <a:ea typeface="+mn-ea"/>
                <a:cs typeface="+mn-cs"/>
              </a:rPr>
              <a:t>CPOE </a:t>
            </a:r>
            <a:r>
              <a:rPr lang="zh-CN" altLang="zh-CN" sz="1200" kern="1200" dirty="0" smtClean="0">
                <a:solidFill>
                  <a:schemeClr val="tx1"/>
                </a:solidFill>
                <a:effectLst/>
                <a:latin typeface="+mn-lt"/>
                <a:ea typeface="+mn-ea"/>
                <a:cs typeface="+mn-cs"/>
              </a:rPr>
              <a:t>上线运行。</a:t>
            </a:r>
          </a:p>
          <a:p>
            <a:r>
              <a:rPr lang="en-US" altLang="zh-CN" sz="1200" kern="1200" dirty="0" smtClean="0">
                <a:solidFill>
                  <a:schemeClr val="tx1"/>
                </a:solidFill>
                <a:effectLst/>
                <a:latin typeface="+mn-lt"/>
                <a:ea typeface="+mn-ea"/>
                <a:cs typeface="+mn-cs"/>
              </a:rPr>
              <a:t>5 </a:t>
            </a:r>
            <a:r>
              <a:rPr lang="zh-CN" altLang="zh-CN" sz="1200" kern="1200" dirty="0" smtClean="0">
                <a:solidFill>
                  <a:schemeClr val="tx1"/>
                </a:solidFill>
                <a:effectLst/>
                <a:latin typeface="+mn-lt"/>
                <a:ea typeface="+mn-ea"/>
                <a:cs typeface="+mn-cs"/>
              </a:rPr>
              <a:t>级：至少一个病区应用药物闭环管理。</a:t>
            </a:r>
            <a:r>
              <a:rPr lang="en-US" altLang="zh-CN" sz="1200" kern="1200" dirty="0" err="1" smtClean="0">
                <a:solidFill>
                  <a:schemeClr val="tx1"/>
                </a:solidFill>
                <a:effectLst/>
                <a:latin typeface="+mn-lt"/>
                <a:ea typeface="+mn-ea"/>
                <a:cs typeface="+mn-cs"/>
              </a:rPr>
              <a:t>eMAR</a:t>
            </a:r>
            <a:r>
              <a:rPr lang="zh-CN" altLang="zh-CN" sz="1200" kern="1200" dirty="0" smtClean="0">
                <a:solidFill>
                  <a:schemeClr val="tx1"/>
                </a:solidFill>
                <a:effectLst/>
                <a:latin typeface="+mn-lt"/>
                <a:ea typeface="+mn-ea"/>
                <a:cs typeface="+mn-cs"/>
              </a:rPr>
              <a:t>、条码或</a:t>
            </a:r>
            <a:r>
              <a:rPr lang="en-US" altLang="zh-CN" sz="1200" kern="1200" dirty="0" smtClean="0">
                <a:solidFill>
                  <a:schemeClr val="tx1"/>
                </a:solidFill>
                <a:effectLst/>
                <a:latin typeface="+mn-lt"/>
                <a:ea typeface="+mn-ea"/>
                <a:cs typeface="+mn-cs"/>
              </a:rPr>
              <a:t>RFID </a:t>
            </a:r>
            <a:r>
              <a:rPr lang="zh-CN" altLang="zh-CN" sz="1200" kern="1200" dirty="0" smtClean="0">
                <a:solidFill>
                  <a:schemeClr val="tx1"/>
                </a:solidFill>
                <a:effectLst/>
                <a:latin typeface="+mn-lt"/>
                <a:ea typeface="+mn-ea"/>
                <a:cs typeface="+mn-cs"/>
              </a:rPr>
              <a:t>等技术与</a:t>
            </a:r>
            <a:r>
              <a:rPr lang="en-US" altLang="zh-CN" sz="1200" kern="1200" dirty="0" smtClean="0">
                <a:solidFill>
                  <a:schemeClr val="tx1"/>
                </a:solidFill>
                <a:effectLst/>
                <a:latin typeface="+mn-lt"/>
                <a:ea typeface="+mn-ea"/>
                <a:cs typeface="+mn-cs"/>
              </a:rPr>
              <a:t>CPOE</a:t>
            </a:r>
            <a:r>
              <a:rPr lang="zh-CN" altLang="zh-CN" sz="1200" kern="1200" dirty="0" smtClean="0">
                <a:solidFill>
                  <a:schemeClr val="tx1"/>
                </a:solidFill>
                <a:effectLst/>
                <a:latin typeface="+mn-lt"/>
                <a:ea typeface="+mn-ea"/>
                <a:cs typeface="+mn-cs"/>
              </a:rPr>
              <a:t>和药房系统整合应用，最大限度保证患者安全。</a:t>
            </a:r>
          </a:p>
          <a:p>
            <a:r>
              <a:rPr lang="en-US" altLang="zh-CN" sz="1200" kern="1200" dirty="0" smtClean="0">
                <a:solidFill>
                  <a:schemeClr val="tx1"/>
                </a:solidFill>
                <a:effectLst/>
                <a:latin typeface="+mn-lt"/>
                <a:ea typeface="+mn-ea"/>
                <a:cs typeface="+mn-cs"/>
              </a:rPr>
              <a:t>6 </a:t>
            </a:r>
            <a:r>
              <a:rPr lang="zh-CN" altLang="zh-CN" sz="1200" kern="1200" dirty="0" smtClean="0">
                <a:solidFill>
                  <a:schemeClr val="tx1"/>
                </a:solidFill>
                <a:effectLst/>
                <a:latin typeface="+mn-lt"/>
                <a:ea typeface="+mn-ea"/>
                <a:cs typeface="+mn-cs"/>
              </a:rPr>
              <a:t>级：至少一个病区部署包含结构化模板的完整医疗文档。应用高级</a:t>
            </a:r>
            <a:r>
              <a:rPr lang="en-US" altLang="zh-CN" sz="1200" kern="1200" dirty="0" smtClean="0">
                <a:solidFill>
                  <a:schemeClr val="tx1"/>
                </a:solidFill>
                <a:effectLst/>
                <a:latin typeface="+mn-lt"/>
                <a:ea typeface="+mn-ea"/>
                <a:cs typeface="+mn-cs"/>
              </a:rPr>
              <a:t>CDSS</a:t>
            </a:r>
            <a:r>
              <a:rPr lang="zh-CN" altLang="zh-CN" sz="1200" kern="1200" dirty="0" smtClean="0">
                <a:solidFill>
                  <a:schemeClr val="tx1"/>
                </a:solidFill>
                <a:effectLst/>
                <a:latin typeface="+mn-lt"/>
                <a:ea typeface="+mn-ea"/>
                <a:cs typeface="+mn-cs"/>
              </a:rPr>
              <a:t>，为所有临床工作提供基于临床指南和结果相关的提示。具有完整的</a:t>
            </a:r>
            <a:r>
              <a:rPr lang="en-US" altLang="zh-CN" sz="1200" kern="1200" dirty="0" smtClean="0">
                <a:solidFill>
                  <a:schemeClr val="tx1"/>
                </a:solidFill>
                <a:effectLst/>
                <a:latin typeface="+mn-lt"/>
                <a:ea typeface="+mn-ea"/>
                <a:cs typeface="+mn-cs"/>
              </a:rPr>
              <a:t>PACS</a:t>
            </a:r>
            <a:r>
              <a:rPr lang="zh-CN" altLang="zh-CN" sz="1200" kern="1200" dirty="0" smtClean="0">
                <a:solidFill>
                  <a:schemeClr val="tx1"/>
                </a:solidFill>
                <a:effectLst/>
                <a:latin typeface="+mn-lt"/>
                <a:ea typeface="+mn-ea"/>
                <a:cs typeface="+mn-cs"/>
              </a:rPr>
              <a:t>，可通过网络查看医疗影像，完全取代胶片。</a:t>
            </a:r>
          </a:p>
          <a:p>
            <a:r>
              <a:rPr lang="en-US" altLang="zh-CN" sz="1200" kern="1200" dirty="0" smtClean="0">
                <a:solidFill>
                  <a:schemeClr val="tx1"/>
                </a:solidFill>
                <a:effectLst/>
                <a:latin typeface="+mn-lt"/>
                <a:ea typeface="+mn-ea"/>
                <a:cs typeface="+mn-cs"/>
              </a:rPr>
              <a:t>7 </a:t>
            </a:r>
            <a:r>
              <a:rPr lang="zh-CN" altLang="zh-CN" sz="1200" kern="1200" dirty="0" smtClean="0">
                <a:solidFill>
                  <a:schemeClr val="tx1"/>
                </a:solidFill>
                <a:effectLst/>
                <a:latin typeface="+mn-lt"/>
                <a:ea typeface="+mn-ea"/>
                <a:cs typeface="+mn-cs"/>
              </a:rPr>
              <a:t>级：实现全院无纸化（是指在临床运行当中不再需要纸质文档，与纸质版存档不矛盾），支持同院外各种医疗相关机构共享信息，支持真正理想化的电子健康档案。</a:t>
            </a:r>
            <a:endParaRPr lang="zh-CN" altLang="en-US" dirty="0"/>
          </a:p>
        </p:txBody>
      </p:sp>
      <p:sp>
        <p:nvSpPr>
          <p:cNvPr id="4" name="灯片编号占位符 3"/>
          <p:cNvSpPr>
            <a:spLocks noGrp="1"/>
          </p:cNvSpPr>
          <p:nvPr>
            <p:ph type="sldNum" sz="quarter" idx="10"/>
          </p:nvPr>
        </p:nvSpPr>
        <p:spPr/>
        <p:txBody>
          <a:bodyPr/>
          <a:lstStyle/>
          <a:p>
            <a:pPr>
              <a:defRPr/>
            </a:pPr>
            <a:fld id="{655F3B1B-D044-4DD0-9762-396516E3FC3B}" type="slidenum">
              <a:rPr lang="zh-CN" altLang="en-US" smtClean="0"/>
              <a:pPr>
                <a:defRPr/>
              </a:pPr>
              <a:t>5</a:t>
            </a:fld>
            <a:endParaRPr lang="zh-CN" altLang="en-US"/>
          </a:p>
        </p:txBody>
      </p:sp>
    </p:spTree>
    <p:extLst>
      <p:ext uri="{BB962C8B-B14F-4D97-AF65-F5344CB8AC3E}">
        <p14:creationId xmlns:p14="http://schemas.microsoft.com/office/powerpoint/2010/main" val="345434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1</a:t>
            </a:r>
            <a:r>
              <a:rPr lang="zh-CN" altLang="en-US" smtClean="0"/>
              <a:t>、挂号后到诊间，同时通知病案室。</a:t>
            </a:r>
            <a:endParaRPr lang="en-US" altLang="zh-CN" smtClean="0"/>
          </a:p>
          <a:p>
            <a:endParaRPr lang="zh-CN" altLang="en-US" smtClean="0"/>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黑体" pitchFamily="49" charset="-122"/>
              </a:defRPr>
            </a:lvl1pPr>
            <a:lvl2pPr marL="742950" indent="-285750">
              <a:defRPr>
                <a:solidFill>
                  <a:schemeClr val="tx1"/>
                </a:solidFill>
                <a:latin typeface="Arial" pitchFamily="34" charset="0"/>
                <a:ea typeface="黑体" pitchFamily="49" charset="-122"/>
              </a:defRPr>
            </a:lvl2pPr>
            <a:lvl3pPr marL="1143000" indent="-228600">
              <a:defRPr>
                <a:solidFill>
                  <a:schemeClr val="tx1"/>
                </a:solidFill>
                <a:latin typeface="Arial" pitchFamily="34" charset="0"/>
                <a:ea typeface="黑体" pitchFamily="49" charset="-122"/>
              </a:defRPr>
            </a:lvl3pPr>
            <a:lvl4pPr marL="1600200" indent="-228600">
              <a:defRPr>
                <a:solidFill>
                  <a:schemeClr val="tx1"/>
                </a:solidFill>
                <a:latin typeface="Arial" pitchFamily="34" charset="0"/>
                <a:ea typeface="黑体" pitchFamily="49" charset="-122"/>
              </a:defRPr>
            </a:lvl4pPr>
            <a:lvl5pPr marL="2057400" indent="-228600">
              <a:defRPr>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a:solidFill>
                  <a:schemeClr val="tx1"/>
                </a:solidFill>
                <a:latin typeface="Arial" pitchFamily="34" charset="0"/>
                <a:ea typeface="黑体" pitchFamily="49" charset="-122"/>
              </a:defRPr>
            </a:lvl9pPr>
          </a:lstStyle>
          <a:p>
            <a:fld id="{5C6E0C2F-EA05-4FD9-8DD7-90F0EA1F4E04}" type="slidenum">
              <a:rPr lang="zh-CN" altLang="en-US" smtClean="0"/>
              <a:pPr/>
              <a:t>12</a:t>
            </a:fld>
            <a:endParaRPr lang="zh-CN" altLang="en-US" smtClean="0"/>
          </a:p>
        </p:txBody>
      </p:sp>
    </p:spTree>
    <p:extLst>
      <p:ext uri="{BB962C8B-B14F-4D97-AF65-F5344CB8AC3E}">
        <p14:creationId xmlns:p14="http://schemas.microsoft.com/office/powerpoint/2010/main" val="3839841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1</a:t>
            </a:r>
            <a:r>
              <a:rPr lang="zh-CN" altLang="en-US" smtClean="0"/>
              <a:t>、交互实时、</a:t>
            </a:r>
            <a:r>
              <a:rPr lang="en-US" altLang="zh-CN" smtClean="0"/>
              <a:t>ETL</a:t>
            </a:r>
            <a:r>
              <a:rPr lang="zh-CN" altLang="en-US" smtClean="0"/>
              <a:t>定时</a:t>
            </a:r>
            <a:endParaRPr lang="en-US" altLang="zh-CN" smtClean="0"/>
          </a:p>
          <a:p>
            <a:r>
              <a:rPr lang="en-US" altLang="zh-CN" smtClean="0"/>
              <a:t>2</a:t>
            </a:r>
            <a:r>
              <a:rPr lang="zh-CN" altLang="en-US" smtClean="0"/>
              <a:t>、电子数据</a:t>
            </a:r>
            <a:endParaRPr lang="en-US" altLang="zh-CN" smtClean="0"/>
          </a:p>
          <a:p>
            <a:r>
              <a:rPr lang="en-US" altLang="zh-CN" smtClean="0"/>
              <a:t>3</a:t>
            </a:r>
            <a:r>
              <a:rPr lang="zh-CN" altLang="en-US" smtClean="0"/>
              <a:t>、纸质扫描</a:t>
            </a:r>
            <a:endParaRPr lang="en-US" altLang="zh-CN" smtClean="0"/>
          </a:p>
          <a:p>
            <a:r>
              <a:rPr lang="en-US" altLang="zh-CN" smtClean="0"/>
              <a:t>4</a:t>
            </a:r>
            <a:r>
              <a:rPr lang="zh-CN" altLang="en-US" smtClean="0"/>
              <a:t>、虚拟打印</a:t>
            </a:r>
            <a:endParaRPr lang="en-US" altLang="zh-CN" smtClean="0"/>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黑体" pitchFamily="49" charset="-122"/>
              </a:defRPr>
            </a:lvl1pPr>
            <a:lvl2pPr marL="742950" indent="-285750">
              <a:defRPr>
                <a:solidFill>
                  <a:schemeClr val="tx1"/>
                </a:solidFill>
                <a:latin typeface="Arial" pitchFamily="34" charset="0"/>
                <a:ea typeface="黑体" pitchFamily="49" charset="-122"/>
              </a:defRPr>
            </a:lvl2pPr>
            <a:lvl3pPr marL="1143000" indent="-228600">
              <a:defRPr>
                <a:solidFill>
                  <a:schemeClr val="tx1"/>
                </a:solidFill>
                <a:latin typeface="Arial" pitchFamily="34" charset="0"/>
                <a:ea typeface="黑体" pitchFamily="49" charset="-122"/>
              </a:defRPr>
            </a:lvl3pPr>
            <a:lvl4pPr marL="1600200" indent="-228600">
              <a:defRPr>
                <a:solidFill>
                  <a:schemeClr val="tx1"/>
                </a:solidFill>
                <a:latin typeface="Arial" pitchFamily="34" charset="0"/>
                <a:ea typeface="黑体" pitchFamily="49" charset="-122"/>
              </a:defRPr>
            </a:lvl4pPr>
            <a:lvl5pPr marL="2057400" indent="-228600">
              <a:defRPr>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a:solidFill>
                  <a:schemeClr val="tx1"/>
                </a:solidFill>
                <a:latin typeface="Arial" pitchFamily="34" charset="0"/>
                <a:ea typeface="黑体" pitchFamily="49" charset="-122"/>
              </a:defRPr>
            </a:lvl9pPr>
          </a:lstStyle>
          <a:p>
            <a:fld id="{CE7499B3-A734-4D49-A58F-D715F6B5DDDB}" type="slidenum">
              <a:rPr lang="zh-CN" altLang="en-US" smtClean="0"/>
              <a:pPr/>
              <a:t>13</a:t>
            </a:fld>
            <a:endParaRPr lang="zh-CN" altLang="en-US" smtClean="0"/>
          </a:p>
        </p:txBody>
      </p:sp>
    </p:spTree>
    <p:extLst>
      <p:ext uri="{BB962C8B-B14F-4D97-AF65-F5344CB8AC3E}">
        <p14:creationId xmlns:p14="http://schemas.microsoft.com/office/powerpoint/2010/main" val="3238475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91006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6891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169691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59691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101156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705891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97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219200" y="990600"/>
            <a:ext cx="3543300" cy="3200400"/>
          </a:xfrm>
        </p:spPr>
        <p:txBody>
          <a:bodyPr/>
          <a:lstStyle>
            <a:lvl1pPr marL="261938" indent="-261938">
              <a:buFontTx/>
              <a:buBlip>
                <a:blip r:embed="rId2"/>
              </a:buBlip>
              <a:defRPr sz="2000"/>
            </a:lvl1pPr>
            <a:lvl2pPr marL="536575" indent="-274638">
              <a:tabLst>
                <a:tab pos="536575" algn="l"/>
              </a:tabLst>
              <a:defRPr sz="1800"/>
            </a:lvl2pPr>
            <a:lvl3pPr marL="711200" indent="-174625">
              <a:defRPr sz="1600"/>
            </a:lvl3pPr>
            <a:lvl4pPr marL="0" indent="0">
              <a:defRPr sz="1800"/>
            </a:lvl4pPr>
            <a:lvl5pPr marL="0" indent="0">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4" name="内容占位符 3"/>
          <p:cNvSpPr>
            <a:spLocks noGrp="1"/>
          </p:cNvSpPr>
          <p:nvPr>
            <p:ph sz="half" idx="2"/>
          </p:nvPr>
        </p:nvSpPr>
        <p:spPr>
          <a:xfrm>
            <a:off x="4914900" y="990600"/>
            <a:ext cx="3543300" cy="3200400"/>
          </a:xfrm>
        </p:spPr>
        <p:txBody>
          <a:bodyPr/>
          <a:lstStyle>
            <a:lvl1pPr marL="261938" indent="-261938">
              <a:buFontTx/>
              <a:buBlip>
                <a:blip r:embed="rId2"/>
              </a:buBlip>
              <a:defRPr sz="2000"/>
            </a:lvl1pPr>
            <a:lvl2pPr marL="261938" indent="261938">
              <a:defRPr sz="1800"/>
            </a:lvl2pPr>
            <a:lvl3pPr marL="711200" indent="-174625">
              <a:defRPr sz="16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0"/>
            <a:endParaRPr lang="zh-CN" altLang="en-US" dirty="0" smtClean="0"/>
          </a:p>
        </p:txBody>
      </p:sp>
    </p:spTree>
    <p:extLst>
      <p:ext uri="{BB962C8B-B14F-4D97-AF65-F5344CB8AC3E}">
        <p14:creationId xmlns:p14="http://schemas.microsoft.com/office/powerpoint/2010/main" val="3282871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80857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052289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427635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2.jpeg"/><Relationship Id="rId5" Type="http://schemas.openxmlformats.org/officeDocument/2006/relationships/image" Target="../media/image4.png"/><Relationship Id="rId4" Type="http://schemas.openxmlformats.org/officeDocument/2006/relationships/theme" Target="../theme/theme3.xml"/><Relationship Id="rId9"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5.xml"/><Relationship Id="rId1" Type="http://schemas.openxmlformats.org/officeDocument/2006/relationships/slideLayout" Target="../slideLayouts/slideLayout7.xml"/><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0.xml"/><Relationship Id="rId7" Type="http://schemas.openxmlformats.org/officeDocument/2006/relationships/image" Target="../media/image2.jpe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theme" Target="../theme/theme6.xml"/><Relationship Id="rId10" Type="http://schemas.openxmlformats.org/officeDocument/2006/relationships/image" Target="../media/image7.png"/><Relationship Id="rId4" Type="http://schemas.openxmlformats.org/officeDocument/2006/relationships/slideLayout" Target="../slideLayouts/slideLayout11.xml"/><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6" descr="C:\Documents and Settings\Administrator\桌面\封面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4" descr="C:\Documents and Settings\Administrator\桌面\8.jpg"/>
          <p:cNvPicPr>
            <a:picLocks noChangeAspect="1" noChangeArrowheads="1"/>
          </p:cNvPicPr>
          <p:nvPr/>
        </p:nvPicPr>
        <p:blipFill>
          <a:blip r:embed="rId4">
            <a:extLst>
              <a:ext uri="{28A0092B-C50C-407E-A947-70E740481C1C}">
                <a14:useLocalDpi xmlns:a14="http://schemas.microsoft.com/office/drawing/2010/main" val="0"/>
              </a:ext>
            </a:extLst>
          </a:blip>
          <a:srcRect l="68333" t="94444"/>
          <a:stretch>
            <a:fillRect/>
          </a:stretch>
        </p:blipFill>
        <p:spPr bwMode="auto">
          <a:xfrm>
            <a:off x="6248400" y="6477000"/>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6" descr="C:\Documents and Settings\Administrator\桌面\未命名-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875" y="230188"/>
            <a:ext cx="15668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标题占位符 1"/>
          <p:cNvSpPr>
            <a:spLocks noGrp="1"/>
          </p:cNvSpPr>
          <p:nvPr>
            <p:ph type="title"/>
          </p:nvPr>
        </p:nvSpPr>
        <p:spPr bwMode="auto">
          <a:xfrm>
            <a:off x="457200" y="3500438"/>
            <a:ext cx="82296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0" name="文本占位符 2"/>
          <p:cNvSpPr>
            <a:spLocks noGrp="1"/>
          </p:cNvSpPr>
          <p:nvPr>
            <p:ph type="body" idx="1"/>
          </p:nvPr>
        </p:nvSpPr>
        <p:spPr bwMode="auto">
          <a:xfrm>
            <a:off x="1042988" y="4508500"/>
            <a:ext cx="694848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p:txBody>
      </p:sp>
    </p:spTree>
  </p:cSld>
  <p:clrMap bg1="lt1" tx1="dk1" bg2="lt2" tx2="dk2" accent1="accent1" accent2="accent2" accent3="accent3" accent4="accent4" accent5="accent5" accent6="accent6" hlink="hlink" folHlink="folHlink"/>
  <p:sldLayoutIdLst>
    <p:sldLayoutId id="2147483764" r:id="rId1"/>
  </p:sldLayoutIdLst>
  <p:txStyles>
    <p:titleStyle>
      <a:lvl1pPr algn="ctr" rtl="0" eaLnBrk="0" fontAlgn="base" hangingPunct="0">
        <a:spcBef>
          <a:spcPct val="0"/>
        </a:spcBef>
        <a:spcAft>
          <a:spcPct val="0"/>
        </a:spcAft>
        <a:defRPr sz="4000">
          <a:solidFill>
            <a:srgbClr val="C00000"/>
          </a:solidFill>
          <a:latin typeface="+mj-lt"/>
          <a:ea typeface="+mj-ea"/>
          <a:cs typeface="+mj-cs"/>
        </a:defRPr>
      </a:lvl1pPr>
      <a:lvl2pPr algn="ctr" rtl="0" eaLnBrk="0" fontAlgn="base" hangingPunct="0">
        <a:spcBef>
          <a:spcPct val="0"/>
        </a:spcBef>
        <a:spcAft>
          <a:spcPct val="0"/>
        </a:spcAft>
        <a:defRPr sz="4000">
          <a:solidFill>
            <a:srgbClr val="C00000"/>
          </a:solidFill>
          <a:latin typeface="Arial" charset="0"/>
          <a:ea typeface="黑体" pitchFamily="49" charset="-122"/>
          <a:cs typeface="宋体" pitchFamily="2" charset="-122"/>
        </a:defRPr>
      </a:lvl2pPr>
      <a:lvl3pPr algn="ctr" rtl="0" eaLnBrk="0" fontAlgn="base" hangingPunct="0">
        <a:spcBef>
          <a:spcPct val="0"/>
        </a:spcBef>
        <a:spcAft>
          <a:spcPct val="0"/>
        </a:spcAft>
        <a:defRPr sz="4000">
          <a:solidFill>
            <a:srgbClr val="C00000"/>
          </a:solidFill>
          <a:latin typeface="Arial" charset="0"/>
          <a:ea typeface="黑体" pitchFamily="49" charset="-122"/>
          <a:cs typeface="宋体" pitchFamily="2" charset="-122"/>
        </a:defRPr>
      </a:lvl3pPr>
      <a:lvl4pPr algn="ctr" rtl="0" eaLnBrk="0" fontAlgn="base" hangingPunct="0">
        <a:spcBef>
          <a:spcPct val="0"/>
        </a:spcBef>
        <a:spcAft>
          <a:spcPct val="0"/>
        </a:spcAft>
        <a:defRPr sz="4000">
          <a:solidFill>
            <a:srgbClr val="C00000"/>
          </a:solidFill>
          <a:latin typeface="Arial" charset="0"/>
          <a:ea typeface="黑体" pitchFamily="49" charset="-122"/>
          <a:cs typeface="宋体" pitchFamily="2" charset="-122"/>
        </a:defRPr>
      </a:lvl4pPr>
      <a:lvl5pPr algn="ctr" rtl="0" eaLnBrk="0" fontAlgn="base" hangingPunct="0">
        <a:spcBef>
          <a:spcPct val="0"/>
        </a:spcBef>
        <a:spcAft>
          <a:spcPct val="0"/>
        </a:spcAft>
        <a:defRPr sz="4000">
          <a:solidFill>
            <a:srgbClr val="C00000"/>
          </a:solidFill>
          <a:latin typeface="Arial" charset="0"/>
          <a:ea typeface="黑体" pitchFamily="49" charset="-122"/>
          <a:cs typeface="宋体" pitchFamily="2" charset="-122"/>
        </a:defRPr>
      </a:lvl5pPr>
      <a:lvl6pPr marL="457200" algn="ctr" rtl="0" fontAlgn="base">
        <a:spcBef>
          <a:spcPct val="0"/>
        </a:spcBef>
        <a:spcAft>
          <a:spcPct val="0"/>
        </a:spcAft>
        <a:defRPr sz="4000">
          <a:solidFill>
            <a:srgbClr val="C00000"/>
          </a:solidFill>
          <a:latin typeface="Arial" charset="0"/>
          <a:ea typeface="黑体" pitchFamily="49" charset="-122"/>
          <a:cs typeface="宋体" pitchFamily="2" charset="-122"/>
        </a:defRPr>
      </a:lvl6pPr>
      <a:lvl7pPr marL="914400" algn="ctr" rtl="0" fontAlgn="base">
        <a:spcBef>
          <a:spcPct val="0"/>
        </a:spcBef>
        <a:spcAft>
          <a:spcPct val="0"/>
        </a:spcAft>
        <a:defRPr sz="4000">
          <a:solidFill>
            <a:srgbClr val="C00000"/>
          </a:solidFill>
          <a:latin typeface="Arial" charset="0"/>
          <a:ea typeface="黑体" pitchFamily="49" charset="-122"/>
          <a:cs typeface="宋体" pitchFamily="2" charset="-122"/>
        </a:defRPr>
      </a:lvl7pPr>
      <a:lvl8pPr marL="1371600" algn="ctr" rtl="0" fontAlgn="base">
        <a:spcBef>
          <a:spcPct val="0"/>
        </a:spcBef>
        <a:spcAft>
          <a:spcPct val="0"/>
        </a:spcAft>
        <a:defRPr sz="4000">
          <a:solidFill>
            <a:srgbClr val="C00000"/>
          </a:solidFill>
          <a:latin typeface="Arial" charset="0"/>
          <a:ea typeface="黑体" pitchFamily="49" charset="-122"/>
          <a:cs typeface="宋体" pitchFamily="2" charset="-122"/>
        </a:defRPr>
      </a:lvl8pPr>
      <a:lvl9pPr marL="1828800" algn="ctr" rtl="0" fontAlgn="base">
        <a:spcBef>
          <a:spcPct val="0"/>
        </a:spcBef>
        <a:spcAft>
          <a:spcPct val="0"/>
        </a:spcAft>
        <a:defRPr sz="4000">
          <a:solidFill>
            <a:srgbClr val="C00000"/>
          </a:solidFill>
          <a:latin typeface="Arial" charset="0"/>
          <a:ea typeface="黑体" pitchFamily="49" charset="-122"/>
          <a:cs typeface="宋体" pitchFamily="2" charset="-122"/>
        </a:defRPr>
      </a:lvl9pPr>
    </p:titleStyle>
    <p:bodyStyle>
      <a:lvl1pPr marL="342900" indent="-342900" algn="ctr" rtl="0" eaLnBrk="0" fontAlgn="base" hangingPunct="0">
        <a:spcBef>
          <a:spcPct val="20000"/>
        </a:spcBef>
        <a:spcAft>
          <a:spcPct val="0"/>
        </a:spcAft>
        <a:buChar char="•"/>
        <a:defRPr sz="3200">
          <a:solidFill>
            <a:srgbClr val="C00000"/>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itchFamily="2" charset="-122"/>
          <a:cs typeface="+mn-cs"/>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cs typeface="+mn-cs"/>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cs typeface="+mn-cs"/>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cs typeface="+mn-cs"/>
        </a:defRPr>
      </a:lvl5pPr>
      <a:lvl6pPr marL="2514600" indent="-228600" algn="l" rtl="0" fontAlgn="base">
        <a:spcBef>
          <a:spcPct val="20000"/>
        </a:spcBef>
        <a:spcAft>
          <a:spcPct val="0"/>
        </a:spcAft>
        <a:buChar char="»"/>
        <a:defRPr sz="2000">
          <a:solidFill>
            <a:schemeClr val="tx1"/>
          </a:solidFill>
          <a:latin typeface="+mn-lt"/>
          <a:ea typeface="宋体" pitchFamily="2" charset="-122"/>
          <a:cs typeface="+mn-cs"/>
        </a:defRPr>
      </a:lvl6pPr>
      <a:lvl7pPr marL="2971800" indent="-228600" algn="l" rtl="0" fontAlgn="base">
        <a:spcBef>
          <a:spcPct val="20000"/>
        </a:spcBef>
        <a:spcAft>
          <a:spcPct val="0"/>
        </a:spcAft>
        <a:buChar char="»"/>
        <a:defRPr sz="2000">
          <a:solidFill>
            <a:schemeClr val="tx1"/>
          </a:solidFill>
          <a:latin typeface="+mn-lt"/>
          <a:ea typeface="宋体" pitchFamily="2" charset="-122"/>
          <a:cs typeface="+mn-cs"/>
        </a:defRPr>
      </a:lvl7pPr>
      <a:lvl8pPr marL="3429000" indent="-228600" algn="l" rtl="0" fontAlgn="base">
        <a:spcBef>
          <a:spcPct val="20000"/>
        </a:spcBef>
        <a:spcAft>
          <a:spcPct val="0"/>
        </a:spcAft>
        <a:buChar char="»"/>
        <a:defRPr sz="2000">
          <a:solidFill>
            <a:schemeClr val="tx1"/>
          </a:solidFill>
          <a:latin typeface="+mn-lt"/>
          <a:ea typeface="宋体" pitchFamily="2" charset="-122"/>
          <a:cs typeface="+mn-cs"/>
        </a:defRPr>
      </a:lvl8pPr>
      <a:lvl9pPr marL="3886200" indent="-228600" algn="l" rtl="0" fontAlgn="base">
        <a:spcBef>
          <a:spcPct val="20000"/>
        </a:spcBef>
        <a:spcAft>
          <a:spcPct val="0"/>
        </a:spcAft>
        <a:buChar char="»"/>
        <a:defRPr sz="2000">
          <a:solidFill>
            <a:schemeClr val="tx1"/>
          </a:solidFill>
          <a:latin typeface="+mn-lt"/>
          <a:ea typeface="宋体" pitchFamily="2"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3276600" y="933450"/>
            <a:ext cx="54721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3276600" y="1773238"/>
            <a:ext cx="5183188"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2052" name="Line 4"/>
          <p:cNvSpPr>
            <a:spLocks noChangeShapeType="1"/>
          </p:cNvSpPr>
          <p:nvPr/>
        </p:nvSpPr>
        <p:spPr bwMode="auto">
          <a:xfrm rot="5400000">
            <a:off x="-1702594" y="3437732"/>
            <a:ext cx="6875463" cy="0"/>
          </a:xfrm>
          <a:prstGeom prst="line">
            <a:avLst/>
          </a:prstGeom>
          <a:noFill/>
          <a:ln w="50799">
            <a:solidFill>
              <a:srgbClr val="E5001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椭圆 6"/>
          <p:cNvSpPr/>
          <p:nvPr/>
        </p:nvSpPr>
        <p:spPr>
          <a:xfrm>
            <a:off x="1049338" y="990600"/>
            <a:ext cx="1312862" cy="720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2054" name="Picture 7" descr="\\192.168.1.4\y用友\2010 UFIDA\用友LOGO\幸福企业图标库\幸福企业图标透明版\标准.png"/>
          <p:cNvPicPr>
            <a:picLocks noChangeAspect="1" noChangeArrowheads="1"/>
          </p:cNvPicPr>
          <p:nvPr/>
        </p:nvPicPr>
        <p:blipFill>
          <a:blip r:embed="rId3" cstate="print">
            <a:extLst>
              <a:ext uri="{28A0092B-C50C-407E-A947-70E740481C1C}">
                <a14:useLocalDpi xmlns:a14="http://schemas.microsoft.com/office/drawing/2010/main" val="0"/>
              </a:ext>
            </a:extLst>
          </a:blip>
          <a:srcRect l="13994" t="21770" r="16032" b="34692"/>
          <a:stretch>
            <a:fillRect/>
          </a:stretch>
        </p:blipFill>
        <p:spPr bwMode="auto">
          <a:xfrm>
            <a:off x="1147763" y="1001713"/>
            <a:ext cx="114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5" r:id="rId1"/>
  </p:sldLayoutIdLst>
  <p:txStyles>
    <p:titleStyle>
      <a:lvl1pPr algn="l" rtl="0" eaLnBrk="0" fontAlgn="base" hangingPunct="0">
        <a:spcBef>
          <a:spcPct val="0"/>
        </a:spcBef>
        <a:spcAft>
          <a:spcPct val="0"/>
        </a:spcAft>
        <a:defRPr sz="2800">
          <a:solidFill>
            <a:srgbClr val="C00000"/>
          </a:solidFill>
          <a:latin typeface="+mj-lt"/>
          <a:ea typeface="+mj-ea"/>
          <a:cs typeface="+mj-cs"/>
        </a:defRPr>
      </a:lvl1pPr>
      <a:lvl2pPr algn="l" rtl="0" eaLnBrk="0" fontAlgn="base" hangingPunct="0">
        <a:spcBef>
          <a:spcPct val="0"/>
        </a:spcBef>
        <a:spcAft>
          <a:spcPct val="0"/>
        </a:spcAft>
        <a:defRPr sz="2800">
          <a:solidFill>
            <a:srgbClr val="C00000"/>
          </a:solidFill>
          <a:latin typeface="Calibri" pitchFamily="34" charset="0"/>
          <a:ea typeface="黑体" pitchFamily="49" charset="-122"/>
          <a:cs typeface="宋体" pitchFamily="2" charset="-122"/>
        </a:defRPr>
      </a:lvl2pPr>
      <a:lvl3pPr algn="l" rtl="0" eaLnBrk="0" fontAlgn="base" hangingPunct="0">
        <a:spcBef>
          <a:spcPct val="0"/>
        </a:spcBef>
        <a:spcAft>
          <a:spcPct val="0"/>
        </a:spcAft>
        <a:defRPr sz="2800">
          <a:solidFill>
            <a:srgbClr val="C00000"/>
          </a:solidFill>
          <a:latin typeface="Calibri" pitchFamily="34" charset="0"/>
          <a:ea typeface="黑体" pitchFamily="49" charset="-122"/>
          <a:cs typeface="宋体" pitchFamily="2" charset="-122"/>
        </a:defRPr>
      </a:lvl3pPr>
      <a:lvl4pPr algn="l" rtl="0" eaLnBrk="0" fontAlgn="base" hangingPunct="0">
        <a:spcBef>
          <a:spcPct val="0"/>
        </a:spcBef>
        <a:spcAft>
          <a:spcPct val="0"/>
        </a:spcAft>
        <a:defRPr sz="2800">
          <a:solidFill>
            <a:srgbClr val="C00000"/>
          </a:solidFill>
          <a:latin typeface="Calibri" pitchFamily="34" charset="0"/>
          <a:ea typeface="黑体" pitchFamily="49" charset="-122"/>
          <a:cs typeface="宋体" pitchFamily="2" charset="-122"/>
        </a:defRPr>
      </a:lvl4pPr>
      <a:lvl5pPr algn="l" rtl="0" eaLnBrk="0" fontAlgn="base" hangingPunct="0">
        <a:spcBef>
          <a:spcPct val="0"/>
        </a:spcBef>
        <a:spcAft>
          <a:spcPct val="0"/>
        </a:spcAft>
        <a:defRPr sz="2800">
          <a:solidFill>
            <a:srgbClr val="C00000"/>
          </a:solidFill>
          <a:latin typeface="Calibri" pitchFamily="34" charset="0"/>
          <a:ea typeface="黑体" pitchFamily="49" charset="-122"/>
          <a:cs typeface="宋体" pitchFamily="2" charset="-122"/>
        </a:defRPr>
      </a:lvl5pPr>
      <a:lvl6pPr marL="457200" algn="l" rtl="0" fontAlgn="base">
        <a:spcBef>
          <a:spcPct val="0"/>
        </a:spcBef>
        <a:spcAft>
          <a:spcPct val="0"/>
        </a:spcAft>
        <a:defRPr sz="2800">
          <a:solidFill>
            <a:srgbClr val="C00000"/>
          </a:solidFill>
          <a:latin typeface="Calibri" pitchFamily="34" charset="0"/>
          <a:ea typeface="黑体" pitchFamily="49" charset="-122"/>
          <a:cs typeface="宋体" pitchFamily="2" charset="-122"/>
        </a:defRPr>
      </a:lvl6pPr>
      <a:lvl7pPr marL="914400" algn="l" rtl="0" fontAlgn="base">
        <a:spcBef>
          <a:spcPct val="0"/>
        </a:spcBef>
        <a:spcAft>
          <a:spcPct val="0"/>
        </a:spcAft>
        <a:defRPr sz="2800">
          <a:solidFill>
            <a:srgbClr val="C00000"/>
          </a:solidFill>
          <a:latin typeface="Calibri" pitchFamily="34" charset="0"/>
          <a:ea typeface="黑体" pitchFamily="49" charset="-122"/>
          <a:cs typeface="宋体" pitchFamily="2" charset="-122"/>
        </a:defRPr>
      </a:lvl7pPr>
      <a:lvl8pPr marL="1371600" algn="l" rtl="0" fontAlgn="base">
        <a:spcBef>
          <a:spcPct val="0"/>
        </a:spcBef>
        <a:spcAft>
          <a:spcPct val="0"/>
        </a:spcAft>
        <a:defRPr sz="2800">
          <a:solidFill>
            <a:srgbClr val="C00000"/>
          </a:solidFill>
          <a:latin typeface="Calibri" pitchFamily="34" charset="0"/>
          <a:ea typeface="黑体" pitchFamily="49" charset="-122"/>
          <a:cs typeface="宋体" pitchFamily="2" charset="-122"/>
        </a:defRPr>
      </a:lvl8pPr>
      <a:lvl9pPr marL="1828800" algn="l" rtl="0" fontAlgn="base">
        <a:spcBef>
          <a:spcPct val="0"/>
        </a:spcBef>
        <a:spcAft>
          <a:spcPct val="0"/>
        </a:spcAft>
        <a:defRPr sz="2800">
          <a:solidFill>
            <a:srgbClr val="C00000"/>
          </a:solidFill>
          <a:latin typeface="Calibri" pitchFamily="34" charset="0"/>
          <a:ea typeface="黑体" pitchFamily="49" charset="-122"/>
          <a:cs typeface="宋体" pitchFamily="2" charset="-122"/>
        </a:defRPr>
      </a:lvl9pPr>
    </p:titleStyle>
    <p:bodyStyle>
      <a:lvl1pPr marL="342900" indent="-342900" algn="l" rtl="0" eaLnBrk="0" fontAlgn="base" hangingPunct="0">
        <a:spcBef>
          <a:spcPct val="20000"/>
        </a:spcBef>
        <a:spcAft>
          <a:spcPct val="0"/>
        </a:spcAft>
        <a:buSzPct val="90000"/>
        <a:buFont typeface="Arial" pitchFamily="34" charset="0"/>
        <a:buBlip>
          <a:blip r:embed="rId4"/>
        </a:buBlip>
        <a:defRPr sz="2400">
          <a:solidFill>
            <a:schemeClr val="tx1"/>
          </a:solidFill>
          <a:latin typeface="+mn-lt"/>
          <a:ea typeface="+mn-ea"/>
          <a:cs typeface="+mn-cs"/>
        </a:defRPr>
      </a:lvl1pPr>
      <a:lvl2pPr marL="742950" indent="-285750" algn="l" rtl="0" eaLnBrk="0" fontAlgn="base" hangingPunct="0">
        <a:spcBef>
          <a:spcPct val="20000"/>
        </a:spcBef>
        <a:spcAft>
          <a:spcPct val="0"/>
        </a:spcAft>
        <a:buSzPct val="75000"/>
        <a:buFont typeface="Arial" pitchFamily="34" charset="0"/>
        <a:buBlip>
          <a:blip r:embed="rId5"/>
        </a:buBlip>
        <a:defRPr sz="2000">
          <a:solidFill>
            <a:schemeClr val="tx1"/>
          </a:solidFill>
          <a:latin typeface="+mn-lt"/>
          <a:ea typeface="+mn-ea"/>
          <a:cs typeface="+mn-cs"/>
        </a:defRPr>
      </a:lvl2pPr>
      <a:lvl3pPr marL="1143000" indent="-228600" algn="l" rtl="0" eaLnBrk="0" fontAlgn="base" hangingPunct="0">
        <a:spcBef>
          <a:spcPct val="20000"/>
        </a:spcBef>
        <a:spcAft>
          <a:spcPct val="0"/>
        </a:spcAft>
        <a:buSzPct val="50000"/>
        <a:buFont typeface="Arial" pitchFamily="34" charset="0"/>
        <a:buBlip>
          <a:blip r:embed="rId6"/>
        </a:buBlip>
        <a:defRPr sz="24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cs typeface="+mn-cs"/>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cs typeface="+mn-cs"/>
        </a:defRPr>
      </a:lvl5pPr>
      <a:lvl6pPr marL="2514600" indent="-228600" algn="l" rtl="0" fontAlgn="base">
        <a:spcBef>
          <a:spcPct val="20000"/>
        </a:spcBef>
        <a:spcAft>
          <a:spcPct val="0"/>
        </a:spcAft>
        <a:buFont typeface="Arial" charset="0"/>
        <a:buChar char="»"/>
        <a:defRPr sz="2000">
          <a:solidFill>
            <a:schemeClr val="tx1"/>
          </a:solidFill>
          <a:latin typeface="+mn-lt"/>
          <a:ea typeface="宋体" pitchFamily="2" charset="-122"/>
          <a:cs typeface="+mn-cs"/>
        </a:defRPr>
      </a:lvl6pPr>
      <a:lvl7pPr marL="2971800" indent="-228600" algn="l" rtl="0" fontAlgn="base">
        <a:spcBef>
          <a:spcPct val="20000"/>
        </a:spcBef>
        <a:spcAft>
          <a:spcPct val="0"/>
        </a:spcAft>
        <a:buFont typeface="Arial" charset="0"/>
        <a:buChar char="»"/>
        <a:defRPr sz="2000">
          <a:solidFill>
            <a:schemeClr val="tx1"/>
          </a:solidFill>
          <a:latin typeface="+mn-lt"/>
          <a:ea typeface="宋体" pitchFamily="2" charset="-122"/>
          <a:cs typeface="+mn-cs"/>
        </a:defRPr>
      </a:lvl7pPr>
      <a:lvl8pPr marL="3429000" indent="-228600" algn="l" rtl="0" fontAlgn="base">
        <a:spcBef>
          <a:spcPct val="20000"/>
        </a:spcBef>
        <a:spcAft>
          <a:spcPct val="0"/>
        </a:spcAft>
        <a:buFont typeface="Arial" charset="0"/>
        <a:buChar char="»"/>
        <a:defRPr sz="2000">
          <a:solidFill>
            <a:schemeClr val="tx1"/>
          </a:solidFill>
          <a:latin typeface="+mn-lt"/>
          <a:ea typeface="宋体" pitchFamily="2" charset="-122"/>
          <a:cs typeface="+mn-cs"/>
        </a:defRPr>
      </a:lvl8pPr>
      <a:lvl9pPr marL="3886200" indent="-228600" algn="l" rtl="0" fontAlgn="base">
        <a:spcBef>
          <a:spcPct val="20000"/>
        </a:spcBef>
        <a:spcAft>
          <a:spcPct val="0"/>
        </a:spcAft>
        <a:buFont typeface="Arial" charset="0"/>
        <a:buChar char="»"/>
        <a:defRPr sz="2000">
          <a:solidFill>
            <a:schemeClr val="tx1"/>
          </a:solidFill>
          <a:latin typeface="+mn-lt"/>
          <a:ea typeface="宋体" pitchFamily="2"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228600" y="152400"/>
            <a:ext cx="89154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文本占位符 2"/>
          <p:cNvSpPr>
            <a:spLocks noGrp="1"/>
          </p:cNvSpPr>
          <p:nvPr>
            <p:ph type="body" idx="1"/>
          </p:nvPr>
        </p:nvSpPr>
        <p:spPr bwMode="auto">
          <a:xfrm>
            <a:off x="1219200" y="990600"/>
            <a:ext cx="7239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3076" name="Line 4"/>
          <p:cNvSpPr>
            <a:spLocks noChangeShapeType="1"/>
          </p:cNvSpPr>
          <p:nvPr/>
        </p:nvSpPr>
        <p:spPr bwMode="auto">
          <a:xfrm>
            <a:off x="7938" y="800100"/>
            <a:ext cx="9123362" cy="0"/>
          </a:xfrm>
          <a:prstGeom prst="line">
            <a:avLst/>
          </a:prstGeom>
          <a:noFill/>
          <a:ln w="50799">
            <a:solidFill>
              <a:srgbClr val="E5001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椭圆 6"/>
          <p:cNvSpPr/>
          <p:nvPr/>
        </p:nvSpPr>
        <p:spPr>
          <a:xfrm>
            <a:off x="7391400" y="358775"/>
            <a:ext cx="1312863" cy="6413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3078" name="Picture 7" descr="\\192.168.1.4\y用友\2010 UFIDA\用友LOGO\幸福企业图标库\幸福企业图标透明版\标准.png"/>
          <p:cNvPicPr>
            <a:picLocks noChangeAspect="1" noChangeArrowheads="1"/>
          </p:cNvPicPr>
          <p:nvPr/>
        </p:nvPicPr>
        <p:blipFill>
          <a:blip r:embed="rId5" cstate="print">
            <a:extLst>
              <a:ext uri="{28A0092B-C50C-407E-A947-70E740481C1C}">
                <a14:useLocalDpi xmlns:a14="http://schemas.microsoft.com/office/drawing/2010/main" val="0"/>
              </a:ext>
            </a:extLst>
          </a:blip>
          <a:srcRect l="13994" t="21770" r="16032" b="34692"/>
          <a:stretch>
            <a:fillRect/>
          </a:stretch>
        </p:blipFill>
        <p:spPr bwMode="auto">
          <a:xfrm>
            <a:off x="7489825" y="381000"/>
            <a:ext cx="114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4" descr="C:\Documents and Settings\Administrator\桌面\8.jpg"/>
          <p:cNvPicPr>
            <a:picLocks noChangeAspect="1" noChangeArrowheads="1"/>
          </p:cNvPicPr>
          <p:nvPr/>
        </p:nvPicPr>
        <p:blipFill>
          <a:blip r:embed="rId6">
            <a:extLst>
              <a:ext uri="{28A0092B-C50C-407E-A947-70E740481C1C}">
                <a14:useLocalDpi xmlns:a14="http://schemas.microsoft.com/office/drawing/2010/main" val="0"/>
              </a:ext>
            </a:extLst>
          </a:blip>
          <a:srcRect l="68333" t="94444"/>
          <a:stretch>
            <a:fillRect/>
          </a:stretch>
        </p:blipFill>
        <p:spPr bwMode="auto">
          <a:xfrm>
            <a:off x="6248400" y="6477000"/>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6" r:id="rId1"/>
    <p:sldLayoutId id="2147483773" r:id="rId2"/>
    <p:sldLayoutId id="2147483775" r:id="rId3"/>
  </p:sldLayoutIdLst>
  <p:txStyles>
    <p:titleStyle>
      <a:lvl1pPr algn="l" rtl="0" eaLnBrk="0" fontAlgn="base" hangingPunct="0">
        <a:spcBef>
          <a:spcPct val="0"/>
        </a:spcBef>
        <a:spcAft>
          <a:spcPct val="0"/>
        </a:spcAft>
        <a:defRPr sz="3200">
          <a:solidFill>
            <a:srgbClr val="C00000"/>
          </a:solidFill>
          <a:latin typeface="+mj-lt"/>
          <a:ea typeface="+mj-ea"/>
          <a:cs typeface="+mj-cs"/>
        </a:defRPr>
      </a:lvl1pPr>
      <a:lvl2pPr algn="l" rtl="0" eaLnBrk="0" fontAlgn="base" hangingPunct="0">
        <a:spcBef>
          <a:spcPct val="0"/>
        </a:spcBef>
        <a:spcAft>
          <a:spcPct val="0"/>
        </a:spcAft>
        <a:defRPr sz="3200">
          <a:solidFill>
            <a:srgbClr val="C00000"/>
          </a:solidFill>
          <a:latin typeface="Calibri" pitchFamily="34" charset="0"/>
          <a:ea typeface="黑体" pitchFamily="49" charset="-122"/>
        </a:defRPr>
      </a:lvl2pPr>
      <a:lvl3pPr algn="l" rtl="0" eaLnBrk="0" fontAlgn="base" hangingPunct="0">
        <a:spcBef>
          <a:spcPct val="0"/>
        </a:spcBef>
        <a:spcAft>
          <a:spcPct val="0"/>
        </a:spcAft>
        <a:defRPr sz="3200">
          <a:solidFill>
            <a:srgbClr val="C00000"/>
          </a:solidFill>
          <a:latin typeface="Calibri" pitchFamily="34" charset="0"/>
          <a:ea typeface="黑体" pitchFamily="49" charset="-122"/>
        </a:defRPr>
      </a:lvl3pPr>
      <a:lvl4pPr algn="l" rtl="0" eaLnBrk="0" fontAlgn="base" hangingPunct="0">
        <a:spcBef>
          <a:spcPct val="0"/>
        </a:spcBef>
        <a:spcAft>
          <a:spcPct val="0"/>
        </a:spcAft>
        <a:defRPr sz="3200">
          <a:solidFill>
            <a:srgbClr val="C00000"/>
          </a:solidFill>
          <a:latin typeface="Calibri" pitchFamily="34" charset="0"/>
          <a:ea typeface="黑体" pitchFamily="49" charset="-122"/>
        </a:defRPr>
      </a:lvl4pPr>
      <a:lvl5pPr algn="l" rtl="0" eaLnBrk="0" fontAlgn="base" hangingPunct="0">
        <a:spcBef>
          <a:spcPct val="0"/>
        </a:spcBef>
        <a:spcAft>
          <a:spcPct val="0"/>
        </a:spcAft>
        <a:defRPr sz="3200">
          <a:solidFill>
            <a:srgbClr val="C00000"/>
          </a:solidFill>
          <a:latin typeface="Calibri" pitchFamily="34" charset="0"/>
          <a:ea typeface="黑体" pitchFamily="49" charset="-122"/>
        </a:defRPr>
      </a:lvl5pPr>
      <a:lvl6pPr marL="457200" algn="l" rtl="0" fontAlgn="base">
        <a:spcBef>
          <a:spcPct val="0"/>
        </a:spcBef>
        <a:spcAft>
          <a:spcPct val="0"/>
        </a:spcAft>
        <a:defRPr sz="3200">
          <a:solidFill>
            <a:srgbClr val="C00000"/>
          </a:solidFill>
          <a:latin typeface="Calibri" pitchFamily="34" charset="0"/>
          <a:ea typeface="黑体" pitchFamily="49" charset="-122"/>
        </a:defRPr>
      </a:lvl6pPr>
      <a:lvl7pPr marL="914400" algn="l" rtl="0" fontAlgn="base">
        <a:spcBef>
          <a:spcPct val="0"/>
        </a:spcBef>
        <a:spcAft>
          <a:spcPct val="0"/>
        </a:spcAft>
        <a:defRPr sz="3200">
          <a:solidFill>
            <a:srgbClr val="C00000"/>
          </a:solidFill>
          <a:latin typeface="Calibri" pitchFamily="34" charset="0"/>
          <a:ea typeface="黑体" pitchFamily="49" charset="-122"/>
        </a:defRPr>
      </a:lvl7pPr>
      <a:lvl8pPr marL="1371600" algn="l" rtl="0" fontAlgn="base">
        <a:spcBef>
          <a:spcPct val="0"/>
        </a:spcBef>
        <a:spcAft>
          <a:spcPct val="0"/>
        </a:spcAft>
        <a:defRPr sz="3200">
          <a:solidFill>
            <a:srgbClr val="C00000"/>
          </a:solidFill>
          <a:latin typeface="Calibri" pitchFamily="34" charset="0"/>
          <a:ea typeface="黑体" pitchFamily="49" charset="-122"/>
        </a:defRPr>
      </a:lvl8pPr>
      <a:lvl9pPr marL="1828800" algn="l" rtl="0" fontAlgn="base">
        <a:spcBef>
          <a:spcPct val="0"/>
        </a:spcBef>
        <a:spcAft>
          <a:spcPct val="0"/>
        </a:spcAft>
        <a:defRPr sz="3200">
          <a:solidFill>
            <a:srgbClr val="C00000"/>
          </a:solidFill>
          <a:latin typeface="Calibri" pitchFamily="34" charset="0"/>
          <a:ea typeface="黑体" pitchFamily="49" charset="-122"/>
        </a:defRPr>
      </a:lvl9pPr>
    </p:titleStyle>
    <p:bodyStyle>
      <a:lvl1pPr marL="342900" indent="-342900" algn="l" rtl="0" eaLnBrk="0" fontAlgn="base" hangingPunct="0">
        <a:spcBef>
          <a:spcPct val="20000"/>
        </a:spcBef>
        <a:spcAft>
          <a:spcPct val="0"/>
        </a:spcAft>
        <a:buSzPct val="90000"/>
        <a:buFont typeface="Arial" pitchFamily="34" charset="0"/>
        <a:buBlip>
          <a:blip r:embed="rId7"/>
        </a:buBlip>
        <a:defRPr sz="2000">
          <a:solidFill>
            <a:schemeClr val="tx1"/>
          </a:solidFill>
          <a:latin typeface="+mn-lt"/>
          <a:ea typeface="+mn-ea"/>
          <a:cs typeface="+mn-cs"/>
        </a:defRPr>
      </a:lvl1pPr>
      <a:lvl2pPr marL="742950" indent="-285750" algn="l" rtl="0" eaLnBrk="0" fontAlgn="base" hangingPunct="0">
        <a:spcBef>
          <a:spcPct val="20000"/>
        </a:spcBef>
        <a:spcAft>
          <a:spcPct val="0"/>
        </a:spcAft>
        <a:buSzPct val="75000"/>
        <a:buFont typeface="Arial" pitchFamily="34" charset="0"/>
        <a:buBlip>
          <a:blip r:embed="rId8"/>
        </a:buBlip>
        <a:defRPr sz="2800">
          <a:solidFill>
            <a:schemeClr val="tx1"/>
          </a:solidFill>
          <a:latin typeface="+mn-lt"/>
          <a:ea typeface="+mn-ea"/>
        </a:defRPr>
      </a:lvl2pPr>
      <a:lvl3pPr marL="1143000" indent="-228600" algn="l" rtl="0" eaLnBrk="0" fontAlgn="base" hangingPunct="0">
        <a:spcBef>
          <a:spcPct val="20000"/>
        </a:spcBef>
        <a:spcAft>
          <a:spcPct val="0"/>
        </a:spcAft>
        <a:buSzPct val="50000"/>
        <a:buFont typeface="Arial" pitchFamily="34" charset="0"/>
        <a:buBlip>
          <a:blip r:embed="rId9"/>
        </a:buBlip>
        <a:defRPr sz="16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5pPr>
      <a:lvl6pPr marL="2514600" indent="-228600" algn="l" rtl="0" fontAlgn="base">
        <a:spcBef>
          <a:spcPct val="20000"/>
        </a:spcBef>
        <a:spcAft>
          <a:spcPct val="0"/>
        </a:spcAft>
        <a:buFont typeface="Arial" charset="0"/>
        <a:buChar char="»"/>
        <a:defRPr sz="2000">
          <a:solidFill>
            <a:schemeClr val="tx1"/>
          </a:solidFill>
          <a:latin typeface="+mn-lt"/>
          <a:ea typeface="+mn-ea"/>
        </a:defRPr>
      </a:lvl6pPr>
      <a:lvl7pPr marL="2971800" indent="-228600" algn="l" rtl="0" fontAlgn="base">
        <a:spcBef>
          <a:spcPct val="20000"/>
        </a:spcBef>
        <a:spcAft>
          <a:spcPct val="0"/>
        </a:spcAft>
        <a:buFont typeface="Arial" charset="0"/>
        <a:buChar char="»"/>
        <a:defRPr sz="2000">
          <a:solidFill>
            <a:schemeClr val="tx1"/>
          </a:solidFill>
          <a:latin typeface="+mn-lt"/>
          <a:ea typeface="+mn-ea"/>
        </a:defRPr>
      </a:lvl7pPr>
      <a:lvl8pPr marL="3429000" indent="-228600" algn="l" rtl="0" fontAlgn="base">
        <a:spcBef>
          <a:spcPct val="20000"/>
        </a:spcBef>
        <a:spcAft>
          <a:spcPct val="0"/>
        </a:spcAft>
        <a:buFont typeface="Arial" charset="0"/>
        <a:buChar char="»"/>
        <a:defRPr sz="2000">
          <a:solidFill>
            <a:schemeClr val="tx1"/>
          </a:solidFill>
          <a:latin typeface="+mn-lt"/>
          <a:ea typeface="+mn-ea"/>
        </a:defRPr>
      </a:lvl8pPr>
      <a:lvl9pPr marL="3886200" indent="-228600" algn="l" rtl="0" fontAlgn="base">
        <a:spcBef>
          <a:spcPct val="20000"/>
        </a:spcBef>
        <a:spcAft>
          <a:spcPct val="0"/>
        </a:spcAft>
        <a:buFont typeface="Arial"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标题占位符 1"/>
          <p:cNvSpPr>
            <a:spLocks noGrp="1"/>
          </p:cNvSpPr>
          <p:nvPr>
            <p:ph type="title"/>
          </p:nvPr>
        </p:nvSpPr>
        <p:spPr bwMode="auto">
          <a:xfrm>
            <a:off x="228600" y="152400"/>
            <a:ext cx="7239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9" name="文本占位符 2"/>
          <p:cNvSpPr>
            <a:spLocks noGrp="1"/>
          </p:cNvSpPr>
          <p:nvPr>
            <p:ph type="body" idx="1"/>
          </p:nvPr>
        </p:nvSpPr>
        <p:spPr bwMode="auto">
          <a:xfrm>
            <a:off x="1219200" y="990600"/>
            <a:ext cx="7239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p:txBody>
      </p:sp>
      <p:sp>
        <p:nvSpPr>
          <p:cNvPr id="4100" name="Line 4"/>
          <p:cNvSpPr>
            <a:spLocks noChangeShapeType="1"/>
          </p:cNvSpPr>
          <p:nvPr/>
        </p:nvSpPr>
        <p:spPr bwMode="auto">
          <a:xfrm>
            <a:off x="7938" y="800100"/>
            <a:ext cx="9123362" cy="0"/>
          </a:xfrm>
          <a:prstGeom prst="line">
            <a:avLst/>
          </a:prstGeom>
          <a:noFill/>
          <a:ln w="50799">
            <a:solidFill>
              <a:srgbClr val="E5001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椭圆 6"/>
          <p:cNvSpPr/>
          <p:nvPr/>
        </p:nvSpPr>
        <p:spPr>
          <a:xfrm>
            <a:off x="7391400" y="358775"/>
            <a:ext cx="1312863" cy="6413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4102" name="Picture 7" descr="\\192.168.1.4\y用友\2010 UFIDA\用友LOGO\幸福企业图标库\幸福企业图标透明版\标准.png"/>
          <p:cNvPicPr>
            <a:picLocks noChangeAspect="1" noChangeArrowheads="1"/>
          </p:cNvPicPr>
          <p:nvPr/>
        </p:nvPicPr>
        <p:blipFill>
          <a:blip r:embed="rId3" cstate="print">
            <a:extLst>
              <a:ext uri="{28A0092B-C50C-407E-A947-70E740481C1C}">
                <a14:useLocalDpi xmlns:a14="http://schemas.microsoft.com/office/drawing/2010/main" val="0"/>
              </a:ext>
            </a:extLst>
          </a:blip>
          <a:srcRect l="13994" t="21770" r="16032" b="34692"/>
          <a:stretch>
            <a:fillRect/>
          </a:stretch>
        </p:blipFill>
        <p:spPr bwMode="auto">
          <a:xfrm>
            <a:off x="7489825" y="381000"/>
            <a:ext cx="114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4" descr="C:\Documents and Settings\Administrator\桌面\8.jpg"/>
          <p:cNvPicPr>
            <a:picLocks noChangeAspect="1" noChangeArrowheads="1"/>
          </p:cNvPicPr>
          <p:nvPr/>
        </p:nvPicPr>
        <p:blipFill>
          <a:blip r:embed="rId4">
            <a:extLst>
              <a:ext uri="{28A0092B-C50C-407E-A947-70E740481C1C}">
                <a14:useLocalDpi xmlns:a14="http://schemas.microsoft.com/office/drawing/2010/main" val="0"/>
              </a:ext>
            </a:extLst>
          </a:blip>
          <a:srcRect l="68333" t="94444"/>
          <a:stretch>
            <a:fillRect/>
          </a:stretch>
        </p:blipFill>
        <p:spPr bwMode="auto">
          <a:xfrm>
            <a:off x="6248400" y="6477000"/>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8" r:id="rId1"/>
  </p:sldLayoutIdLst>
  <p:txStyles>
    <p:titleStyle>
      <a:lvl1pPr algn="l" rtl="0" eaLnBrk="0" fontAlgn="base" hangingPunct="0">
        <a:spcBef>
          <a:spcPct val="0"/>
        </a:spcBef>
        <a:spcAft>
          <a:spcPct val="0"/>
        </a:spcAft>
        <a:defRPr sz="3200">
          <a:solidFill>
            <a:srgbClr val="C00000"/>
          </a:solidFill>
          <a:latin typeface="+mj-lt"/>
          <a:ea typeface="+mj-ea"/>
          <a:cs typeface="+mj-cs"/>
        </a:defRPr>
      </a:lvl1pPr>
      <a:lvl2pPr algn="l" rtl="0" eaLnBrk="0" fontAlgn="base" hangingPunct="0">
        <a:spcBef>
          <a:spcPct val="0"/>
        </a:spcBef>
        <a:spcAft>
          <a:spcPct val="0"/>
        </a:spcAft>
        <a:defRPr sz="3200">
          <a:solidFill>
            <a:srgbClr val="C00000"/>
          </a:solidFill>
          <a:latin typeface="Calibri" pitchFamily="34" charset="0"/>
          <a:ea typeface="黑体" pitchFamily="49" charset="-122"/>
        </a:defRPr>
      </a:lvl2pPr>
      <a:lvl3pPr algn="l" rtl="0" eaLnBrk="0" fontAlgn="base" hangingPunct="0">
        <a:spcBef>
          <a:spcPct val="0"/>
        </a:spcBef>
        <a:spcAft>
          <a:spcPct val="0"/>
        </a:spcAft>
        <a:defRPr sz="3200">
          <a:solidFill>
            <a:srgbClr val="C00000"/>
          </a:solidFill>
          <a:latin typeface="Calibri" pitchFamily="34" charset="0"/>
          <a:ea typeface="黑体" pitchFamily="49" charset="-122"/>
        </a:defRPr>
      </a:lvl3pPr>
      <a:lvl4pPr algn="l" rtl="0" eaLnBrk="0" fontAlgn="base" hangingPunct="0">
        <a:spcBef>
          <a:spcPct val="0"/>
        </a:spcBef>
        <a:spcAft>
          <a:spcPct val="0"/>
        </a:spcAft>
        <a:defRPr sz="3200">
          <a:solidFill>
            <a:srgbClr val="C00000"/>
          </a:solidFill>
          <a:latin typeface="Calibri" pitchFamily="34" charset="0"/>
          <a:ea typeface="黑体" pitchFamily="49" charset="-122"/>
        </a:defRPr>
      </a:lvl4pPr>
      <a:lvl5pPr algn="l" rtl="0" eaLnBrk="0" fontAlgn="base" hangingPunct="0">
        <a:spcBef>
          <a:spcPct val="0"/>
        </a:spcBef>
        <a:spcAft>
          <a:spcPct val="0"/>
        </a:spcAft>
        <a:defRPr sz="3200">
          <a:solidFill>
            <a:srgbClr val="C00000"/>
          </a:solidFill>
          <a:latin typeface="Calibri" pitchFamily="34" charset="0"/>
          <a:ea typeface="黑体" pitchFamily="49" charset="-122"/>
        </a:defRPr>
      </a:lvl5pPr>
      <a:lvl6pPr marL="457200" algn="l" rtl="0" fontAlgn="base">
        <a:spcBef>
          <a:spcPct val="0"/>
        </a:spcBef>
        <a:spcAft>
          <a:spcPct val="0"/>
        </a:spcAft>
        <a:defRPr sz="3200">
          <a:solidFill>
            <a:srgbClr val="C00000"/>
          </a:solidFill>
          <a:latin typeface="Calibri" pitchFamily="34" charset="0"/>
          <a:ea typeface="黑体" pitchFamily="49" charset="-122"/>
        </a:defRPr>
      </a:lvl6pPr>
      <a:lvl7pPr marL="914400" algn="l" rtl="0" fontAlgn="base">
        <a:spcBef>
          <a:spcPct val="0"/>
        </a:spcBef>
        <a:spcAft>
          <a:spcPct val="0"/>
        </a:spcAft>
        <a:defRPr sz="3200">
          <a:solidFill>
            <a:srgbClr val="C00000"/>
          </a:solidFill>
          <a:latin typeface="Calibri" pitchFamily="34" charset="0"/>
          <a:ea typeface="黑体" pitchFamily="49" charset="-122"/>
        </a:defRPr>
      </a:lvl7pPr>
      <a:lvl8pPr marL="1371600" algn="l" rtl="0" fontAlgn="base">
        <a:spcBef>
          <a:spcPct val="0"/>
        </a:spcBef>
        <a:spcAft>
          <a:spcPct val="0"/>
        </a:spcAft>
        <a:defRPr sz="3200">
          <a:solidFill>
            <a:srgbClr val="C00000"/>
          </a:solidFill>
          <a:latin typeface="Calibri" pitchFamily="34" charset="0"/>
          <a:ea typeface="黑体" pitchFamily="49" charset="-122"/>
        </a:defRPr>
      </a:lvl8pPr>
      <a:lvl9pPr marL="1828800" algn="l" rtl="0" fontAlgn="base">
        <a:spcBef>
          <a:spcPct val="0"/>
        </a:spcBef>
        <a:spcAft>
          <a:spcPct val="0"/>
        </a:spcAft>
        <a:defRPr sz="3200">
          <a:solidFill>
            <a:srgbClr val="C00000"/>
          </a:solidFill>
          <a:latin typeface="Calibri" pitchFamily="34" charset="0"/>
          <a:ea typeface="黑体" pitchFamily="49" charset="-122"/>
        </a:defRPr>
      </a:lvl9pPr>
    </p:titleStyle>
    <p:bodyStyle>
      <a:lvl1pPr marL="342900" indent="549275" algn="l" rtl="0" eaLnBrk="0" fontAlgn="base" hangingPunct="0">
        <a:spcBef>
          <a:spcPct val="20000"/>
        </a:spcBef>
        <a:spcAft>
          <a:spcPct val="0"/>
        </a:spcAft>
        <a:buSzPct val="90000"/>
        <a:buFont typeface="Arial" pitchFamily="34" charset="0"/>
        <a:buChar char="•"/>
        <a:defRPr sz="2000">
          <a:solidFill>
            <a:schemeClr val="tx1"/>
          </a:solidFill>
          <a:latin typeface="+mn-lt"/>
          <a:ea typeface="+mn-ea"/>
          <a:cs typeface="+mn-cs"/>
        </a:defRPr>
      </a:lvl1pPr>
      <a:lvl2pPr marL="1357313" indent="-285750" algn="l" rtl="0" eaLnBrk="0" fontAlgn="base" hangingPunct="0">
        <a:spcBef>
          <a:spcPct val="20000"/>
        </a:spcBef>
        <a:spcAft>
          <a:spcPct val="0"/>
        </a:spcAft>
        <a:buSzPct val="75000"/>
        <a:buFont typeface="Arial" pitchFamily="34" charset="0"/>
        <a:buBlip>
          <a:blip r:embed="rId5"/>
        </a:buBlip>
        <a:defRPr sz="2800">
          <a:solidFill>
            <a:schemeClr val="tx1"/>
          </a:solidFill>
          <a:latin typeface="+mn-lt"/>
          <a:ea typeface="+mn-ea"/>
        </a:defRPr>
      </a:lvl2pPr>
      <a:lvl3pPr marL="1765300" indent="-228600" algn="l" rtl="0" eaLnBrk="0" fontAlgn="base" hangingPunct="0">
        <a:spcBef>
          <a:spcPct val="20000"/>
        </a:spcBef>
        <a:spcAft>
          <a:spcPct val="0"/>
        </a:spcAft>
        <a:buSzPct val="50000"/>
        <a:buFont typeface="Arial" pitchFamily="34" charset="0"/>
        <a:buBlip>
          <a:blip r:embed="rId6"/>
        </a:buBlip>
        <a:defRPr sz="1600">
          <a:solidFill>
            <a:schemeClr val="tx1"/>
          </a:solidFill>
          <a:latin typeface="+mn-lt"/>
          <a:ea typeface="+mn-ea"/>
        </a:defRPr>
      </a:lvl3pPr>
      <a:lvl4pPr marL="2173288"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4pPr>
      <a:lvl5pPr marL="2581275"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5pPr>
      <a:lvl6pPr marL="3038475" indent="-228600" algn="l" rtl="0" fontAlgn="base">
        <a:spcBef>
          <a:spcPct val="20000"/>
        </a:spcBef>
        <a:spcAft>
          <a:spcPct val="0"/>
        </a:spcAft>
        <a:buFont typeface="Arial" charset="0"/>
        <a:buChar char="»"/>
        <a:defRPr sz="2000">
          <a:solidFill>
            <a:schemeClr val="tx1"/>
          </a:solidFill>
          <a:latin typeface="+mn-lt"/>
          <a:ea typeface="+mn-ea"/>
        </a:defRPr>
      </a:lvl6pPr>
      <a:lvl7pPr marL="3495675" indent="-228600" algn="l" rtl="0" fontAlgn="base">
        <a:spcBef>
          <a:spcPct val="20000"/>
        </a:spcBef>
        <a:spcAft>
          <a:spcPct val="0"/>
        </a:spcAft>
        <a:buFont typeface="Arial" charset="0"/>
        <a:buChar char="»"/>
        <a:defRPr sz="2000">
          <a:solidFill>
            <a:schemeClr val="tx1"/>
          </a:solidFill>
          <a:latin typeface="+mn-lt"/>
          <a:ea typeface="+mn-ea"/>
        </a:defRPr>
      </a:lvl7pPr>
      <a:lvl8pPr marL="3952875" indent="-228600" algn="l" rtl="0" fontAlgn="base">
        <a:spcBef>
          <a:spcPct val="20000"/>
        </a:spcBef>
        <a:spcAft>
          <a:spcPct val="0"/>
        </a:spcAft>
        <a:buFont typeface="Arial" charset="0"/>
        <a:buChar char="»"/>
        <a:defRPr sz="2000">
          <a:solidFill>
            <a:schemeClr val="tx1"/>
          </a:solidFill>
          <a:latin typeface="+mn-lt"/>
          <a:ea typeface="+mn-ea"/>
        </a:defRPr>
      </a:lvl8pPr>
      <a:lvl9pPr marL="4410075" indent="-228600" algn="l" rtl="0" fontAlgn="base">
        <a:spcBef>
          <a:spcPct val="20000"/>
        </a:spcBef>
        <a:spcAft>
          <a:spcPct val="0"/>
        </a:spcAft>
        <a:buFont typeface="Arial"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1" descr="C:\Documents and Settings\Administrator\桌面\封底.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6" descr="C:\Documents and Settings\Administrator\桌面\未命名-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75" y="230188"/>
            <a:ext cx="15668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9" r:id="rId1"/>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5pPr>
      <a:lvl6pPr marL="2514600" indent="-228600" algn="l" rtl="0" fontAlgn="base">
        <a:spcBef>
          <a:spcPct val="20000"/>
        </a:spcBef>
        <a:spcAft>
          <a:spcPct val="0"/>
        </a:spcAft>
        <a:buFont typeface="Arial" charset="0"/>
        <a:buChar char="»"/>
        <a:defRPr sz="2000">
          <a:solidFill>
            <a:schemeClr val="tx1"/>
          </a:solidFill>
          <a:latin typeface="+mn-lt"/>
          <a:ea typeface="+mn-ea"/>
        </a:defRPr>
      </a:lvl6pPr>
      <a:lvl7pPr marL="2971800" indent="-228600" algn="l" rtl="0" fontAlgn="base">
        <a:spcBef>
          <a:spcPct val="20000"/>
        </a:spcBef>
        <a:spcAft>
          <a:spcPct val="0"/>
        </a:spcAft>
        <a:buFont typeface="Arial" charset="0"/>
        <a:buChar char="»"/>
        <a:defRPr sz="2000">
          <a:solidFill>
            <a:schemeClr val="tx1"/>
          </a:solidFill>
          <a:latin typeface="+mn-lt"/>
          <a:ea typeface="+mn-ea"/>
        </a:defRPr>
      </a:lvl7pPr>
      <a:lvl8pPr marL="3429000" indent="-228600" algn="l" rtl="0" fontAlgn="base">
        <a:spcBef>
          <a:spcPct val="20000"/>
        </a:spcBef>
        <a:spcAft>
          <a:spcPct val="0"/>
        </a:spcAft>
        <a:buFont typeface="Arial" charset="0"/>
        <a:buChar char="»"/>
        <a:defRPr sz="2000">
          <a:solidFill>
            <a:schemeClr val="tx1"/>
          </a:solidFill>
          <a:latin typeface="+mn-lt"/>
          <a:ea typeface="+mn-ea"/>
        </a:defRPr>
      </a:lvl8pPr>
      <a:lvl9pPr marL="3886200" indent="-228600" algn="l" rtl="0" fontAlgn="base">
        <a:spcBef>
          <a:spcPct val="20000"/>
        </a:spcBef>
        <a:spcAft>
          <a:spcPct val="0"/>
        </a:spcAft>
        <a:buFont typeface="Arial"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标题占位符 1"/>
          <p:cNvSpPr>
            <a:spLocks noGrp="1"/>
          </p:cNvSpPr>
          <p:nvPr>
            <p:ph type="title"/>
          </p:nvPr>
        </p:nvSpPr>
        <p:spPr bwMode="auto">
          <a:xfrm>
            <a:off x="228600" y="152400"/>
            <a:ext cx="89154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6147" name="文本占位符 2"/>
          <p:cNvSpPr>
            <a:spLocks noGrp="1"/>
          </p:cNvSpPr>
          <p:nvPr>
            <p:ph type="body" idx="1"/>
          </p:nvPr>
        </p:nvSpPr>
        <p:spPr bwMode="auto">
          <a:xfrm>
            <a:off x="1219200" y="990600"/>
            <a:ext cx="7239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148" name="Line 4"/>
          <p:cNvSpPr>
            <a:spLocks noChangeShapeType="1"/>
          </p:cNvSpPr>
          <p:nvPr/>
        </p:nvSpPr>
        <p:spPr bwMode="auto">
          <a:xfrm>
            <a:off x="7938" y="800100"/>
            <a:ext cx="9123362" cy="0"/>
          </a:xfrm>
          <a:prstGeom prst="line">
            <a:avLst/>
          </a:prstGeom>
          <a:noFill/>
          <a:ln w="50799">
            <a:solidFill>
              <a:srgbClr val="E5001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椭圆 6"/>
          <p:cNvSpPr/>
          <p:nvPr/>
        </p:nvSpPr>
        <p:spPr>
          <a:xfrm>
            <a:off x="7391400" y="358775"/>
            <a:ext cx="1312863" cy="6413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ndParaRPr>
          </a:p>
        </p:txBody>
      </p:sp>
      <p:pic>
        <p:nvPicPr>
          <p:cNvPr id="6150" name="Picture 7" descr="\\192.168.1.4\y用友\2010 UFIDA\用友LOGO\幸福企业图标库\幸福企业图标透明版\标准.png"/>
          <p:cNvPicPr>
            <a:picLocks noChangeAspect="1" noChangeArrowheads="1"/>
          </p:cNvPicPr>
          <p:nvPr/>
        </p:nvPicPr>
        <p:blipFill>
          <a:blip r:embed="rId6" cstate="print">
            <a:extLst>
              <a:ext uri="{28A0092B-C50C-407E-A947-70E740481C1C}">
                <a14:useLocalDpi xmlns:a14="http://schemas.microsoft.com/office/drawing/2010/main" val="0"/>
              </a:ext>
            </a:extLst>
          </a:blip>
          <a:srcRect l="13994" t="21770" r="16032" b="34692"/>
          <a:stretch>
            <a:fillRect/>
          </a:stretch>
        </p:blipFill>
        <p:spPr bwMode="auto">
          <a:xfrm>
            <a:off x="7489825" y="381000"/>
            <a:ext cx="114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4" descr="C:\Documents and Settings\Administrator\桌面\8.jpg"/>
          <p:cNvPicPr>
            <a:picLocks noChangeAspect="1" noChangeArrowheads="1"/>
          </p:cNvPicPr>
          <p:nvPr/>
        </p:nvPicPr>
        <p:blipFill>
          <a:blip r:embed="rId7">
            <a:extLst>
              <a:ext uri="{28A0092B-C50C-407E-A947-70E740481C1C}">
                <a14:useLocalDpi xmlns:a14="http://schemas.microsoft.com/office/drawing/2010/main" val="0"/>
              </a:ext>
            </a:extLst>
          </a:blip>
          <a:srcRect l="68333" t="94444"/>
          <a:stretch>
            <a:fillRect/>
          </a:stretch>
        </p:blipFill>
        <p:spPr bwMode="auto">
          <a:xfrm>
            <a:off x="6248400" y="6477000"/>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70" r:id="rId1"/>
    <p:sldLayoutId id="2147483771" r:id="rId2"/>
    <p:sldLayoutId id="2147483774" r:id="rId3"/>
    <p:sldLayoutId id="2147483772" r:id="rId4"/>
  </p:sldLayoutIdLst>
  <p:txStyles>
    <p:titleStyle>
      <a:lvl1pPr algn="l" rtl="0" eaLnBrk="0" fontAlgn="base" hangingPunct="0">
        <a:spcBef>
          <a:spcPct val="0"/>
        </a:spcBef>
        <a:spcAft>
          <a:spcPct val="0"/>
        </a:spcAft>
        <a:defRPr sz="3200">
          <a:solidFill>
            <a:srgbClr val="C00000"/>
          </a:solidFill>
          <a:latin typeface="+mj-lt"/>
          <a:ea typeface="+mj-ea"/>
          <a:cs typeface="+mj-cs"/>
        </a:defRPr>
      </a:lvl1pPr>
      <a:lvl2pPr algn="l" rtl="0" eaLnBrk="0" fontAlgn="base" hangingPunct="0">
        <a:spcBef>
          <a:spcPct val="0"/>
        </a:spcBef>
        <a:spcAft>
          <a:spcPct val="0"/>
        </a:spcAft>
        <a:defRPr sz="3200">
          <a:solidFill>
            <a:srgbClr val="C00000"/>
          </a:solidFill>
          <a:latin typeface="Calibri" pitchFamily="34" charset="0"/>
          <a:ea typeface="黑体" pitchFamily="49" charset="-122"/>
        </a:defRPr>
      </a:lvl2pPr>
      <a:lvl3pPr algn="l" rtl="0" eaLnBrk="0" fontAlgn="base" hangingPunct="0">
        <a:spcBef>
          <a:spcPct val="0"/>
        </a:spcBef>
        <a:spcAft>
          <a:spcPct val="0"/>
        </a:spcAft>
        <a:defRPr sz="3200">
          <a:solidFill>
            <a:srgbClr val="C00000"/>
          </a:solidFill>
          <a:latin typeface="Calibri" pitchFamily="34" charset="0"/>
          <a:ea typeface="黑体" pitchFamily="49" charset="-122"/>
        </a:defRPr>
      </a:lvl3pPr>
      <a:lvl4pPr algn="l" rtl="0" eaLnBrk="0" fontAlgn="base" hangingPunct="0">
        <a:spcBef>
          <a:spcPct val="0"/>
        </a:spcBef>
        <a:spcAft>
          <a:spcPct val="0"/>
        </a:spcAft>
        <a:defRPr sz="3200">
          <a:solidFill>
            <a:srgbClr val="C00000"/>
          </a:solidFill>
          <a:latin typeface="Calibri" pitchFamily="34" charset="0"/>
          <a:ea typeface="黑体" pitchFamily="49" charset="-122"/>
        </a:defRPr>
      </a:lvl4pPr>
      <a:lvl5pPr algn="l" rtl="0" eaLnBrk="0" fontAlgn="base" hangingPunct="0">
        <a:spcBef>
          <a:spcPct val="0"/>
        </a:spcBef>
        <a:spcAft>
          <a:spcPct val="0"/>
        </a:spcAft>
        <a:defRPr sz="3200">
          <a:solidFill>
            <a:srgbClr val="C00000"/>
          </a:solidFill>
          <a:latin typeface="Calibri" pitchFamily="34" charset="0"/>
          <a:ea typeface="黑体" pitchFamily="49" charset="-122"/>
        </a:defRPr>
      </a:lvl5pPr>
      <a:lvl6pPr marL="457200" algn="l" rtl="0" fontAlgn="base">
        <a:spcBef>
          <a:spcPct val="0"/>
        </a:spcBef>
        <a:spcAft>
          <a:spcPct val="0"/>
        </a:spcAft>
        <a:defRPr sz="3200">
          <a:solidFill>
            <a:srgbClr val="C00000"/>
          </a:solidFill>
          <a:latin typeface="Calibri" pitchFamily="34" charset="0"/>
          <a:ea typeface="黑体" pitchFamily="49" charset="-122"/>
        </a:defRPr>
      </a:lvl6pPr>
      <a:lvl7pPr marL="914400" algn="l" rtl="0" fontAlgn="base">
        <a:spcBef>
          <a:spcPct val="0"/>
        </a:spcBef>
        <a:spcAft>
          <a:spcPct val="0"/>
        </a:spcAft>
        <a:defRPr sz="3200">
          <a:solidFill>
            <a:srgbClr val="C00000"/>
          </a:solidFill>
          <a:latin typeface="Calibri" pitchFamily="34" charset="0"/>
          <a:ea typeface="黑体" pitchFamily="49" charset="-122"/>
        </a:defRPr>
      </a:lvl7pPr>
      <a:lvl8pPr marL="1371600" algn="l" rtl="0" fontAlgn="base">
        <a:spcBef>
          <a:spcPct val="0"/>
        </a:spcBef>
        <a:spcAft>
          <a:spcPct val="0"/>
        </a:spcAft>
        <a:defRPr sz="3200">
          <a:solidFill>
            <a:srgbClr val="C00000"/>
          </a:solidFill>
          <a:latin typeface="Calibri" pitchFamily="34" charset="0"/>
          <a:ea typeface="黑体" pitchFamily="49" charset="-122"/>
        </a:defRPr>
      </a:lvl8pPr>
      <a:lvl9pPr marL="1828800" algn="l" rtl="0" fontAlgn="base">
        <a:spcBef>
          <a:spcPct val="0"/>
        </a:spcBef>
        <a:spcAft>
          <a:spcPct val="0"/>
        </a:spcAft>
        <a:defRPr sz="3200">
          <a:solidFill>
            <a:srgbClr val="C00000"/>
          </a:solidFill>
          <a:latin typeface="Calibri" pitchFamily="34" charset="0"/>
          <a:ea typeface="黑体" pitchFamily="49" charset="-122"/>
        </a:defRPr>
      </a:lvl9pPr>
    </p:titleStyle>
    <p:bodyStyle>
      <a:lvl1pPr marL="342900" indent="-342900" algn="l" rtl="0" eaLnBrk="0" fontAlgn="base" hangingPunct="0">
        <a:spcBef>
          <a:spcPct val="20000"/>
        </a:spcBef>
        <a:spcAft>
          <a:spcPct val="0"/>
        </a:spcAft>
        <a:buSzPct val="90000"/>
        <a:buFont typeface="Arial" pitchFamily="34" charset="0"/>
        <a:buBlip>
          <a:blip r:embed="rId8"/>
        </a:buBlip>
        <a:defRPr sz="2000">
          <a:solidFill>
            <a:schemeClr val="tx1"/>
          </a:solidFill>
          <a:latin typeface="+mn-lt"/>
          <a:ea typeface="+mn-ea"/>
          <a:cs typeface="+mn-cs"/>
        </a:defRPr>
      </a:lvl1pPr>
      <a:lvl2pPr marL="742950" indent="-285750" algn="l" rtl="0" eaLnBrk="0" fontAlgn="base" hangingPunct="0">
        <a:spcBef>
          <a:spcPct val="20000"/>
        </a:spcBef>
        <a:spcAft>
          <a:spcPct val="0"/>
        </a:spcAft>
        <a:buSzPct val="75000"/>
        <a:buFont typeface="Arial" pitchFamily="34" charset="0"/>
        <a:buBlip>
          <a:blip r:embed="rId9"/>
        </a:buBlip>
        <a:defRPr sz="2800">
          <a:solidFill>
            <a:schemeClr val="tx1"/>
          </a:solidFill>
          <a:latin typeface="+mn-lt"/>
          <a:ea typeface="+mn-ea"/>
        </a:defRPr>
      </a:lvl2pPr>
      <a:lvl3pPr marL="1143000" indent="-228600" algn="l" rtl="0" eaLnBrk="0" fontAlgn="base" hangingPunct="0">
        <a:spcBef>
          <a:spcPct val="20000"/>
        </a:spcBef>
        <a:spcAft>
          <a:spcPct val="0"/>
        </a:spcAft>
        <a:buSzPct val="50000"/>
        <a:buFont typeface="Arial" pitchFamily="34" charset="0"/>
        <a:buBlip>
          <a:blip r:embed="rId10"/>
        </a:buBlip>
        <a:defRPr sz="16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5pPr>
      <a:lvl6pPr marL="2514600" indent="-228600" algn="l" rtl="0" fontAlgn="base">
        <a:spcBef>
          <a:spcPct val="20000"/>
        </a:spcBef>
        <a:spcAft>
          <a:spcPct val="0"/>
        </a:spcAft>
        <a:buFont typeface="Arial" charset="0"/>
        <a:buChar char="»"/>
        <a:defRPr sz="2000">
          <a:solidFill>
            <a:schemeClr val="tx1"/>
          </a:solidFill>
          <a:latin typeface="+mn-lt"/>
          <a:ea typeface="+mn-ea"/>
        </a:defRPr>
      </a:lvl6pPr>
      <a:lvl7pPr marL="2971800" indent="-228600" algn="l" rtl="0" fontAlgn="base">
        <a:spcBef>
          <a:spcPct val="20000"/>
        </a:spcBef>
        <a:spcAft>
          <a:spcPct val="0"/>
        </a:spcAft>
        <a:buFont typeface="Arial" charset="0"/>
        <a:buChar char="»"/>
        <a:defRPr sz="2000">
          <a:solidFill>
            <a:schemeClr val="tx1"/>
          </a:solidFill>
          <a:latin typeface="+mn-lt"/>
          <a:ea typeface="+mn-ea"/>
        </a:defRPr>
      </a:lvl7pPr>
      <a:lvl8pPr marL="3429000" indent="-228600" algn="l" rtl="0" fontAlgn="base">
        <a:spcBef>
          <a:spcPct val="20000"/>
        </a:spcBef>
        <a:spcAft>
          <a:spcPct val="0"/>
        </a:spcAft>
        <a:buFont typeface="Arial" charset="0"/>
        <a:buChar char="»"/>
        <a:defRPr sz="2000">
          <a:solidFill>
            <a:schemeClr val="tx1"/>
          </a:solidFill>
          <a:latin typeface="+mn-lt"/>
          <a:ea typeface="+mn-ea"/>
        </a:defRPr>
      </a:lvl8pPr>
      <a:lvl9pPr marL="3886200" indent="-228600" algn="l" rtl="0" fontAlgn="base">
        <a:spcBef>
          <a:spcPct val="20000"/>
        </a:spcBef>
        <a:spcAft>
          <a:spcPct val="0"/>
        </a:spcAft>
        <a:buFont typeface="Arial"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hyperlink" Target="http://images.google.com/imgres?imgurl=http://esw-webhosting.co.uk/images/win_server2003_logo.jpg&amp;imgrefurl=http://esw-webhosting.co.uk/Windows-Hosting.asp&amp;h=65&amp;w=194&amp;sz=17&amp;hl=en&amp;start=6&amp;sig2=VK_NuP_6BDCgFKczp1z6sw&amp;um=1&amp;tbnid=sq2Ky0expYbbUM:&amp;tbnh=35&amp;tbnw=103&amp;ei=GHTfRqSPNY7EiQH9i-2oAg&amp;prev=/images?q=windows+server+2003+logo&amp;svnum=10&amp;um=1&amp;hl=en&amp;safe=off&amp;rlz=1T4DKUS_enUS212US212" TargetMode="External"/><Relationship Id="rId13" Type="http://schemas.openxmlformats.org/officeDocument/2006/relationships/image" Target="../media/image6.png"/><Relationship Id="rId18" Type="http://schemas.openxmlformats.org/officeDocument/2006/relationships/image" Target="../media/image26.jpeg"/><Relationship Id="rId26" Type="http://schemas.openxmlformats.org/officeDocument/2006/relationships/image" Target="../media/image32.png"/><Relationship Id="rId3" Type="http://schemas.openxmlformats.org/officeDocument/2006/relationships/slideLayout" Target="../slideLayouts/slideLayout3.xml"/><Relationship Id="rId21" Type="http://schemas.openxmlformats.org/officeDocument/2006/relationships/image" Target="../media/image28.png"/><Relationship Id="rId7" Type="http://schemas.openxmlformats.org/officeDocument/2006/relationships/image" Target="../media/image20.png"/><Relationship Id="rId12" Type="http://schemas.openxmlformats.org/officeDocument/2006/relationships/image" Target="../media/image5.png"/><Relationship Id="rId17" Type="http://schemas.openxmlformats.org/officeDocument/2006/relationships/hyperlink" Target="http://images.google.com/imgres?imgurl=http://www.h-net.com/english/pictures/products/oracle.gif&amp;imgrefurl=http://www.h-net.com/english/navigation/services/databases.html&amp;h=287&amp;w=829&amp;sz=10&amp;hl=en&amp;start=1&amp;sig2=GrpoJJ9TPiL8ayYNLDSl6A&amp;um=1&amp;tbnid=qjBG97__udHr6M:&amp;tbnh=50&amp;tbnw=144&amp;ei=JnvfRue6Dp3KiQHU4IGxAg&amp;prev=/images?q=oracle&amp;svnum=10&amp;um=1&amp;hl=en&amp;safe=off&amp;rlz=1T4DKUS_enUS212US212&amp;sa=N" TargetMode="External"/><Relationship Id="rId25" Type="http://schemas.openxmlformats.org/officeDocument/2006/relationships/image" Target="../media/image31.png"/><Relationship Id="rId2" Type="http://schemas.openxmlformats.org/officeDocument/2006/relationships/tags" Target="../tags/tag1.xml"/><Relationship Id="rId16" Type="http://schemas.openxmlformats.org/officeDocument/2006/relationships/image" Target="../media/image25.png"/><Relationship Id="rId20" Type="http://schemas.openxmlformats.org/officeDocument/2006/relationships/image" Target="../media/image27.jpeg"/><Relationship Id="rId29" Type="http://schemas.openxmlformats.org/officeDocument/2006/relationships/image" Target="../media/image33.png"/><Relationship Id="rId1" Type="http://schemas.openxmlformats.org/officeDocument/2006/relationships/vmlDrawing" Target="../drawings/vmlDrawing1.vml"/><Relationship Id="rId6" Type="http://schemas.openxmlformats.org/officeDocument/2006/relationships/image" Target="../media/image19.png"/><Relationship Id="rId11" Type="http://schemas.openxmlformats.org/officeDocument/2006/relationships/image" Target="../media/image23.png"/><Relationship Id="rId24" Type="http://schemas.openxmlformats.org/officeDocument/2006/relationships/image" Target="../media/image30.png"/><Relationship Id="rId5" Type="http://schemas.openxmlformats.org/officeDocument/2006/relationships/image" Target="../media/image18.png"/><Relationship Id="rId15" Type="http://schemas.openxmlformats.org/officeDocument/2006/relationships/image" Target="../media/image24.png"/><Relationship Id="rId23" Type="http://schemas.openxmlformats.org/officeDocument/2006/relationships/image" Target="../media/image29.jpeg"/><Relationship Id="rId28" Type="http://schemas.openxmlformats.org/officeDocument/2006/relationships/image" Target="../media/image17.png"/><Relationship Id="rId10" Type="http://schemas.openxmlformats.org/officeDocument/2006/relationships/image" Target="../media/image22.png"/><Relationship Id="rId19" Type="http://schemas.openxmlformats.org/officeDocument/2006/relationships/hyperlink" Target="http://images.google.com/imgres?imgurl=http://virtuallabs.iis.net/App_Themes/logo.png&amp;imgrefurl=http://virtuallabs.iis.net/&amp;h=66&amp;w=154&amp;sz=2&amp;hl=en&amp;start=12&amp;sig2=pUxAVaOCAuV6aS96NKgtKg&amp;um=1&amp;tbnid=Ic_93FjKHByZxM:&amp;tbnh=41&amp;tbnw=96&amp;ei=YHvfRuXlI6iyigGO643CAg&amp;prev=/images?q=microsoft+iis+logo&amp;svnum=10&amp;um=1&amp;hl=en&amp;safe=off&amp;rlz=1T4DKUS_enUS212US212" TargetMode="External"/><Relationship Id="rId4" Type="http://schemas.openxmlformats.org/officeDocument/2006/relationships/notesSlide" Target="../notesSlides/notesSlide2.xml"/><Relationship Id="rId9" Type="http://schemas.openxmlformats.org/officeDocument/2006/relationships/image" Target="../media/image21.jpeg"/><Relationship Id="rId14" Type="http://schemas.openxmlformats.org/officeDocument/2006/relationships/image" Target="../media/image7.png"/><Relationship Id="rId22" Type="http://schemas.openxmlformats.org/officeDocument/2006/relationships/hyperlink" Target="http://images.google.com/imgres?imgurl=http://techsupport.services.ibm.com/guides/pseries/images/ils_aix5l_callout.jpg&amp;imgrefurl=http://techsupport.services.ibm.com/guides/pseries/selfhelp.shtml&amp;h=69&amp;w=147&amp;sz=4&amp;hl=en&amp;start=11&amp;sig2=oqC1T-4gcoyCH3V5M-O6QQ&amp;um=1&amp;tbnid=TGnjtkNXhWFo6M:&amp;tbnh=45&amp;tbnw=95&amp;ei=bXPfRtXBPIGMiQH7_fWoAg&amp;prev=/images?q=iBM+aix+logo&amp;svnum=10&amp;um=1&amp;hl=en&amp;safe=off&amp;rlz=1T4DKUS_enUS212US212" TargetMode="External"/><Relationship Id="rId27" Type="http://schemas.openxmlformats.org/officeDocument/2006/relationships/oleObject" Target="../embeddings/oleObject1.bin"/><Relationship Id="rId30"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5.png"/><Relationship Id="rId7" Type="http://schemas.openxmlformats.org/officeDocument/2006/relationships/image" Target="../media/image36.jpeg"/><Relationship Id="rId12"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5.emf"/><Relationship Id="rId11" Type="http://schemas.openxmlformats.org/officeDocument/2006/relationships/image" Target="../media/image40.png"/><Relationship Id="rId5" Type="http://schemas.openxmlformats.org/officeDocument/2006/relationships/image" Target="../media/image7.png"/><Relationship Id="rId10" Type="http://schemas.openxmlformats.org/officeDocument/2006/relationships/image" Target="../media/image39.png"/><Relationship Id="rId4" Type="http://schemas.openxmlformats.org/officeDocument/2006/relationships/image" Target="../media/image6.png"/><Relationship Id="rId9" Type="http://schemas.openxmlformats.org/officeDocument/2006/relationships/image" Target="../media/image38.jpeg"/><Relationship Id="rId14"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jpeg"/><Relationship Id="rId18" Type="http://schemas.openxmlformats.org/officeDocument/2006/relationships/image" Target="../media/image57.png"/><Relationship Id="rId3" Type="http://schemas.openxmlformats.org/officeDocument/2006/relationships/image" Target="../media/image6.png"/><Relationship Id="rId21" Type="http://schemas.openxmlformats.org/officeDocument/2006/relationships/image" Target="../media/image60.png"/><Relationship Id="rId7" Type="http://schemas.openxmlformats.org/officeDocument/2006/relationships/image" Target="../media/image46.png"/><Relationship Id="rId12" Type="http://schemas.openxmlformats.org/officeDocument/2006/relationships/image" Target="../media/image51.jpeg"/><Relationship Id="rId17" Type="http://schemas.openxmlformats.org/officeDocument/2006/relationships/image" Target="../media/image56.png"/><Relationship Id="rId2" Type="http://schemas.openxmlformats.org/officeDocument/2006/relationships/image" Target="../media/image5.png"/><Relationship Id="rId16" Type="http://schemas.openxmlformats.org/officeDocument/2006/relationships/image" Target="../media/image55.jpeg"/><Relationship Id="rId20"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jpeg"/><Relationship Id="rId5" Type="http://schemas.openxmlformats.org/officeDocument/2006/relationships/image" Target="../media/image44.png"/><Relationship Id="rId15" Type="http://schemas.openxmlformats.org/officeDocument/2006/relationships/image" Target="../media/image54.jpeg"/><Relationship Id="rId10" Type="http://schemas.openxmlformats.org/officeDocument/2006/relationships/image" Target="../media/image49.jpeg"/><Relationship Id="rId19" Type="http://schemas.openxmlformats.org/officeDocument/2006/relationships/image" Target="../media/image58.png"/><Relationship Id="rId4" Type="http://schemas.openxmlformats.org/officeDocument/2006/relationships/image" Target="../media/image7.png"/><Relationship Id="rId9" Type="http://schemas.openxmlformats.org/officeDocument/2006/relationships/image" Target="../media/image48.jpeg"/><Relationship Id="rId14" Type="http://schemas.openxmlformats.org/officeDocument/2006/relationships/image" Target="../media/image53.jpeg"/><Relationship Id="rId22" Type="http://schemas.openxmlformats.org/officeDocument/2006/relationships/image" Target="../media/image61.png"/></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png"/><Relationship Id="rId7" Type="http://schemas.openxmlformats.org/officeDocument/2006/relationships/image" Target="../media/image64.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7.png"/><Relationship Id="rId21" Type="http://schemas.openxmlformats.org/officeDocument/2006/relationships/image" Target="../media/image82.png"/><Relationship Id="rId7" Type="http://schemas.openxmlformats.org/officeDocument/2006/relationships/image" Target="../media/image6.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2" Type="http://schemas.openxmlformats.org/officeDocument/2006/relationships/image" Target="../media/image66.png"/><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72.png"/><Relationship Id="rId24" Type="http://schemas.openxmlformats.org/officeDocument/2006/relationships/image" Target="../media/image85.png"/><Relationship Id="rId5" Type="http://schemas.openxmlformats.org/officeDocument/2006/relationships/image" Target="../media/image69.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8.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93.emf"/></Relationships>
</file>

<file path=ppt/slides/_rels/slide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image" Target="../media/image95.tmp"/><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6.png"/><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98.jpeg"/><Relationship Id="rId11" Type="http://schemas.openxmlformats.org/officeDocument/2006/relationships/oleObject" Target="../embeddings/oleObject9.bin"/><Relationship Id="rId5" Type="http://schemas.openxmlformats.org/officeDocument/2006/relationships/oleObject" Target="../embeddings/oleObject4.bin"/><Relationship Id="rId15" Type="http://schemas.openxmlformats.org/officeDocument/2006/relationships/image" Target="../media/image99.png"/><Relationship Id="rId10" Type="http://schemas.openxmlformats.org/officeDocument/2006/relationships/oleObject" Target="../embeddings/oleObject8.bin"/><Relationship Id="rId4" Type="http://schemas.openxmlformats.org/officeDocument/2006/relationships/image" Target="../media/image97.wmf"/><Relationship Id="rId9" Type="http://schemas.openxmlformats.org/officeDocument/2006/relationships/oleObject" Target="../embeddings/oleObject7.bin"/><Relationship Id="rId1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7.png"/><Relationship Id="rId2" Type="http://schemas.openxmlformats.org/officeDocument/2006/relationships/image" Target="../media/image100.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98.jpe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2.png"/><Relationship Id="rId7" Type="http://schemas.openxmlformats.org/officeDocument/2006/relationships/image" Target="../media/image6.png"/><Relationship Id="rId2" Type="http://schemas.openxmlformats.org/officeDocument/2006/relationships/image" Target="../media/image98.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103.png"/><Relationship Id="rId4" Type="http://schemas.openxmlformats.org/officeDocument/2006/relationships/image" Target="../media/image101.png"/><Relationship Id="rId9" Type="http://schemas.openxmlformats.org/officeDocument/2006/relationships/image" Target="../media/image104.png"/></Relationships>
</file>

<file path=ppt/slides/_rels/slide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6.jpeg"/><Relationship Id="rId7" Type="http://schemas.openxmlformats.org/officeDocument/2006/relationships/image" Target="../media/image98.jpeg"/><Relationship Id="rId12" Type="http://schemas.openxmlformats.org/officeDocument/2006/relationships/image" Target="../media/image111.png"/><Relationship Id="rId2" Type="http://schemas.openxmlformats.org/officeDocument/2006/relationships/image" Target="../media/image105.jpe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10.emf"/><Relationship Id="rId5" Type="http://schemas.openxmlformats.org/officeDocument/2006/relationships/image" Target="../media/image6.png"/><Relationship Id="rId10" Type="http://schemas.openxmlformats.org/officeDocument/2006/relationships/image" Target="../media/image109.png"/><Relationship Id="rId4" Type="http://schemas.openxmlformats.org/officeDocument/2006/relationships/image" Target="../media/image5.png"/><Relationship Id="rId9" Type="http://schemas.openxmlformats.org/officeDocument/2006/relationships/image" Target="../media/image108.png"/></Relationships>
</file>

<file path=ppt/slides/_rels/slide3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5.png"/><Relationship Id="rId7" Type="http://schemas.openxmlformats.org/officeDocument/2006/relationships/image" Target="../media/image115.png"/><Relationship Id="rId2" Type="http://schemas.openxmlformats.org/officeDocument/2006/relationships/image" Target="../media/image113.png"/><Relationship Id="rId1" Type="http://schemas.openxmlformats.org/officeDocument/2006/relationships/slideLayout" Target="../slideLayouts/slideLayout3.xml"/><Relationship Id="rId6" Type="http://schemas.openxmlformats.org/officeDocument/2006/relationships/image" Target="../media/image114.png"/><Relationship Id="rId5" Type="http://schemas.openxmlformats.org/officeDocument/2006/relationships/image" Target="../media/image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117.emf"/></Relationships>
</file>

<file path=ppt/slides/_rels/slide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jpe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jpeg"/><Relationship Id="rId2" Type="http://schemas.openxmlformats.org/officeDocument/2006/relationships/image" Target="../media/image119.png"/><Relationship Id="rId1" Type="http://schemas.openxmlformats.org/officeDocument/2006/relationships/slideLayout" Target="../slideLayouts/slideLayout5.xml"/><Relationship Id="rId6" Type="http://schemas.openxmlformats.org/officeDocument/2006/relationships/image" Target="../media/image123.png"/><Relationship Id="rId11" Type="http://schemas.openxmlformats.org/officeDocument/2006/relationships/image" Target="../media/image128.jpe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131.jpeg"/></Relationships>
</file>

<file path=ppt/slides/_rels/slide3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133.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6.png"/><Relationship Id="rId1" Type="http://schemas.openxmlformats.org/officeDocument/2006/relationships/slideLayout" Target="../slideLayouts/slideLayout3.xml"/><Relationship Id="rId6" Type="http://schemas.openxmlformats.org/officeDocument/2006/relationships/image" Target="../media/image137.png"/><Relationship Id="rId5" Type="http://schemas.openxmlformats.org/officeDocument/2006/relationships/image" Target="../media/image7.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8.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18" Type="http://schemas.openxmlformats.org/officeDocument/2006/relationships/diagramLayout" Target="../diagrams/layout9.xml"/><Relationship Id="rId26" Type="http://schemas.microsoft.com/office/2007/relationships/diagramDrawing" Target="../diagrams/drawing10.xml"/><Relationship Id="rId3" Type="http://schemas.openxmlformats.org/officeDocument/2006/relationships/diagramLayout" Target="../diagrams/layout6.xml"/><Relationship Id="rId21" Type="http://schemas.microsoft.com/office/2007/relationships/diagramDrawing" Target="../diagrams/drawing9.xml"/><Relationship Id="rId7" Type="http://schemas.openxmlformats.org/officeDocument/2006/relationships/diagramData" Target="../diagrams/data7.xml"/><Relationship Id="rId12" Type="http://schemas.openxmlformats.org/officeDocument/2006/relationships/diagramData" Target="../diagrams/data8.xml"/><Relationship Id="rId17" Type="http://schemas.openxmlformats.org/officeDocument/2006/relationships/diagramData" Target="../diagrams/data9.xml"/><Relationship Id="rId25" Type="http://schemas.openxmlformats.org/officeDocument/2006/relationships/diagramColors" Target="../diagrams/colors10.xml"/><Relationship Id="rId2" Type="http://schemas.openxmlformats.org/officeDocument/2006/relationships/diagramData" Target="../diagrams/data6.xml"/><Relationship Id="rId16" Type="http://schemas.microsoft.com/office/2007/relationships/diagramDrawing" Target="../diagrams/drawing8.xml"/><Relationship Id="rId20" Type="http://schemas.openxmlformats.org/officeDocument/2006/relationships/diagramColors" Target="../diagrams/colors9.xml"/><Relationship Id="rId1" Type="http://schemas.openxmlformats.org/officeDocument/2006/relationships/slideLayout" Target="../slideLayouts/slideLayout3.xml"/><Relationship Id="rId6" Type="http://schemas.microsoft.com/office/2007/relationships/diagramDrawing" Target="../diagrams/drawing6.xml"/><Relationship Id="rId11" Type="http://schemas.microsoft.com/office/2007/relationships/diagramDrawing" Target="../diagrams/drawing7.xml"/><Relationship Id="rId24" Type="http://schemas.openxmlformats.org/officeDocument/2006/relationships/diagramQuickStyle" Target="../diagrams/quickStyle10.xml"/><Relationship Id="rId5" Type="http://schemas.openxmlformats.org/officeDocument/2006/relationships/diagramColors" Target="../diagrams/colors6.xml"/><Relationship Id="rId15" Type="http://schemas.openxmlformats.org/officeDocument/2006/relationships/diagramColors" Target="../diagrams/colors8.xml"/><Relationship Id="rId23" Type="http://schemas.openxmlformats.org/officeDocument/2006/relationships/diagramLayout" Target="../diagrams/layout10.xml"/><Relationship Id="rId10" Type="http://schemas.openxmlformats.org/officeDocument/2006/relationships/diagramColors" Target="../diagrams/colors7.xml"/><Relationship Id="rId19" Type="http://schemas.openxmlformats.org/officeDocument/2006/relationships/diagramQuickStyle" Target="../diagrams/quickStyle9.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 Id="rId22" Type="http://schemas.openxmlformats.org/officeDocument/2006/relationships/diagramData" Target="../diagrams/data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40.tmp"/><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image" Target="../media/image141.emf"/><Relationship Id="rId4" Type="http://schemas.openxmlformats.org/officeDocument/2006/relationships/package" Target="../embeddings/Microsoft_Visio___1.vsdx"/></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jpeg"/><Relationship Id="rId1" Type="http://schemas.openxmlformats.org/officeDocument/2006/relationships/slideLayout" Target="../slideLayouts/slideLayout3.xml"/><Relationship Id="rId4" Type="http://schemas.openxmlformats.org/officeDocument/2006/relationships/image" Target="../media/image144.jpe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4.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5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2.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5.png"/><Relationship Id="rId2" Type="http://schemas.openxmlformats.org/officeDocument/2006/relationships/image" Target="../media/image153.png"/><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7.pn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7.png"/><Relationship Id="rId2" Type="http://schemas.openxmlformats.org/officeDocument/2006/relationships/image" Target="../media/image159.pn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61.emf"/></Relationships>
</file>

<file path=ppt/slides/_rels/slide5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168.emf"/></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2"/>
          <p:cNvSpPr>
            <a:spLocks noGrp="1"/>
          </p:cNvSpPr>
          <p:nvPr>
            <p:ph type="title"/>
          </p:nvPr>
        </p:nvSpPr>
        <p:spPr>
          <a:xfrm>
            <a:off x="228600" y="1111250"/>
            <a:ext cx="5410200" cy="1860550"/>
          </a:xfrm>
        </p:spPr>
        <p:txBody>
          <a:bodyPr/>
          <a:lstStyle/>
          <a:p>
            <a:r>
              <a:rPr lang="zh-CN" altLang="en-US" sz="3600" dirty="0" smtClean="0">
                <a:solidFill>
                  <a:srgbClr val="FF0000"/>
                </a:solidFill>
                <a:latin typeface="微软雅黑" pitchFamily="34" charset="-122"/>
                <a:ea typeface="微软雅黑" pitchFamily="34" charset="-122"/>
              </a:rPr>
              <a:t/>
            </a:r>
            <a:br>
              <a:rPr lang="zh-CN" altLang="en-US" sz="3600" dirty="0" smtClean="0">
                <a:solidFill>
                  <a:srgbClr val="FF0000"/>
                </a:solidFill>
                <a:latin typeface="微软雅黑" pitchFamily="34" charset="-122"/>
                <a:ea typeface="微软雅黑" pitchFamily="34" charset="-122"/>
              </a:rPr>
            </a:br>
            <a:r>
              <a:rPr lang="zh-CN" altLang="en-US" sz="3600" b="1" dirty="0" smtClean="0">
                <a:solidFill>
                  <a:srgbClr val="FF0000"/>
                </a:solidFill>
                <a:latin typeface="微软雅黑" pitchFamily="34" charset="-122"/>
                <a:ea typeface="微软雅黑" pitchFamily="34" charset="-122"/>
              </a:rPr>
              <a:t>基于电子病历的</a:t>
            </a:r>
            <a:r>
              <a:rPr lang="en-US" altLang="zh-CN" sz="3600" b="1" dirty="0" smtClean="0">
                <a:solidFill>
                  <a:srgbClr val="FF0000"/>
                </a:solidFill>
                <a:latin typeface="微软雅黑" pitchFamily="34" charset="-122"/>
                <a:ea typeface="微软雅黑" pitchFamily="34" charset="-122"/>
              </a:rPr>
              <a:t/>
            </a:r>
            <a:br>
              <a:rPr lang="en-US" altLang="zh-CN" sz="3600" b="1" dirty="0" smtClean="0">
                <a:solidFill>
                  <a:srgbClr val="FF0000"/>
                </a:solidFill>
                <a:latin typeface="微软雅黑" pitchFamily="34" charset="-122"/>
                <a:ea typeface="微软雅黑" pitchFamily="34" charset="-122"/>
              </a:rPr>
            </a:br>
            <a:r>
              <a:rPr lang="zh-CN" altLang="en-US" sz="3600" b="1" dirty="0" smtClean="0">
                <a:solidFill>
                  <a:srgbClr val="FF0000"/>
                </a:solidFill>
                <a:latin typeface="微软雅黑" pitchFamily="34" charset="-122"/>
                <a:ea typeface="微软雅黑" pitchFamily="34" charset="-122"/>
              </a:rPr>
              <a:t>医院</a:t>
            </a:r>
            <a:r>
              <a:rPr lang="en-US" altLang="zh-CN" sz="3600" b="1" dirty="0" smtClean="0">
                <a:solidFill>
                  <a:srgbClr val="FF0000"/>
                </a:solidFill>
                <a:latin typeface="微软雅黑" pitchFamily="34" charset="-122"/>
                <a:ea typeface="微软雅黑" pitchFamily="34" charset="-122"/>
              </a:rPr>
              <a:t>(</a:t>
            </a:r>
            <a:r>
              <a:rPr lang="zh-CN" altLang="en-US" sz="3600" b="1" dirty="0" smtClean="0">
                <a:solidFill>
                  <a:srgbClr val="FF0000"/>
                </a:solidFill>
                <a:latin typeface="微软雅黑" pitchFamily="34" charset="-122"/>
                <a:ea typeface="微软雅黑" pitchFamily="34" charset="-122"/>
              </a:rPr>
              <a:t>集团</a:t>
            </a:r>
            <a:r>
              <a:rPr lang="en-US" altLang="zh-CN" sz="3600" b="1" dirty="0" smtClean="0">
                <a:solidFill>
                  <a:srgbClr val="FF0000"/>
                </a:solidFill>
                <a:latin typeface="微软雅黑" pitchFamily="34" charset="-122"/>
                <a:ea typeface="微软雅黑" pitchFamily="34" charset="-122"/>
              </a:rPr>
              <a:t>)</a:t>
            </a:r>
            <a:r>
              <a:rPr lang="zh-CN" altLang="en-US" sz="3600" b="1" dirty="0" smtClean="0">
                <a:solidFill>
                  <a:srgbClr val="FF0000"/>
                </a:solidFill>
                <a:latin typeface="微软雅黑" pitchFamily="34" charset="-122"/>
                <a:ea typeface="微软雅黑" pitchFamily="34" charset="-122"/>
              </a:rPr>
              <a:t>信息平台</a:t>
            </a:r>
            <a:r>
              <a:rPr lang="en-US" altLang="zh-CN" sz="3600" b="1" dirty="0" smtClean="0">
                <a:solidFill>
                  <a:srgbClr val="FF0000"/>
                </a:solidFill>
                <a:latin typeface="微软雅黑" pitchFamily="34" charset="-122"/>
                <a:ea typeface="微软雅黑" pitchFamily="34" charset="-122"/>
              </a:rPr>
              <a:t/>
            </a:r>
            <a:br>
              <a:rPr lang="en-US" altLang="zh-CN" sz="3600" b="1" dirty="0" smtClean="0">
                <a:solidFill>
                  <a:srgbClr val="FF0000"/>
                </a:solidFill>
                <a:latin typeface="微软雅黑" pitchFamily="34" charset="-122"/>
                <a:ea typeface="微软雅黑" pitchFamily="34" charset="-122"/>
              </a:rPr>
            </a:br>
            <a:r>
              <a:rPr lang="zh-CN" altLang="en-US" sz="3600" b="1" smtClean="0">
                <a:solidFill>
                  <a:srgbClr val="FF0000"/>
                </a:solidFill>
                <a:latin typeface="微软雅黑" pitchFamily="34" charset="-122"/>
                <a:ea typeface="微软雅黑" pitchFamily="34" charset="-122"/>
              </a:rPr>
              <a:t>方案介绍</a:t>
            </a:r>
            <a:r>
              <a:rPr lang="zh-CN" altLang="en-US" sz="3600" smtClean="0">
                <a:solidFill>
                  <a:srgbClr val="FF0000"/>
                </a:solidFill>
                <a:latin typeface="微软雅黑" pitchFamily="34" charset="-122"/>
                <a:ea typeface="微软雅黑" pitchFamily="34" charset="-122"/>
              </a:rPr>
              <a:t/>
            </a:r>
            <a:br>
              <a:rPr lang="zh-CN" altLang="en-US" sz="3600" smtClean="0">
                <a:solidFill>
                  <a:srgbClr val="FF0000"/>
                </a:solidFill>
                <a:latin typeface="微软雅黑" pitchFamily="34" charset="-122"/>
                <a:ea typeface="微软雅黑" pitchFamily="34" charset="-122"/>
              </a:rPr>
            </a:br>
            <a:endParaRPr lang="zh-CN" altLang="zh-CN" sz="3600" b="1" smtClean="0">
              <a:solidFill>
                <a:srgbClr val="FF0000"/>
              </a:solidFill>
              <a:latin typeface="微软雅黑" pitchFamily="34" charset="-122"/>
              <a:ea typeface="微软雅黑" pitchFamily="34" charset="-122"/>
            </a:endParaRPr>
          </a:p>
        </p:txBody>
      </p:sp>
      <p:sp>
        <p:nvSpPr>
          <p:cNvPr id="9220" name="TextBox 5"/>
          <p:cNvSpPr txBox="1">
            <a:spLocks noChangeArrowheads="1"/>
          </p:cNvSpPr>
          <p:nvPr/>
        </p:nvSpPr>
        <p:spPr bwMode="auto">
          <a:xfrm>
            <a:off x="5105400" y="5638800"/>
            <a:ext cx="3775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spcBef>
                <a:spcPct val="20000"/>
              </a:spcBef>
              <a:buChar char="•"/>
              <a:defRPr sz="3200">
                <a:solidFill>
                  <a:srgbClr val="C00000"/>
                </a:solidFill>
                <a:latin typeface="Arial" pitchFamily="34" charset="0"/>
                <a:ea typeface="黑体" pitchFamily="49" charset="-122"/>
                <a:cs typeface="宋体" pitchFamily="2" charset="-122"/>
              </a:defRPr>
            </a:lvl1pPr>
            <a:lvl2pPr marL="742950" indent="-285750">
              <a:spcBef>
                <a:spcPct val="20000"/>
              </a:spcBef>
              <a:buChar char="–"/>
              <a:defRPr sz="2800">
                <a:solidFill>
                  <a:schemeClr val="tx1"/>
                </a:solidFill>
                <a:latin typeface="Arial" pitchFamily="34" charset="0"/>
                <a:ea typeface="宋体" pitchFamily="2" charset="-122"/>
                <a:cs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cs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cs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cs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cs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cs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cs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cs typeface="宋体" pitchFamily="2" charset="-122"/>
              </a:defRPr>
            </a:lvl9pPr>
          </a:lstStyle>
          <a:p>
            <a:pPr eaLnBrk="1" hangingPunct="1">
              <a:lnSpc>
                <a:spcPts val="1900"/>
              </a:lnSpc>
              <a:buFontTx/>
              <a:buNone/>
            </a:pPr>
            <a:r>
              <a:rPr lang="zh-CN" altLang="en-US" sz="2000" b="1">
                <a:solidFill>
                  <a:schemeClr val="bg1"/>
                </a:solidFill>
                <a:latin typeface="微软雅黑" pitchFamily="34" charset="-122"/>
                <a:ea typeface="微软雅黑" pitchFamily="34" charset="-122"/>
              </a:rPr>
              <a:t>用友医疗卫生信息系统有限公司</a:t>
            </a:r>
            <a:endParaRPr lang="en-US" altLang="zh-CN" sz="2000" b="1">
              <a:solidFill>
                <a:schemeClr val="bg1"/>
              </a:solidFill>
              <a:latin typeface="微软雅黑" pitchFamily="34" charset="-122"/>
              <a:ea typeface="微软雅黑" pitchFamily="34" charset="-122"/>
            </a:endParaRPr>
          </a:p>
        </p:txBody>
      </p:sp>
      <p:sp>
        <p:nvSpPr>
          <p:cNvPr id="9221" name="TextBox 6"/>
          <p:cNvSpPr txBox="1">
            <a:spLocks noChangeArrowheads="1"/>
          </p:cNvSpPr>
          <p:nvPr/>
        </p:nvSpPr>
        <p:spPr bwMode="auto">
          <a:xfrm>
            <a:off x="5943600" y="4932363"/>
            <a:ext cx="28956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spcBef>
                <a:spcPct val="20000"/>
              </a:spcBef>
              <a:buChar char="•"/>
              <a:defRPr sz="3200">
                <a:solidFill>
                  <a:srgbClr val="C00000"/>
                </a:solidFill>
                <a:latin typeface="Arial" pitchFamily="34" charset="0"/>
                <a:ea typeface="黑体" pitchFamily="49" charset="-122"/>
                <a:cs typeface="宋体" pitchFamily="2" charset="-122"/>
              </a:defRPr>
            </a:lvl1pPr>
            <a:lvl2pPr marL="742950" indent="-285750">
              <a:spcBef>
                <a:spcPct val="20000"/>
              </a:spcBef>
              <a:buChar char="–"/>
              <a:defRPr sz="2800">
                <a:solidFill>
                  <a:schemeClr val="tx1"/>
                </a:solidFill>
                <a:latin typeface="Arial" pitchFamily="34" charset="0"/>
                <a:ea typeface="宋体" pitchFamily="2" charset="-122"/>
                <a:cs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cs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cs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cs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cs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cs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cs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cs typeface="宋体" pitchFamily="2" charset="-122"/>
              </a:defRPr>
            </a:lvl9pPr>
          </a:lstStyle>
          <a:p>
            <a:pPr eaLnBrk="1" hangingPunct="1">
              <a:lnSpc>
                <a:spcPct val="150000"/>
              </a:lnSpc>
              <a:spcBef>
                <a:spcPct val="0"/>
              </a:spcBef>
              <a:buFontTx/>
              <a:buNone/>
            </a:pPr>
            <a:r>
              <a:rPr lang="zh-CN" altLang="en-US" sz="2000" b="1">
                <a:solidFill>
                  <a:srgbClr val="FF0000"/>
                </a:solidFill>
                <a:latin typeface="微软雅黑" pitchFamily="34" charset="-122"/>
                <a:ea typeface="微软雅黑" pitchFamily="34" charset="-122"/>
              </a:rPr>
              <a:t>服务新医改  幸福亿万人</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医院信息化集成的必要性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技术层面</a:t>
            </a:r>
          </a:p>
        </p:txBody>
      </p:sp>
      <p:sp>
        <p:nvSpPr>
          <p:cNvPr id="5" name="矩形 4"/>
          <p:cNvSpPr/>
          <p:nvPr/>
        </p:nvSpPr>
        <p:spPr bwMode="auto">
          <a:xfrm>
            <a:off x="609600" y="1181918"/>
            <a:ext cx="7848600" cy="4953000"/>
          </a:xfrm>
          <a:prstGeom prst="rect">
            <a:avLst/>
          </a:prstGeom>
          <a:solidFill>
            <a:srgbClr val="C38C75"/>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endParaRPr lang="zh-CN" altLang="en-US" b="1" dirty="0">
              <a:solidFill>
                <a:schemeClr val="tx1"/>
              </a:solidFill>
              <a:latin typeface="微软雅黑" pitchFamily="34" charset="-122"/>
              <a:ea typeface="微软雅黑" pitchFamily="34" charset="-122"/>
            </a:endParaRPr>
          </a:p>
        </p:txBody>
      </p:sp>
      <p:sp>
        <p:nvSpPr>
          <p:cNvPr id="6" name="圆角矩形 5"/>
          <p:cNvSpPr/>
          <p:nvPr/>
        </p:nvSpPr>
        <p:spPr bwMode="auto">
          <a:xfrm>
            <a:off x="2743200" y="2682034"/>
            <a:ext cx="1790700" cy="709684"/>
          </a:xfrm>
          <a:prstGeom prst="roundRect">
            <a:avLst/>
          </a:prstGeom>
          <a:solidFill>
            <a:srgbClr val="0070C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b="1" dirty="0">
                <a:solidFill>
                  <a:schemeClr val="tx1"/>
                </a:solidFill>
                <a:latin typeface="微软雅黑" pitchFamily="34" charset="-122"/>
                <a:ea typeface="微软雅黑" pitchFamily="34" charset="-122"/>
              </a:rPr>
              <a:t>入出转管理</a:t>
            </a:r>
          </a:p>
        </p:txBody>
      </p:sp>
      <p:sp>
        <p:nvSpPr>
          <p:cNvPr id="7" name="等腰三角形 6"/>
          <p:cNvSpPr/>
          <p:nvPr/>
        </p:nvSpPr>
        <p:spPr bwMode="auto">
          <a:xfrm>
            <a:off x="6629400" y="2553518"/>
            <a:ext cx="1143000" cy="1104900"/>
          </a:xfrm>
          <a:prstGeom prst="triangle">
            <a:avLst/>
          </a:prstGeom>
          <a:solidFill>
            <a:srgbClr val="0070C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en-US" altLang="zh-CN" b="1" dirty="0">
                <a:solidFill>
                  <a:schemeClr val="tx1"/>
                </a:solidFill>
                <a:latin typeface="微软雅黑" pitchFamily="34" charset="-122"/>
                <a:ea typeface="微软雅黑" pitchFamily="34" charset="-122"/>
              </a:rPr>
              <a:t>LIS</a:t>
            </a:r>
            <a:endParaRPr lang="zh-CN" altLang="en-US" b="1" dirty="0">
              <a:solidFill>
                <a:schemeClr val="tx1"/>
              </a:solidFill>
              <a:latin typeface="微软雅黑" pitchFamily="34" charset="-122"/>
              <a:ea typeface="微软雅黑" pitchFamily="34" charset="-122"/>
            </a:endParaRPr>
          </a:p>
        </p:txBody>
      </p:sp>
      <p:sp>
        <p:nvSpPr>
          <p:cNvPr id="8" name="梯形 7"/>
          <p:cNvSpPr/>
          <p:nvPr/>
        </p:nvSpPr>
        <p:spPr bwMode="auto">
          <a:xfrm>
            <a:off x="6629400" y="4534718"/>
            <a:ext cx="1447800" cy="1143000"/>
          </a:xfrm>
          <a:prstGeom prst="trapezoid">
            <a:avLst/>
          </a:prstGeom>
          <a:solidFill>
            <a:srgbClr val="0070C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en-US" altLang="zh-CN" b="1" dirty="0">
                <a:solidFill>
                  <a:schemeClr val="tx1"/>
                </a:solidFill>
                <a:latin typeface="微软雅黑" pitchFamily="34" charset="-122"/>
                <a:ea typeface="微软雅黑" pitchFamily="34" charset="-122"/>
              </a:rPr>
              <a:t>RIS/PACS</a:t>
            </a:r>
            <a:endParaRPr lang="zh-CN" altLang="en-US" b="1" dirty="0">
              <a:solidFill>
                <a:schemeClr val="tx1"/>
              </a:solidFill>
              <a:latin typeface="微软雅黑" pitchFamily="34" charset="-122"/>
              <a:ea typeface="微软雅黑" pitchFamily="34" charset="-122"/>
            </a:endParaRPr>
          </a:p>
        </p:txBody>
      </p:sp>
      <p:sp>
        <p:nvSpPr>
          <p:cNvPr id="9" name="椭圆 8"/>
          <p:cNvSpPr/>
          <p:nvPr/>
        </p:nvSpPr>
        <p:spPr bwMode="auto">
          <a:xfrm>
            <a:off x="4826190" y="4687118"/>
            <a:ext cx="1447800" cy="990600"/>
          </a:xfrm>
          <a:prstGeom prst="ellipse">
            <a:avLst/>
          </a:prstGeom>
          <a:solidFill>
            <a:srgbClr val="0070C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b="1" dirty="0">
                <a:solidFill>
                  <a:schemeClr val="tx1"/>
                </a:solidFill>
                <a:latin typeface="微软雅黑" pitchFamily="34" charset="-122"/>
                <a:ea typeface="微软雅黑" pitchFamily="34" charset="-122"/>
              </a:rPr>
              <a:t>手麻系统</a:t>
            </a:r>
          </a:p>
        </p:txBody>
      </p:sp>
      <p:sp>
        <p:nvSpPr>
          <p:cNvPr id="10" name="平行四边形 9"/>
          <p:cNvSpPr/>
          <p:nvPr/>
        </p:nvSpPr>
        <p:spPr bwMode="auto">
          <a:xfrm>
            <a:off x="3048000" y="4687118"/>
            <a:ext cx="1485900" cy="990600"/>
          </a:xfrm>
          <a:prstGeom prst="parallelogram">
            <a:avLst/>
          </a:prstGeom>
          <a:solidFill>
            <a:srgbClr val="0070C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b="1" dirty="0">
                <a:solidFill>
                  <a:schemeClr val="tx1"/>
                </a:solidFill>
                <a:latin typeface="微软雅黑" pitchFamily="34" charset="-122"/>
                <a:ea typeface="微软雅黑" pitchFamily="34" charset="-122"/>
              </a:rPr>
              <a:t>电生理系统</a:t>
            </a:r>
          </a:p>
        </p:txBody>
      </p:sp>
      <p:sp>
        <p:nvSpPr>
          <p:cNvPr id="11" name="菱形 10"/>
          <p:cNvSpPr/>
          <p:nvPr/>
        </p:nvSpPr>
        <p:spPr bwMode="auto">
          <a:xfrm>
            <a:off x="1524000" y="4534718"/>
            <a:ext cx="1219200" cy="1143000"/>
          </a:xfrm>
          <a:prstGeom prst="diamond">
            <a:avLst/>
          </a:prstGeom>
          <a:solidFill>
            <a:srgbClr val="0070C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en-US" altLang="zh-CN" b="1" dirty="0">
                <a:solidFill>
                  <a:schemeClr val="tx1"/>
                </a:solidFill>
                <a:latin typeface="微软雅黑" pitchFamily="34" charset="-122"/>
                <a:ea typeface="微软雅黑" pitchFamily="34" charset="-122"/>
              </a:rPr>
              <a:t>EMR</a:t>
            </a:r>
            <a:endParaRPr lang="zh-CN" altLang="en-US" b="1" dirty="0">
              <a:solidFill>
                <a:schemeClr val="tx1"/>
              </a:solidFill>
              <a:latin typeface="微软雅黑" pitchFamily="34" charset="-122"/>
              <a:ea typeface="微软雅黑" pitchFamily="34" charset="-122"/>
            </a:endParaRPr>
          </a:p>
        </p:txBody>
      </p:sp>
      <p:sp>
        <p:nvSpPr>
          <p:cNvPr id="12" name="正五边形 11"/>
          <p:cNvSpPr/>
          <p:nvPr/>
        </p:nvSpPr>
        <p:spPr bwMode="auto">
          <a:xfrm>
            <a:off x="1066800" y="3520234"/>
            <a:ext cx="914400" cy="838200"/>
          </a:xfrm>
          <a:prstGeom prst="pentagon">
            <a:avLst/>
          </a:prstGeom>
          <a:solidFill>
            <a:srgbClr val="0070C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en-US" altLang="zh-CN" b="1" dirty="0">
                <a:solidFill>
                  <a:schemeClr val="tx1"/>
                </a:solidFill>
                <a:latin typeface="微软雅黑" pitchFamily="34" charset="-122"/>
                <a:ea typeface="微软雅黑" pitchFamily="34" charset="-122"/>
              </a:rPr>
              <a:t>PASS</a:t>
            </a:r>
            <a:endParaRPr lang="zh-CN" altLang="en-US" b="1" dirty="0">
              <a:solidFill>
                <a:schemeClr val="tx1"/>
              </a:solidFill>
              <a:latin typeface="微软雅黑" pitchFamily="34" charset="-122"/>
              <a:ea typeface="微软雅黑" pitchFamily="34" charset="-122"/>
            </a:endParaRPr>
          </a:p>
        </p:txBody>
      </p:sp>
      <p:sp>
        <p:nvSpPr>
          <p:cNvPr id="15" name="泪滴形 14"/>
          <p:cNvSpPr/>
          <p:nvPr/>
        </p:nvSpPr>
        <p:spPr bwMode="auto">
          <a:xfrm>
            <a:off x="1066800" y="2401118"/>
            <a:ext cx="1219200" cy="838200"/>
          </a:xfrm>
          <a:prstGeom prst="teardrop">
            <a:avLst/>
          </a:prstGeom>
          <a:solidFill>
            <a:srgbClr val="0070C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b="1" dirty="0">
                <a:solidFill>
                  <a:schemeClr val="tx1"/>
                </a:solidFill>
                <a:latin typeface="微软雅黑" pitchFamily="34" charset="-122"/>
                <a:ea typeface="微软雅黑" pitchFamily="34" charset="-122"/>
              </a:rPr>
              <a:t>人事管理</a:t>
            </a:r>
          </a:p>
        </p:txBody>
      </p:sp>
      <p:sp>
        <p:nvSpPr>
          <p:cNvPr id="17" name="椭圆 16"/>
          <p:cNvSpPr/>
          <p:nvPr/>
        </p:nvSpPr>
        <p:spPr bwMode="auto">
          <a:xfrm>
            <a:off x="1295400" y="1562918"/>
            <a:ext cx="1219200" cy="685800"/>
          </a:xfrm>
          <a:prstGeom prst="ellipse">
            <a:avLst/>
          </a:prstGeom>
          <a:solidFill>
            <a:srgbClr val="0070C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b="1" dirty="0">
                <a:solidFill>
                  <a:schemeClr val="tx1"/>
                </a:solidFill>
                <a:latin typeface="微软雅黑" pitchFamily="34" charset="-122"/>
                <a:ea typeface="微软雅黑" pitchFamily="34" charset="-122"/>
              </a:rPr>
              <a:t>工资奖金</a:t>
            </a:r>
          </a:p>
        </p:txBody>
      </p:sp>
      <p:sp>
        <p:nvSpPr>
          <p:cNvPr id="18" name="圆角矩形 17"/>
          <p:cNvSpPr/>
          <p:nvPr/>
        </p:nvSpPr>
        <p:spPr bwMode="auto">
          <a:xfrm>
            <a:off x="4826190" y="2682034"/>
            <a:ext cx="1790700" cy="709684"/>
          </a:xfrm>
          <a:prstGeom prst="roundRect">
            <a:avLst/>
          </a:prstGeom>
          <a:solidFill>
            <a:srgbClr val="0070C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b="1" dirty="0">
                <a:solidFill>
                  <a:schemeClr val="tx1"/>
                </a:solidFill>
                <a:latin typeface="微软雅黑" pitchFamily="34" charset="-122"/>
                <a:ea typeface="微软雅黑" pitchFamily="34" charset="-122"/>
              </a:rPr>
              <a:t>医护工作站</a:t>
            </a:r>
          </a:p>
        </p:txBody>
      </p:sp>
      <p:sp>
        <p:nvSpPr>
          <p:cNvPr id="19" name="圆角矩形 18"/>
          <p:cNvSpPr/>
          <p:nvPr/>
        </p:nvSpPr>
        <p:spPr bwMode="auto">
          <a:xfrm>
            <a:off x="2743200" y="3675477"/>
            <a:ext cx="1790700" cy="709684"/>
          </a:xfrm>
          <a:prstGeom prst="roundRect">
            <a:avLst/>
          </a:prstGeom>
          <a:solidFill>
            <a:srgbClr val="0070C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b="1" dirty="0">
                <a:solidFill>
                  <a:schemeClr val="tx1"/>
                </a:solidFill>
                <a:latin typeface="微软雅黑" pitchFamily="34" charset="-122"/>
                <a:ea typeface="微软雅黑" pitchFamily="34" charset="-122"/>
              </a:rPr>
              <a:t>后勤物资管理</a:t>
            </a:r>
          </a:p>
        </p:txBody>
      </p:sp>
      <p:sp>
        <p:nvSpPr>
          <p:cNvPr id="20" name="梯形 19"/>
          <p:cNvSpPr/>
          <p:nvPr/>
        </p:nvSpPr>
        <p:spPr bwMode="auto">
          <a:xfrm>
            <a:off x="4953000" y="3620318"/>
            <a:ext cx="1435290" cy="876300"/>
          </a:xfrm>
          <a:prstGeom prst="trapezoid">
            <a:avLst/>
          </a:prstGeom>
          <a:solidFill>
            <a:srgbClr val="0070C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b="1" dirty="0">
                <a:solidFill>
                  <a:schemeClr val="tx1"/>
                </a:solidFill>
                <a:latin typeface="微软雅黑" pitchFamily="34" charset="-122"/>
                <a:ea typeface="微软雅黑" pitchFamily="34" charset="-122"/>
              </a:rPr>
              <a:t>供应链管理</a:t>
            </a:r>
          </a:p>
        </p:txBody>
      </p:sp>
      <p:sp>
        <p:nvSpPr>
          <p:cNvPr id="21" name="菱形 20"/>
          <p:cNvSpPr/>
          <p:nvPr/>
        </p:nvSpPr>
        <p:spPr bwMode="auto">
          <a:xfrm>
            <a:off x="2743200" y="1410518"/>
            <a:ext cx="1219200" cy="1143000"/>
          </a:xfrm>
          <a:prstGeom prst="diamond">
            <a:avLst/>
          </a:prstGeom>
          <a:solidFill>
            <a:srgbClr val="0070C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b="1" dirty="0">
                <a:solidFill>
                  <a:schemeClr val="tx1"/>
                </a:solidFill>
                <a:latin typeface="微软雅黑" pitchFamily="34" charset="-122"/>
                <a:ea typeface="微软雅黑" pitchFamily="34" charset="-122"/>
              </a:rPr>
              <a:t>自助机</a:t>
            </a:r>
          </a:p>
        </p:txBody>
      </p:sp>
      <p:sp>
        <p:nvSpPr>
          <p:cNvPr id="22" name="梯形 21"/>
          <p:cNvSpPr/>
          <p:nvPr/>
        </p:nvSpPr>
        <p:spPr bwMode="auto">
          <a:xfrm>
            <a:off x="4267200" y="1532779"/>
            <a:ext cx="1447800" cy="762000"/>
          </a:xfrm>
          <a:prstGeom prst="trapezoid">
            <a:avLst/>
          </a:prstGeom>
          <a:solidFill>
            <a:srgbClr val="0070C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b="1" dirty="0">
                <a:solidFill>
                  <a:schemeClr val="tx1"/>
                </a:solidFill>
                <a:latin typeface="微软雅黑" pitchFamily="34" charset="-122"/>
                <a:ea typeface="微软雅黑" pitchFamily="34" charset="-122"/>
              </a:rPr>
              <a:t>挂号收费</a:t>
            </a:r>
          </a:p>
        </p:txBody>
      </p:sp>
      <p:sp>
        <p:nvSpPr>
          <p:cNvPr id="23" name="菱形 22"/>
          <p:cNvSpPr/>
          <p:nvPr/>
        </p:nvSpPr>
        <p:spPr bwMode="auto">
          <a:xfrm>
            <a:off x="5791200" y="1342279"/>
            <a:ext cx="1219200" cy="1143000"/>
          </a:xfrm>
          <a:prstGeom prst="diamond">
            <a:avLst/>
          </a:prstGeom>
          <a:solidFill>
            <a:srgbClr val="0070C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b="1" dirty="0">
                <a:solidFill>
                  <a:schemeClr val="tx1"/>
                </a:solidFill>
                <a:latin typeface="微软雅黑" pitchFamily="34" charset="-122"/>
                <a:ea typeface="微软雅黑" pitchFamily="34" charset="-122"/>
              </a:rPr>
              <a:t>网站预约</a:t>
            </a:r>
          </a:p>
        </p:txBody>
      </p:sp>
      <p:sp>
        <p:nvSpPr>
          <p:cNvPr id="24" name="正五边形 23"/>
          <p:cNvSpPr/>
          <p:nvPr/>
        </p:nvSpPr>
        <p:spPr bwMode="auto">
          <a:xfrm>
            <a:off x="7162800" y="1544721"/>
            <a:ext cx="914400" cy="838200"/>
          </a:xfrm>
          <a:prstGeom prst="pentagon">
            <a:avLst/>
          </a:prstGeom>
          <a:solidFill>
            <a:srgbClr val="0070C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b="1" dirty="0">
                <a:solidFill>
                  <a:schemeClr val="tx1"/>
                </a:solidFill>
                <a:latin typeface="微软雅黑" pitchFamily="34" charset="-122"/>
                <a:ea typeface="微软雅黑" pitchFamily="34" charset="-122"/>
              </a:rPr>
              <a:t>医保</a:t>
            </a:r>
          </a:p>
        </p:txBody>
      </p:sp>
      <p:sp>
        <p:nvSpPr>
          <p:cNvPr id="14" name="矩形 13"/>
          <p:cNvSpPr/>
          <p:nvPr/>
        </p:nvSpPr>
        <p:spPr bwMode="auto">
          <a:xfrm>
            <a:off x="304800" y="990600"/>
            <a:ext cx="8610600" cy="5486400"/>
          </a:xfrm>
          <a:prstGeom prst="rect">
            <a:avLst/>
          </a:prstGeom>
          <a:solidFill>
            <a:schemeClr val="bg1"/>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endParaRPr lang="zh-CN" altLang="en-US" sz="1600" dirty="0">
              <a:solidFill>
                <a:schemeClr val="tx1"/>
              </a:solidFill>
              <a:latin typeface="微软雅黑" pitchFamily="34" charset="-122"/>
              <a:ea typeface="微软雅黑" pitchFamily="34" charset="-122"/>
            </a:endParaRPr>
          </a:p>
        </p:txBody>
      </p:sp>
      <p:sp>
        <p:nvSpPr>
          <p:cNvPr id="10298" name="Text Box 3"/>
          <p:cNvSpPr>
            <a:spLocks noChangeArrowheads="1"/>
          </p:cNvSpPr>
          <p:nvPr/>
        </p:nvSpPr>
        <p:spPr bwMode="auto">
          <a:xfrm>
            <a:off x="361950" y="1066800"/>
            <a:ext cx="1701800" cy="1633538"/>
          </a:xfrm>
          <a:prstGeom prst="rect">
            <a:avLst/>
          </a:prstGeom>
          <a:gradFill rotWithShape="0">
            <a:gsLst>
              <a:gs pos="0">
                <a:srgbClr val="3783FF"/>
              </a:gs>
              <a:gs pos="100000">
                <a:srgbClr val="193D85"/>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lIns="36564" tIns="36564" rIns="36564" bIns="36564" anchor="ct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2800" b="1">
                <a:solidFill>
                  <a:srgbClr val="FFFFFF"/>
                </a:solidFill>
                <a:latin typeface="微软雅黑" pitchFamily="34" charset="-122"/>
                <a:ea typeface="微软雅黑" pitchFamily="34" charset="-122"/>
                <a:cs typeface="Times New Roman" pitchFamily="18" charset="0"/>
                <a:sym typeface="楷体_GB2312"/>
              </a:rPr>
              <a:t>技术种类繁多</a:t>
            </a:r>
            <a:endParaRPr lang="en-US" altLang="zh-CN" b="1">
              <a:latin typeface="微软雅黑" pitchFamily="34" charset="-122"/>
              <a:ea typeface="微软雅黑" pitchFamily="34" charset="-122"/>
              <a:cs typeface="Times New Roman" pitchFamily="18" charset="0"/>
            </a:endParaRPr>
          </a:p>
        </p:txBody>
      </p:sp>
      <p:sp>
        <p:nvSpPr>
          <p:cNvPr id="10299" name="Text Box 4"/>
          <p:cNvSpPr>
            <a:spLocks noChangeArrowheads="1"/>
          </p:cNvSpPr>
          <p:nvPr/>
        </p:nvSpPr>
        <p:spPr bwMode="auto">
          <a:xfrm>
            <a:off x="2197100" y="1077913"/>
            <a:ext cx="6635750" cy="1633537"/>
          </a:xfrm>
          <a:prstGeom prst="rect">
            <a:avLst/>
          </a:prstGeom>
          <a:noFill/>
          <a:ln w="19050">
            <a:solidFill>
              <a:srgbClr val="0048C2"/>
            </a:solidFill>
            <a:miter lim="800000"/>
            <a:headEnd/>
            <a:tailEnd/>
          </a:ln>
          <a:extLst>
            <a:ext uri="{909E8E84-426E-40DD-AFC4-6F175D3DCCD1}">
              <a14:hiddenFill xmlns:a14="http://schemas.microsoft.com/office/drawing/2010/main">
                <a:solidFill>
                  <a:srgbClr val="FFFFFF"/>
                </a:solidFill>
              </a14:hiddenFill>
            </a:ext>
          </a:extLst>
        </p:spPr>
        <p:txBody>
          <a:bodyPr lIns="36564" tIns="36564" rIns="36564" bIns="36564" anchor="ctr"/>
          <a:lstStyle>
            <a:lvl1pPr marL="342900" indent="-342900">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228600" indent="-225425">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vl="2">
              <a:spcBef>
                <a:spcPct val="25000"/>
              </a:spcBef>
              <a:buClr>
                <a:srgbClr val="3783FF"/>
              </a:buClr>
              <a:buSzTx/>
              <a:buFont typeface="Symbol" pitchFamily="18" charset="2"/>
              <a:buChar char="¨"/>
            </a:pPr>
            <a:r>
              <a:rPr lang="zh-CN" altLang="en-US" sz="2400" dirty="0">
                <a:latin typeface="微软雅黑" pitchFamily="34" charset="-122"/>
                <a:ea typeface="微软雅黑" pitchFamily="34" charset="-122"/>
                <a:cs typeface="Times New Roman" pitchFamily="18" charset="0"/>
              </a:rPr>
              <a:t>动态链接库，文本文件，数据库表、视图、存储过程、触发器。</a:t>
            </a:r>
            <a:endParaRPr lang="en-US" altLang="zh-CN" sz="2400" dirty="0">
              <a:latin typeface="微软雅黑" pitchFamily="34" charset="-122"/>
              <a:ea typeface="微软雅黑" pitchFamily="34" charset="-122"/>
              <a:cs typeface="Times New Roman" pitchFamily="18" charset="0"/>
            </a:endParaRPr>
          </a:p>
          <a:p>
            <a:pPr lvl="2">
              <a:spcBef>
                <a:spcPct val="25000"/>
              </a:spcBef>
              <a:buClr>
                <a:srgbClr val="3783FF"/>
              </a:buClr>
              <a:buSzTx/>
              <a:buFont typeface="Symbol" pitchFamily="18" charset="2"/>
              <a:buChar char="¨"/>
            </a:pPr>
            <a:r>
              <a:rPr lang="zh-CN" altLang="en-US" sz="2400" dirty="0">
                <a:latin typeface="微软雅黑" pitchFamily="34" charset="-122"/>
                <a:ea typeface="微软雅黑" pitchFamily="34" charset="-122"/>
                <a:cs typeface="Times New Roman" pitchFamily="18" charset="0"/>
              </a:rPr>
              <a:t>安全性很低，可靠性较低，出现故障时定位排查较困难，费时费力。</a:t>
            </a:r>
          </a:p>
        </p:txBody>
      </p:sp>
      <p:sp>
        <p:nvSpPr>
          <p:cNvPr id="10300" name="Text Box 5"/>
          <p:cNvSpPr>
            <a:spLocks noChangeArrowheads="1"/>
          </p:cNvSpPr>
          <p:nvPr/>
        </p:nvSpPr>
        <p:spPr bwMode="auto">
          <a:xfrm>
            <a:off x="361950" y="2855913"/>
            <a:ext cx="1701800" cy="1609725"/>
          </a:xfrm>
          <a:prstGeom prst="rect">
            <a:avLst/>
          </a:prstGeom>
          <a:gradFill rotWithShape="0">
            <a:gsLst>
              <a:gs pos="0">
                <a:srgbClr val="FFE66E"/>
              </a:gs>
              <a:gs pos="100000">
                <a:srgbClr val="FAA100"/>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lIns="36564" tIns="36564" rIns="36564" bIns="36564" anchor="ct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2800" b="1">
                <a:solidFill>
                  <a:srgbClr val="000000"/>
                </a:solidFill>
                <a:latin typeface="微软雅黑" pitchFamily="34" charset="-122"/>
                <a:ea typeface="微软雅黑" pitchFamily="34" charset="-122"/>
                <a:cs typeface="Times New Roman" pitchFamily="18" charset="0"/>
                <a:sym typeface="楷体_GB2312"/>
              </a:rPr>
              <a:t>部署麻烦</a:t>
            </a:r>
            <a:endParaRPr lang="en-US" altLang="zh-CN" b="1">
              <a:latin typeface="微软雅黑" pitchFamily="34" charset="-122"/>
              <a:ea typeface="微软雅黑" pitchFamily="34" charset="-122"/>
              <a:cs typeface="Times New Roman" pitchFamily="18" charset="0"/>
            </a:endParaRPr>
          </a:p>
        </p:txBody>
      </p:sp>
      <p:sp>
        <p:nvSpPr>
          <p:cNvPr id="43" name="Text Box 6"/>
          <p:cNvSpPr>
            <a:spLocks noChangeArrowheads="1"/>
          </p:cNvSpPr>
          <p:nvPr/>
        </p:nvSpPr>
        <p:spPr bwMode="auto">
          <a:xfrm>
            <a:off x="2197100" y="2867025"/>
            <a:ext cx="6635750" cy="1609725"/>
          </a:xfrm>
          <a:prstGeom prst="rect">
            <a:avLst/>
          </a:prstGeom>
          <a:noFill/>
          <a:ln w="19050">
            <a:solidFill>
              <a:srgbClr val="FAA100"/>
            </a:solidFill>
            <a:miter lim="800000"/>
            <a:headEnd/>
            <a:tailEnd/>
          </a:ln>
          <a:extLst>
            <a:ext uri="{909E8E84-426E-40DD-AFC4-6F175D3DCCD1}">
              <a14:hiddenFill xmlns:a14="http://schemas.microsoft.com/office/drawing/2010/main">
                <a:solidFill>
                  <a:srgbClr val="FFFFFF"/>
                </a:solidFill>
              </a14:hiddenFill>
            </a:ext>
          </a:extLst>
        </p:spPr>
        <p:txBody>
          <a:bodyPr lIns="36564" tIns="36564" rIns="36564" bIns="36564" anchor="ctr"/>
          <a:lstStyle/>
          <a:p>
            <a:pPr marL="3175" lvl="2">
              <a:spcBef>
                <a:spcPct val="25000"/>
              </a:spcBef>
              <a:buClr>
                <a:srgbClr val="FF9900"/>
              </a:buClr>
              <a:defRPr/>
            </a:pPr>
            <a:endParaRPr lang="en-US" altLang="zh-CN" b="1" dirty="0">
              <a:solidFill>
                <a:srgbClr val="000000"/>
              </a:solidFill>
              <a:latin typeface="微软雅黑" panose="020B0503020204020204" pitchFamily="34" charset="-122"/>
              <a:ea typeface="微软雅黑" panose="020B0503020204020204" pitchFamily="34" charset="-122"/>
              <a:cs typeface="Times New Roman" pitchFamily="18" charset="0"/>
              <a:sym typeface="Times New Roman" pitchFamily="18" charset="0"/>
            </a:endParaRPr>
          </a:p>
          <a:p>
            <a:pPr marL="3175" lvl="2">
              <a:spcBef>
                <a:spcPct val="25000"/>
              </a:spcBef>
              <a:buClr>
                <a:srgbClr val="FF9900"/>
              </a:buClr>
              <a:defRPr/>
            </a:pPr>
            <a:endParaRPr lang="zh-CN" altLang="en-US" b="1" dirty="0">
              <a:solidFill>
                <a:srgbClr val="000000"/>
              </a:solidFill>
              <a:latin typeface="微软雅黑" panose="020B0503020204020204" pitchFamily="34" charset="-122"/>
              <a:ea typeface="微软雅黑" panose="020B0503020204020204" pitchFamily="34" charset="-122"/>
              <a:cs typeface="Times New Roman" pitchFamily="18" charset="0"/>
              <a:sym typeface="Times New Roman" pitchFamily="18" charset="0"/>
            </a:endParaRPr>
          </a:p>
          <a:p>
            <a:pPr marL="228600" lvl="2" indent="-225425">
              <a:spcBef>
                <a:spcPct val="25000"/>
              </a:spcBef>
              <a:buClr>
                <a:srgbClr val="FF9900"/>
              </a:buClr>
              <a:buFont typeface="Symbol" pitchFamily="18" charset="2"/>
              <a:buChar char="¨"/>
              <a:defRPr/>
            </a:pPr>
            <a:r>
              <a:rPr lang="zh-CN" altLang="en-US" sz="2400" dirty="0">
                <a:solidFill>
                  <a:srgbClr val="000000"/>
                </a:solidFill>
                <a:latin typeface="微软雅黑" panose="020B0503020204020204" pitchFamily="34" charset="-122"/>
                <a:ea typeface="微软雅黑" panose="020B0503020204020204" pitchFamily="34" charset="-122"/>
                <a:cs typeface="Times New Roman" pitchFamily="18" charset="0"/>
                <a:sym typeface="Times New Roman" pitchFamily="18" charset="0"/>
              </a:rPr>
              <a:t>每台客户端都要安装，数据库服务器、应用服务器、前置机都需要安装。</a:t>
            </a:r>
            <a:endParaRPr lang="en-US" altLang="zh-CN" sz="2400" dirty="0">
              <a:solidFill>
                <a:srgbClr val="000000"/>
              </a:solidFill>
              <a:latin typeface="微软雅黑" panose="020B0503020204020204" pitchFamily="34" charset="-122"/>
              <a:ea typeface="微软雅黑" panose="020B0503020204020204" pitchFamily="34" charset="-122"/>
              <a:cs typeface="Times New Roman" pitchFamily="18" charset="0"/>
              <a:sym typeface="Times New Roman" pitchFamily="18" charset="0"/>
            </a:endParaRPr>
          </a:p>
          <a:p>
            <a:pPr marL="228600" lvl="2" indent="-225425">
              <a:spcBef>
                <a:spcPct val="25000"/>
              </a:spcBef>
              <a:buClr>
                <a:srgbClr val="FF9900"/>
              </a:buClr>
              <a:buFont typeface="Symbol" pitchFamily="18" charset="2"/>
              <a:buChar char="¨"/>
              <a:defRPr/>
            </a:pPr>
            <a:r>
              <a:rPr lang="zh-CN" altLang="en-US" sz="2400" dirty="0">
                <a:solidFill>
                  <a:srgbClr val="000000"/>
                </a:solidFill>
                <a:latin typeface="微软雅黑" panose="020B0503020204020204" pitchFamily="34" charset="-122"/>
                <a:ea typeface="微软雅黑" panose="020B0503020204020204" pitchFamily="34" charset="-122"/>
                <a:cs typeface="Times New Roman" pitchFamily="18" charset="0"/>
                <a:sym typeface="Times New Roman" pitchFamily="18" charset="0"/>
              </a:rPr>
              <a:t>部署工作量和维护工作量都较大。</a:t>
            </a:r>
          </a:p>
          <a:p>
            <a:pPr marL="228600" lvl="2" indent="-225425">
              <a:spcBef>
                <a:spcPct val="25000"/>
              </a:spcBef>
              <a:buClr>
                <a:srgbClr val="FF9900"/>
              </a:buClr>
              <a:buFont typeface="Symbol" pitchFamily="18" charset="2"/>
              <a:buChar char="¨"/>
              <a:defRPr/>
            </a:pPr>
            <a:endParaRPr lang="en-US" altLang="zh-CN" sz="2400" b="1" dirty="0">
              <a:solidFill>
                <a:srgbClr val="CC66FF"/>
              </a:solidFill>
              <a:latin typeface="微软雅黑" panose="020B0503020204020204" pitchFamily="34" charset="-122"/>
              <a:ea typeface="微软雅黑" panose="020B0503020204020204" pitchFamily="34" charset="-122"/>
              <a:cs typeface="Times New Roman" pitchFamily="18" charset="0"/>
              <a:sym typeface="Times New Roman" pitchFamily="18" charset="0"/>
            </a:endParaRPr>
          </a:p>
          <a:p>
            <a:pPr marL="228600" lvl="2" indent="-225425">
              <a:spcBef>
                <a:spcPct val="25000"/>
              </a:spcBef>
              <a:buClr>
                <a:srgbClr val="FF9900"/>
              </a:buClr>
              <a:buFont typeface="Symbol" pitchFamily="18" charset="2"/>
              <a:buChar char="¨"/>
              <a:defRPr/>
            </a:pPr>
            <a:endParaRPr lang="zh-CN" altLang="en-US" b="1" dirty="0">
              <a:solidFill>
                <a:srgbClr val="CC66FF"/>
              </a:solidFill>
              <a:latin typeface="微软雅黑" panose="020B0503020204020204" pitchFamily="34" charset="-122"/>
              <a:ea typeface="微软雅黑" panose="020B0503020204020204" pitchFamily="34" charset="-122"/>
              <a:cs typeface="Times New Roman" pitchFamily="18" charset="0"/>
              <a:sym typeface="Times New Roman" pitchFamily="18" charset="0"/>
            </a:endParaRPr>
          </a:p>
        </p:txBody>
      </p:sp>
      <p:sp>
        <p:nvSpPr>
          <p:cNvPr id="10302" name="Text Box 9"/>
          <p:cNvSpPr>
            <a:spLocks noChangeArrowheads="1"/>
          </p:cNvSpPr>
          <p:nvPr/>
        </p:nvSpPr>
        <p:spPr bwMode="auto">
          <a:xfrm>
            <a:off x="361950" y="4656138"/>
            <a:ext cx="1708150" cy="1728787"/>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564" tIns="36564" rIns="36564" bIns="36564" anchor="ct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2800" b="1">
                <a:solidFill>
                  <a:srgbClr val="000000"/>
                </a:solidFill>
                <a:latin typeface="微软雅黑" pitchFamily="34" charset="-122"/>
                <a:ea typeface="微软雅黑" pitchFamily="34" charset="-122"/>
                <a:cs typeface="Times New Roman" pitchFamily="18" charset="0"/>
              </a:rPr>
              <a:t>数量繁多</a:t>
            </a:r>
            <a:endParaRPr lang="en-US" altLang="zh-CN" sz="2800" b="1">
              <a:solidFill>
                <a:srgbClr val="000000"/>
              </a:solidFill>
              <a:latin typeface="微软雅黑" pitchFamily="34" charset="-122"/>
              <a:ea typeface="微软雅黑" pitchFamily="34" charset="-122"/>
              <a:cs typeface="Times New Roman" pitchFamily="18" charset="0"/>
            </a:endParaRPr>
          </a:p>
        </p:txBody>
      </p:sp>
      <p:sp>
        <p:nvSpPr>
          <p:cNvPr id="10303" name="Text Box 10"/>
          <p:cNvSpPr>
            <a:spLocks noChangeArrowheads="1"/>
          </p:cNvSpPr>
          <p:nvPr/>
        </p:nvSpPr>
        <p:spPr bwMode="auto">
          <a:xfrm>
            <a:off x="2205038" y="4656138"/>
            <a:ext cx="6627812" cy="1728787"/>
          </a:xfrm>
          <a:prstGeom prst="rect">
            <a:avLst/>
          </a:prstGeom>
          <a:noFill/>
          <a:ln w="19050">
            <a:solidFill>
              <a:srgbClr val="339966"/>
            </a:solidFill>
            <a:miter lim="800000"/>
            <a:headEnd/>
            <a:tailEnd/>
          </a:ln>
          <a:extLst>
            <a:ext uri="{909E8E84-426E-40DD-AFC4-6F175D3DCCD1}">
              <a14:hiddenFill xmlns:a14="http://schemas.microsoft.com/office/drawing/2010/main">
                <a:solidFill>
                  <a:srgbClr val="FFFFFF"/>
                </a:solidFill>
              </a14:hiddenFill>
            </a:ext>
          </a:extLst>
        </p:spPr>
        <p:txBody>
          <a:bodyPr lIns="36564" tIns="36564" rIns="36564" bIns="36564" anchor="ctr"/>
          <a:lstStyle>
            <a:lvl1pPr marL="342900" indent="-342900">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228600" indent="-225425">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vl="2">
              <a:spcBef>
                <a:spcPct val="25000"/>
              </a:spcBef>
              <a:buClr>
                <a:srgbClr val="009900"/>
              </a:buClr>
              <a:buSzTx/>
              <a:buFont typeface="Symbol" pitchFamily="18" charset="2"/>
              <a:buChar char="¨"/>
            </a:pPr>
            <a:endParaRPr lang="en-US" altLang="zh-CN" sz="2400" b="1">
              <a:solidFill>
                <a:srgbClr val="000000"/>
              </a:solidFill>
              <a:latin typeface="微软雅黑" pitchFamily="34" charset="-122"/>
              <a:ea typeface="微软雅黑" pitchFamily="34" charset="-122"/>
              <a:cs typeface="Times New Roman" pitchFamily="18" charset="0"/>
              <a:sym typeface="Times New Roman" pitchFamily="18" charset="0"/>
            </a:endParaRPr>
          </a:p>
          <a:p>
            <a:pPr lvl="2">
              <a:spcBef>
                <a:spcPct val="25000"/>
              </a:spcBef>
              <a:buClr>
                <a:srgbClr val="009900"/>
              </a:buClr>
              <a:buSzTx/>
              <a:buFont typeface="Symbol" pitchFamily="18" charset="2"/>
              <a:buChar char="¨"/>
            </a:pPr>
            <a:r>
              <a:rPr lang="zh-CN" altLang="en-US" sz="2400">
                <a:solidFill>
                  <a:srgbClr val="000000"/>
                </a:solidFill>
                <a:latin typeface="微软雅黑" pitchFamily="34" charset="-122"/>
                <a:ea typeface="微软雅黑" pitchFamily="34" charset="-122"/>
                <a:cs typeface="Times New Roman" pitchFamily="18" charset="0"/>
                <a:sym typeface="Times New Roman" pitchFamily="18" charset="0"/>
              </a:rPr>
              <a:t>接口模式为点对点连接。</a:t>
            </a:r>
            <a:endParaRPr lang="en-US" altLang="zh-CN" sz="2400">
              <a:solidFill>
                <a:srgbClr val="000000"/>
              </a:solidFill>
              <a:latin typeface="微软雅黑" pitchFamily="34" charset="-122"/>
              <a:ea typeface="微软雅黑" pitchFamily="34" charset="-122"/>
              <a:cs typeface="Times New Roman" pitchFamily="18" charset="0"/>
              <a:sym typeface="Times New Roman" pitchFamily="18" charset="0"/>
            </a:endParaRPr>
          </a:p>
          <a:p>
            <a:pPr lvl="2">
              <a:spcBef>
                <a:spcPct val="25000"/>
              </a:spcBef>
              <a:buClr>
                <a:srgbClr val="009900"/>
              </a:buClr>
              <a:buSzTx/>
              <a:buFont typeface="Symbol" pitchFamily="18" charset="2"/>
              <a:buChar char="¨"/>
            </a:pPr>
            <a:r>
              <a:rPr lang="zh-CN" altLang="en-US" sz="2400">
                <a:solidFill>
                  <a:srgbClr val="000000"/>
                </a:solidFill>
                <a:latin typeface="微软雅黑" pitchFamily="34" charset="-122"/>
                <a:ea typeface="微软雅黑" pitchFamily="34" charset="-122"/>
                <a:cs typeface="Times New Roman" pitchFamily="18" charset="0"/>
                <a:sym typeface="Times New Roman" pitchFamily="18" charset="0"/>
              </a:rPr>
              <a:t>接口数量随着业务系统的数量增长呈几何级数增长，后期几乎无法做到良好的管理。</a:t>
            </a:r>
          </a:p>
          <a:p>
            <a:pPr lvl="2">
              <a:spcBef>
                <a:spcPct val="25000"/>
              </a:spcBef>
              <a:buClr>
                <a:srgbClr val="009900"/>
              </a:buClr>
              <a:buSzTx/>
              <a:buFont typeface="Symbol" pitchFamily="18" charset="2"/>
              <a:buChar char="¨"/>
            </a:pPr>
            <a:endParaRPr lang="zh-CN" altLang="en-US" sz="2400" b="1">
              <a:solidFill>
                <a:srgbClr val="000000"/>
              </a:solidFill>
              <a:latin typeface="微软雅黑" pitchFamily="34" charset="-122"/>
              <a:ea typeface="微软雅黑" pitchFamily="34" charset="-122"/>
              <a:cs typeface="Times New Roman" pitchFamily="18" charset="0"/>
              <a:sym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98"/>
                                        </p:tgtEl>
                                        <p:attrNameLst>
                                          <p:attrName>style.visibility</p:attrName>
                                        </p:attrNameLst>
                                      </p:cBhvr>
                                      <p:to>
                                        <p:strVal val="visible"/>
                                      </p:to>
                                    </p:set>
                                    <p:animEffect transition="in" filter="fade">
                                      <p:cBhvr>
                                        <p:cTn id="10" dur="500"/>
                                        <p:tgtEl>
                                          <p:spTgt spid="1029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99"/>
                                        </p:tgtEl>
                                        <p:attrNameLst>
                                          <p:attrName>style.visibility</p:attrName>
                                        </p:attrNameLst>
                                      </p:cBhvr>
                                      <p:to>
                                        <p:strVal val="visible"/>
                                      </p:to>
                                    </p:set>
                                    <p:animEffect transition="in" filter="fade">
                                      <p:cBhvr>
                                        <p:cTn id="13" dur="500"/>
                                        <p:tgtEl>
                                          <p:spTgt spid="1029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300"/>
                                        </p:tgtEl>
                                        <p:attrNameLst>
                                          <p:attrName>style.visibility</p:attrName>
                                        </p:attrNameLst>
                                      </p:cBhvr>
                                      <p:to>
                                        <p:strVal val="visible"/>
                                      </p:to>
                                    </p:set>
                                    <p:animEffect transition="in" filter="fade">
                                      <p:cBhvr>
                                        <p:cTn id="16" dur="500"/>
                                        <p:tgtEl>
                                          <p:spTgt spid="1030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302"/>
                                        </p:tgtEl>
                                        <p:attrNameLst>
                                          <p:attrName>style.visibility</p:attrName>
                                        </p:attrNameLst>
                                      </p:cBhvr>
                                      <p:to>
                                        <p:strVal val="visible"/>
                                      </p:to>
                                    </p:set>
                                    <p:animEffect transition="in" filter="fade">
                                      <p:cBhvr>
                                        <p:cTn id="22" dur="500"/>
                                        <p:tgtEl>
                                          <p:spTgt spid="103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303"/>
                                        </p:tgtEl>
                                        <p:attrNameLst>
                                          <p:attrName>style.visibility</p:attrName>
                                        </p:attrNameLst>
                                      </p:cBhvr>
                                      <p:to>
                                        <p:strVal val="visible"/>
                                      </p:to>
                                    </p:set>
                                    <p:animEffect transition="in" filter="fade">
                                      <p:cBhvr>
                                        <p:cTn id="25" dur="500"/>
                                        <p:tgtEl>
                                          <p:spTgt spid="10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8" grpId="0" animBg="1"/>
      <p:bldP spid="10299" grpId="0" animBg="1"/>
      <p:bldP spid="10300" grpId="0" animBg="1"/>
      <p:bldP spid="43" grpId="0" animBg="1"/>
      <p:bldP spid="10302" grpId="0" animBg="1"/>
      <p:bldP spid="1030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3"/>
          <p:cNvSpPr>
            <a:spLocks noGrp="1"/>
          </p:cNvSpPr>
          <p:nvPr>
            <p:ph type="title"/>
          </p:nvPr>
        </p:nvSpPr>
        <p:spPr>
          <a:xfrm>
            <a:off x="3962400" y="933450"/>
            <a:ext cx="2057400" cy="635000"/>
          </a:xfrm>
        </p:spPr>
        <p:txBody>
          <a:bodyPr/>
          <a:lstStyle/>
          <a:p>
            <a:r>
              <a:rPr lang="zh-CN" altLang="en-US" b="1" smtClean="0"/>
              <a:t>提 纲</a:t>
            </a:r>
          </a:p>
        </p:txBody>
      </p:sp>
      <p:sp>
        <p:nvSpPr>
          <p:cNvPr id="5" name="矩形 4"/>
          <p:cNvSpPr/>
          <p:nvPr/>
        </p:nvSpPr>
        <p:spPr>
          <a:xfrm>
            <a:off x="1752600" y="3352800"/>
            <a:ext cx="7391400" cy="5334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b="1">
              <a:solidFill>
                <a:srgbClr val="FFFFFF"/>
              </a:solidFill>
            </a:endParaRPr>
          </a:p>
        </p:txBody>
      </p:sp>
      <p:sp>
        <p:nvSpPr>
          <p:cNvPr id="6" name="矩形 8"/>
          <p:cNvSpPr>
            <a:spLocks noChangeArrowheads="1"/>
          </p:cNvSpPr>
          <p:nvPr/>
        </p:nvSpPr>
        <p:spPr bwMode="auto">
          <a:xfrm>
            <a:off x="1828800" y="1771650"/>
            <a:ext cx="6858000" cy="366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SzPct val="90000"/>
              <a:buFont typeface="Arial" pitchFamily="34" charset="0"/>
              <a:buBlip>
                <a:blip r:embed="rId2"/>
              </a:buBlip>
              <a:defRPr sz="2400">
                <a:solidFill>
                  <a:schemeClr val="tx1"/>
                </a:solidFill>
                <a:latin typeface="Calibri" pitchFamily="34" charset="0"/>
                <a:ea typeface="黑体" pitchFamily="49" charset="-122"/>
                <a:cs typeface="宋体" pitchFamily="2" charset="-122"/>
              </a:defRPr>
            </a:lvl1pPr>
            <a:lvl2pPr marL="742950" indent="-285750">
              <a:spcBef>
                <a:spcPct val="20000"/>
              </a:spcBef>
              <a:buSzPct val="75000"/>
              <a:buFont typeface="Arial" pitchFamily="34" charset="0"/>
              <a:buBlip>
                <a:blip r:embed="rId3"/>
              </a:buBlip>
              <a:defRPr sz="2000">
                <a:solidFill>
                  <a:schemeClr val="tx1"/>
                </a:solidFill>
                <a:latin typeface="Calibri" pitchFamily="34" charset="0"/>
                <a:ea typeface="黑体" pitchFamily="49" charset="-122"/>
                <a:cs typeface="宋体" pitchFamily="2" charset="-122"/>
              </a:defRPr>
            </a:lvl2pPr>
            <a:lvl3pPr marL="1143000" indent="-228600">
              <a:spcBef>
                <a:spcPct val="20000"/>
              </a:spcBef>
              <a:buSzPct val="50000"/>
              <a:buFont typeface="Arial" pitchFamily="34" charset="0"/>
              <a:buBlip>
                <a:blip r:embed="rId4"/>
              </a:buBlip>
              <a:defRPr sz="2400">
                <a:solidFill>
                  <a:schemeClr val="tx1"/>
                </a:solidFill>
                <a:latin typeface="Calibri" pitchFamily="34" charset="0"/>
                <a:ea typeface="黑体" pitchFamily="49" charset="-122"/>
                <a:cs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cs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cs typeface="宋体" pitchFamily="2" charset="-122"/>
              </a:defRPr>
            </a:lvl9pPr>
          </a:lstStyle>
          <a:p>
            <a:pPr>
              <a:lnSpc>
                <a:spcPct val="150000"/>
              </a:lnSpc>
              <a:buFontTx/>
              <a:buBlip>
                <a:blip r:embed="rId2"/>
              </a:buBlip>
            </a:pPr>
            <a:r>
              <a:rPr lang="zh-CN" altLang="en-US" sz="2800" b="1" dirty="0" smtClean="0">
                <a:latin typeface="微软雅黑" pitchFamily="34" charset="-122"/>
                <a:ea typeface="微软雅黑" pitchFamily="34" charset="-122"/>
              </a:rPr>
              <a:t>医院信息平台建设背景</a:t>
            </a:r>
            <a:endParaRPr lang="en-US" altLang="zh-CN" sz="2800" b="1" dirty="0">
              <a:latin typeface="微软雅黑" pitchFamily="34" charset="-122"/>
              <a:ea typeface="微软雅黑" pitchFamily="34" charset="-122"/>
            </a:endParaRPr>
          </a:p>
          <a:p>
            <a:pPr>
              <a:lnSpc>
                <a:spcPct val="150000"/>
              </a:lnSpc>
              <a:buFontTx/>
              <a:buBlip>
                <a:blip r:embed="rId2"/>
              </a:buBlip>
            </a:pPr>
            <a:r>
              <a:rPr lang="zh-CN" altLang="en-US" sz="2800" b="1" dirty="0">
                <a:latin typeface="微软雅黑" pitchFamily="34" charset="-122"/>
                <a:ea typeface="微软雅黑" pitchFamily="34" charset="-122"/>
              </a:rPr>
              <a:t>医院信息化集成的必要性</a:t>
            </a:r>
            <a:endParaRPr lang="en-US" altLang="zh-CN" sz="2800" b="1" dirty="0">
              <a:latin typeface="微软雅黑" pitchFamily="34" charset="-122"/>
              <a:ea typeface="微软雅黑" pitchFamily="34" charset="-122"/>
            </a:endParaRPr>
          </a:p>
          <a:p>
            <a:pPr>
              <a:lnSpc>
                <a:spcPct val="150000"/>
              </a:lnSpc>
              <a:buFontTx/>
              <a:buBlip>
                <a:blip r:embed="rId2"/>
              </a:buBlip>
            </a:pPr>
            <a:r>
              <a:rPr lang="zh-CN" altLang="en-US" sz="2800" b="1" dirty="0">
                <a:latin typeface="微软雅黑" pitchFamily="34" charset="-122"/>
                <a:ea typeface="微软雅黑" pitchFamily="34" charset="-122"/>
              </a:rPr>
              <a:t>用友的信息化集成思路</a:t>
            </a:r>
            <a:endParaRPr lang="en-US" altLang="zh-CN" sz="2800" b="1" dirty="0">
              <a:latin typeface="微软雅黑" pitchFamily="34" charset="-122"/>
              <a:ea typeface="微软雅黑" pitchFamily="34" charset="-122"/>
            </a:endParaRPr>
          </a:p>
          <a:p>
            <a:pPr>
              <a:lnSpc>
                <a:spcPct val="150000"/>
              </a:lnSpc>
              <a:buFontTx/>
              <a:buBlip>
                <a:blip r:embed="rId2"/>
              </a:buBlip>
            </a:pPr>
            <a:r>
              <a:rPr lang="zh-CN" altLang="en-US" sz="2800" b="1" dirty="0">
                <a:latin typeface="微软雅黑" pitchFamily="34" charset="-122"/>
                <a:ea typeface="微软雅黑" pitchFamily="34" charset="-122"/>
              </a:rPr>
              <a:t>用友医院信息平台产品介绍</a:t>
            </a:r>
            <a:endParaRPr lang="en-US" altLang="zh-CN" sz="2800" b="1" dirty="0">
              <a:latin typeface="微软雅黑" pitchFamily="34" charset="-122"/>
              <a:ea typeface="微软雅黑" pitchFamily="34" charset="-122"/>
            </a:endParaRPr>
          </a:p>
          <a:p>
            <a:pPr>
              <a:lnSpc>
                <a:spcPct val="150000"/>
              </a:lnSpc>
            </a:pPr>
            <a:r>
              <a:rPr lang="zh-CN" altLang="en-US" sz="2800" b="1" dirty="0" smtClean="0">
                <a:latin typeface="微软雅黑" pitchFamily="34" charset="-122"/>
                <a:ea typeface="微软雅黑" pitchFamily="34" charset="-122"/>
              </a:rPr>
              <a:t>用友</a:t>
            </a:r>
            <a:r>
              <a:rPr lang="en-US" altLang="zh-CN" sz="2800" b="1" dirty="0" smtClean="0">
                <a:latin typeface="微软雅黑" pitchFamily="34" charset="-122"/>
                <a:ea typeface="微软雅黑" pitchFamily="34" charset="-122"/>
              </a:rPr>
              <a:t>UAP</a:t>
            </a:r>
            <a:r>
              <a:rPr lang="zh-CN" altLang="en-US" sz="2800" b="1" dirty="0" smtClean="0">
                <a:latin typeface="微软雅黑" pitchFamily="34" charset="-122"/>
                <a:ea typeface="微软雅黑" pitchFamily="34" charset="-122"/>
              </a:rPr>
              <a:t>平台介绍</a:t>
            </a:r>
            <a:endParaRPr lang="en-US" altLang="zh-CN" sz="2800" b="1" dirty="0">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应用层面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流程集成</a:t>
            </a:r>
          </a:p>
        </p:txBody>
      </p:sp>
      <p:grpSp>
        <p:nvGrpSpPr>
          <p:cNvPr id="18435" name="组合 137"/>
          <p:cNvGrpSpPr>
            <a:grpSpLocks/>
          </p:cNvGrpSpPr>
          <p:nvPr/>
        </p:nvGrpSpPr>
        <p:grpSpPr bwMode="auto">
          <a:xfrm>
            <a:off x="684213" y="4486275"/>
            <a:ext cx="2133600" cy="2128838"/>
            <a:chOff x="505149" y="3809990"/>
            <a:chExt cx="2132765" cy="2128909"/>
          </a:xfrm>
        </p:grpSpPr>
        <p:sp>
          <p:nvSpPr>
            <p:cNvPr id="138" name="AutoShape 234"/>
            <p:cNvSpPr>
              <a:spLocks noChangeArrowheads="1"/>
            </p:cNvSpPr>
            <p:nvPr/>
          </p:nvSpPr>
          <p:spPr bwMode="auto">
            <a:xfrm>
              <a:off x="649554" y="4379922"/>
              <a:ext cx="1843953" cy="1389108"/>
            </a:xfrm>
            <a:prstGeom prst="roundRect">
              <a:avLst>
                <a:gd name="adj" fmla="val 16667"/>
              </a:avLst>
            </a:prstGeom>
            <a:solidFill>
              <a:srgbClr val="F7990D">
                <a:alpha val="36862"/>
              </a:srgbClr>
            </a:solidFill>
            <a:ln w="22225">
              <a:solidFill>
                <a:srgbClr val="F7990D"/>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auto" hangingPunct="1">
                <a:spcBef>
                  <a:spcPts val="0"/>
                </a:spcBef>
                <a:spcAft>
                  <a:spcPts val="0"/>
                </a:spcAft>
                <a:defRPr/>
              </a:pPr>
              <a:endParaRPr lang="zh-CN" altLang="en-US" sz="1600" kern="0">
                <a:solidFill>
                  <a:srgbClr val="000000"/>
                </a:solidFill>
                <a:ea typeface="黑体" pitchFamily="49" charset="-122"/>
              </a:endParaRPr>
            </a:p>
          </p:txBody>
        </p:sp>
        <p:pic>
          <p:nvPicPr>
            <p:cNvPr id="18495" name="Picture 240" descr="ICON_1Storage_NoShadow_Q2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705" y="5442823"/>
              <a:ext cx="304687" cy="227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Text Box 243"/>
            <p:cNvSpPr txBox="1">
              <a:spLocks noChangeArrowheads="1"/>
            </p:cNvSpPr>
            <p:nvPr/>
          </p:nvSpPr>
          <p:spPr bwMode="auto">
            <a:xfrm>
              <a:off x="606709" y="3892543"/>
              <a:ext cx="2031205" cy="3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auto" hangingPunct="1">
                <a:spcBef>
                  <a:spcPct val="50000"/>
                </a:spcBef>
                <a:spcAft>
                  <a:spcPts val="0"/>
                </a:spcAft>
                <a:defRPr/>
              </a:pPr>
              <a:r>
                <a:rPr lang="en-US" altLang="zh-CN" kern="0" dirty="0">
                  <a:solidFill>
                    <a:srgbClr val="000000"/>
                  </a:solidFill>
                  <a:ea typeface="黑体" pitchFamily="49" charset="-122"/>
                </a:rPr>
                <a:t>EMR</a:t>
              </a:r>
              <a:r>
                <a:rPr lang="zh-CN" altLang="en-US" kern="0" dirty="0" smtClean="0">
                  <a:solidFill>
                    <a:srgbClr val="000000"/>
                  </a:solidFill>
                  <a:ea typeface="黑体" pitchFamily="49" charset="-122"/>
                </a:rPr>
                <a:t>系统 </a:t>
              </a:r>
              <a:endParaRPr lang="zh-CN" altLang="en-US" kern="0" dirty="0">
                <a:solidFill>
                  <a:srgbClr val="000000"/>
                </a:solidFill>
                <a:ea typeface="黑体" pitchFamily="49" charset="-122"/>
              </a:endParaRPr>
            </a:p>
          </p:txBody>
        </p:sp>
        <p:pic>
          <p:nvPicPr>
            <p:cNvPr id="18497" name="Picture 240" descr="ICON_1Storage_NoShadow_Q2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9218" y="5442823"/>
              <a:ext cx="304687" cy="227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98" name="Picture 240" descr="ICON_1Storage_NoShadow_Q2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9729" y="5442823"/>
              <a:ext cx="304687" cy="227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499" name="Straight Connector 209"/>
            <p:cNvCxnSpPr>
              <a:cxnSpLocks noChangeShapeType="1"/>
              <a:stCxn id="18503" idx="2"/>
              <a:endCxn id="18495" idx="0"/>
            </p:cNvCxnSpPr>
            <p:nvPr/>
          </p:nvCxnSpPr>
          <p:spPr bwMode="auto">
            <a:xfrm rot="16200000" flipH="1">
              <a:off x="978024" y="5410244"/>
              <a:ext cx="66677" cy="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cxnSp>
        <p:cxnSp>
          <p:nvCxnSpPr>
            <p:cNvPr id="18500" name="Straight Connector 210"/>
            <p:cNvCxnSpPr>
              <a:cxnSpLocks noChangeShapeType="1"/>
              <a:stCxn id="18504" idx="2"/>
              <a:endCxn id="18497" idx="0"/>
            </p:cNvCxnSpPr>
            <p:nvPr/>
          </p:nvCxnSpPr>
          <p:spPr bwMode="auto">
            <a:xfrm rot="16200000" flipH="1">
              <a:off x="1557235" y="5410244"/>
              <a:ext cx="66677" cy="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cxnSp>
        <p:cxnSp>
          <p:nvCxnSpPr>
            <p:cNvPr id="18501" name="Straight Connector 211"/>
            <p:cNvCxnSpPr>
              <a:cxnSpLocks noChangeShapeType="1"/>
              <a:stCxn id="18507" idx="2"/>
              <a:endCxn id="18498" idx="0"/>
            </p:cNvCxnSpPr>
            <p:nvPr/>
          </p:nvCxnSpPr>
          <p:spPr bwMode="auto">
            <a:xfrm rot="16200000" flipH="1">
              <a:off x="2138033" y="5410244"/>
              <a:ext cx="66677" cy="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cxnSp>
        <p:sp>
          <p:nvSpPr>
            <p:cNvPr id="146" name="Freeform 212"/>
            <p:cNvSpPr>
              <a:spLocks/>
            </p:cNvSpPr>
            <p:nvPr/>
          </p:nvSpPr>
          <p:spPr bwMode="auto">
            <a:xfrm>
              <a:off x="690813" y="5189574"/>
              <a:ext cx="637925" cy="109541"/>
            </a:xfrm>
            <a:custGeom>
              <a:avLst/>
              <a:gdLst>
                <a:gd name="T0" fmla="*/ 0 w 641555"/>
                <a:gd name="T1" fmla="*/ 1 h 169606"/>
                <a:gd name="T2" fmla="*/ 65755 w 641555"/>
                <a:gd name="T3" fmla="*/ 0 h 169606"/>
                <a:gd name="T4" fmla="*/ 58200 w 641555"/>
                <a:gd name="T5" fmla="*/ 1 h 169606"/>
                <a:gd name="T6" fmla="*/ 8313 w 641555"/>
                <a:gd name="T7" fmla="*/ 1 h 1696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1555" h="169606">
                  <a:moveTo>
                    <a:pt x="0" y="7374"/>
                  </a:moveTo>
                  <a:lnTo>
                    <a:pt x="641555" y="0"/>
                  </a:lnTo>
                  <a:lnTo>
                    <a:pt x="567813" y="162232"/>
                  </a:lnTo>
                  <a:lnTo>
                    <a:pt x="81116" y="169606"/>
                  </a:lnTo>
                </a:path>
              </a:pathLst>
            </a:custGeom>
            <a:gradFill rotWithShape="1">
              <a:gsLst>
                <a:gs pos="0">
                  <a:srgbClr val="BEF397"/>
                </a:gs>
                <a:gs pos="50000">
                  <a:srgbClr val="D5F6C0"/>
                </a:gs>
                <a:gs pos="100000">
                  <a:srgbClr val="EAFAE0"/>
                </a:gs>
              </a:gsLst>
              <a:lin ang="5400000" scaled="1"/>
            </a:gra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wrap="none" lIns="0" tIns="0" rIns="0" bIns="0" anchor="ct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pic>
          <p:nvPicPr>
            <p:cNvPr id="18503" name="Picture 8" descr="ICON_Server_flat_Q408.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9817" y="5294374"/>
              <a:ext cx="502461" cy="82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04" name="Picture 8" descr="ICON_Server_flat_Q408.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40330" y="5294374"/>
              <a:ext cx="502461" cy="82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Freeform 215"/>
            <p:cNvSpPr>
              <a:spLocks/>
            </p:cNvSpPr>
            <p:nvPr/>
          </p:nvSpPr>
          <p:spPr bwMode="auto">
            <a:xfrm>
              <a:off x="1744501" y="4695845"/>
              <a:ext cx="725204" cy="608033"/>
            </a:xfrm>
            <a:custGeom>
              <a:avLst/>
              <a:gdLst>
                <a:gd name="T0" fmla="*/ 0 w 730045"/>
                <a:gd name="T1" fmla="*/ 0 h 943896"/>
                <a:gd name="T2" fmla="*/ 74823 w 730045"/>
                <a:gd name="T3" fmla="*/ 0 h 943896"/>
                <a:gd name="T4" fmla="*/ 69538 w 730045"/>
                <a:gd name="T5" fmla="*/ 1 h 943896"/>
                <a:gd name="T6" fmla="*/ 18895 w 730045"/>
                <a:gd name="T7" fmla="*/ 1 h 9438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30045" h="943896">
                  <a:moveTo>
                    <a:pt x="0" y="0"/>
                  </a:moveTo>
                  <a:lnTo>
                    <a:pt x="730045" y="0"/>
                  </a:lnTo>
                  <a:lnTo>
                    <a:pt x="678426" y="929148"/>
                  </a:lnTo>
                  <a:lnTo>
                    <a:pt x="184355" y="943896"/>
                  </a:lnTo>
                </a:path>
              </a:pathLst>
            </a:custGeom>
            <a:gradFill rotWithShape="1">
              <a:gsLst>
                <a:gs pos="0">
                  <a:srgbClr val="EA8C8C"/>
                </a:gs>
                <a:gs pos="50000">
                  <a:srgbClr val="F0BABA"/>
                </a:gs>
                <a:gs pos="100000">
                  <a:srgbClr val="F7DEDE"/>
                </a:gs>
              </a:gsLst>
              <a:lin ang="5400000" scaled="1"/>
            </a:gra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wrap="none" lIns="0" tIns="0" rIns="0" bIns="0" anchor="ct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pic>
          <p:nvPicPr>
            <p:cNvPr id="150" name="Picture 239" descr="logo_ExchangeServer2007_sm"/>
            <p:cNvPicPr>
              <a:picLocks noChangeAspect="1" noChangeArrowheads="1"/>
            </p:cNvPicPr>
            <p:nvPr/>
          </p:nvPicPr>
          <p:blipFill>
            <a:blip r:embed="rId7"/>
            <a:srcRect/>
            <a:stretch>
              <a:fillRect/>
            </a:stretch>
          </p:blipFill>
          <p:spPr bwMode="auto">
            <a:xfrm>
              <a:off x="1742914" y="4557728"/>
              <a:ext cx="723617" cy="138117"/>
            </a:xfrm>
            <a:prstGeom prst="rect">
              <a:avLst/>
            </a:prstGeom>
            <a:noFill/>
            <a:ln>
              <a:solidFill>
                <a:srgbClr val="000000">
                  <a:lumMod val="75000"/>
                </a:srgbClr>
              </a:solidFill>
            </a:ln>
            <a:effectLst>
              <a:outerShdw blurRad="50800" dist="38100" dir="2700000" algn="tl" rotWithShape="0">
                <a:prstClr val="black">
                  <a:alpha val="40000"/>
                </a:prstClr>
              </a:outerShdw>
            </a:effectLst>
          </p:spPr>
        </p:pic>
        <p:pic>
          <p:nvPicPr>
            <p:cNvPr id="18507" name="Picture 8" descr="ICON_Server_flat_Q408.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20841" y="5294374"/>
              <a:ext cx="502461" cy="82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Freeform 218"/>
            <p:cNvSpPr/>
            <p:nvPr/>
          </p:nvSpPr>
          <p:spPr bwMode="auto">
            <a:xfrm>
              <a:off x="1203739" y="4919108"/>
              <a:ext cx="753689" cy="380017"/>
            </a:xfrm>
            <a:custGeom>
              <a:avLst/>
              <a:gdLst>
                <a:gd name="connsiteX0" fmla="*/ 0 w 759542"/>
                <a:gd name="connsiteY0" fmla="*/ 0 h 589935"/>
                <a:gd name="connsiteX1" fmla="*/ 759542 w 759542"/>
                <a:gd name="connsiteY1" fmla="*/ 7374 h 589935"/>
                <a:gd name="connsiteX2" fmla="*/ 641555 w 759542"/>
                <a:gd name="connsiteY2" fmla="*/ 589935 h 589935"/>
                <a:gd name="connsiteX3" fmla="*/ 162232 w 759542"/>
                <a:gd name="connsiteY3" fmla="*/ 589935 h 589935"/>
              </a:gdLst>
              <a:ahLst/>
              <a:cxnLst>
                <a:cxn ang="0">
                  <a:pos x="connsiteX0" y="connsiteY0"/>
                </a:cxn>
                <a:cxn ang="0">
                  <a:pos x="connsiteX1" y="connsiteY1"/>
                </a:cxn>
                <a:cxn ang="0">
                  <a:pos x="connsiteX2" y="connsiteY2"/>
                </a:cxn>
                <a:cxn ang="0">
                  <a:pos x="connsiteX3" y="connsiteY3"/>
                </a:cxn>
              </a:cxnLst>
              <a:rect l="l" t="t" r="r" b="b"/>
              <a:pathLst>
                <a:path w="759542" h="589935">
                  <a:moveTo>
                    <a:pt x="0" y="0"/>
                  </a:moveTo>
                  <a:lnTo>
                    <a:pt x="759542" y="7374"/>
                  </a:lnTo>
                  <a:lnTo>
                    <a:pt x="641555" y="589935"/>
                  </a:lnTo>
                  <a:lnTo>
                    <a:pt x="162232" y="589935"/>
                  </a:lnTo>
                </a:path>
              </a:pathLst>
            </a:custGeom>
            <a:gradFill flip="none" rotWithShape="1">
              <a:gsLst>
                <a:gs pos="0">
                  <a:srgbClr val="0095D3">
                    <a:tint val="66000"/>
                    <a:satMod val="160000"/>
                    <a:alpha val="60000"/>
                  </a:srgbClr>
                </a:gs>
                <a:gs pos="50000">
                  <a:srgbClr val="0095D3">
                    <a:tint val="44500"/>
                    <a:satMod val="160000"/>
                  </a:srgbClr>
                </a:gs>
                <a:gs pos="100000">
                  <a:srgbClr val="0095D3">
                    <a:tint val="23500"/>
                    <a:satMod val="160000"/>
                  </a:srgbClr>
                </a:gs>
              </a:gsLst>
              <a:lin ang="5400000" scaled="1"/>
              <a:tileRect/>
            </a:gradFill>
            <a:ln w="9525" cap="flat" cmpd="sng" algn="ctr">
              <a:noFill/>
              <a:prstDash val="solid"/>
              <a:round/>
              <a:headEnd type="none" w="med" len="med"/>
              <a:tailEnd type="none" w="med" len="med"/>
            </a:ln>
            <a:effectLst/>
          </p:spPr>
          <p:txBody>
            <a:bodyPr wrap="none" lIns="0" tIns="0" rIns="0" bIns="0" anchor="ctr"/>
            <a:lstStyle/>
            <a:p>
              <a:pPr algn="ctr" eaLnBrk="1" fontAlgn="auto" hangingPunct="1">
                <a:spcBef>
                  <a:spcPts val="0"/>
                </a:spcBef>
                <a:spcAft>
                  <a:spcPct val="40000"/>
                </a:spcAft>
                <a:defRPr/>
              </a:pPr>
              <a:endParaRPr lang="zh-CN" altLang="en-US" sz="1600" kern="0">
                <a:solidFill>
                  <a:srgbClr val="0095D3"/>
                </a:solidFill>
                <a:latin typeface="Arial" charset="0"/>
                <a:ea typeface="黑体" pitchFamily="2" charset="-122"/>
              </a:endParaRPr>
            </a:p>
          </p:txBody>
        </p:sp>
        <p:pic>
          <p:nvPicPr>
            <p:cNvPr id="153" name="Picture 236" descr="win_server2003_logo">
              <a:hlinkClick r:id="rId8"/>
            </p:cNvPr>
            <p:cNvPicPr>
              <a:picLocks noChangeAspect="1" noChangeArrowheads="1"/>
            </p:cNvPicPr>
            <p:nvPr/>
          </p:nvPicPr>
          <p:blipFill>
            <a:blip r:embed="rId9"/>
            <a:srcRect/>
            <a:stretch>
              <a:fillRect/>
            </a:stretch>
          </p:blipFill>
          <p:spPr bwMode="auto">
            <a:xfrm>
              <a:off x="1212897" y="4754585"/>
              <a:ext cx="742659" cy="163517"/>
            </a:xfrm>
            <a:prstGeom prst="rect">
              <a:avLst/>
            </a:prstGeom>
            <a:noFill/>
            <a:ln w="9525">
              <a:solidFill>
                <a:srgbClr val="000000">
                  <a:lumMod val="75000"/>
                </a:srgbClr>
              </a:solidFill>
              <a:miter lim="800000"/>
              <a:headEnd/>
              <a:tailEnd/>
            </a:ln>
            <a:effectLst>
              <a:outerShdw blurRad="50800" dist="38100" dir="2700000" algn="tl" rotWithShape="0">
                <a:prstClr val="black">
                  <a:alpha val="40000"/>
                </a:prstClr>
              </a:outerShdw>
            </a:effectLst>
          </p:spPr>
        </p:pic>
        <p:pic>
          <p:nvPicPr>
            <p:cNvPr id="154" name="Picture 237"/>
            <p:cNvPicPr>
              <a:picLocks noChangeAspect="1" noChangeArrowheads="1"/>
            </p:cNvPicPr>
            <p:nvPr/>
          </p:nvPicPr>
          <p:blipFill>
            <a:blip r:embed="rId10"/>
            <a:srcRect/>
            <a:stretch>
              <a:fillRect/>
            </a:stretch>
          </p:blipFill>
          <p:spPr bwMode="auto">
            <a:xfrm>
              <a:off x="684466" y="4999068"/>
              <a:ext cx="629991" cy="188918"/>
            </a:xfrm>
            <a:prstGeom prst="rect">
              <a:avLst/>
            </a:prstGeom>
            <a:noFill/>
            <a:ln w="9525">
              <a:solidFill>
                <a:srgbClr val="000000">
                  <a:lumMod val="75000"/>
                </a:srgbClr>
              </a:solidFill>
              <a:miter lim="800000"/>
              <a:headEnd/>
              <a:tailEnd/>
            </a:ln>
            <a:effectLst>
              <a:outerShdw blurRad="50800" dist="38100" dir="2700000" algn="tl" rotWithShape="0">
                <a:prstClr val="black">
                  <a:alpha val="40000"/>
                </a:prstClr>
              </a:outerShdw>
            </a:effectLst>
          </p:spPr>
        </p:pic>
        <p:sp>
          <p:nvSpPr>
            <p:cNvPr id="155" name="Rectangle 393"/>
            <p:cNvSpPr/>
            <p:nvPr/>
          </p:nvSpPr>
          <p:spPr bwMode="auto">
            <a:xfrm>
              <a:off x="505149" y="3809990"/>
              <a:ext cx="2126417" cy="2128909"/>
            </a:xfrm>
            <a:prstGeom prst="rect">
              <a:avLst/>
            </a:prstGeom>
            <a:noFill/>
            <a:ln w="6350">
              <a:solidFill>
                <a:srgbClr val="FFFFFF"/>
              </a:solidFill>
              <a:round/>
              <a:headEnd/>
              <a:tailEnd/>
            </a:ln>
            <a:effectLst>
              <a:outerShdw blurRad="50800" dist="38100" dir="2700000" algn="tl" rotWithShape="0">
                <a:prstClr val="black">
                  <a:alpha val="40000"/>
                </a:prstClr>
              </a:outerShdw>
            </a:effectLst>
          </p:spPr>
          <p:txBody>
            <a:bodyPr wrap="none" lIns="0" tIns="0" rIns="0" bIns="0" anchor="ctr"/>
            <a:lstStyle/>
            <a:p>
              <a:pPr algn="ctr" eaLnBrk="1" fontAlgn="auto" hangingPunct="1">
                <a:spcBef>
                  <a:spcPts val="0"/>
                </a:spcBef>
                <a:spcAft>
                  <a:spcPts val="0"/>
                </a:spcAft>
                <a:defRPr/>
              </a:pPr>
              <a:endParaRPr lang="zh-CN" altLang="en-US" sz="1200" kern="0">
                <a:solidFill>
                  <a:srgbClr val="FFFFFF"/>
                </a:solidFill>
                <a:latin typeface="Arial" charset="0"/>
                <a:ea typeface="黑体" pitchFamily="2" charset="-122"/>
              </a:endParaRPr>
            </a:p>
          </p:txBody>
        </p:sp>
      </p:grpSp>
      <p:sp>
        <p:nvSpPr>
          <p:cNvPr id="156" name="AutoShape 245"/>
          <p:cNvSpPr>
            <a:spLocks noChangeArrowheads="1"/>
          </p:cNvSpPr>
          <p:nvPr/>
        </p:nvSpPr>
        <p:spPr bwMode="auto">
          <a:xfrm>
            <a:off x="3505200" y="5032375"/>
            <a:ext cx="2033588" cy="1497013"/>
          </a:xfrm>
          <a:prstGeom prst="roundRect">
            <a:avLst>
              <a:gd name="adj" fmla="val 16667"/>
            </a:avLst>
          </a:prstGeom>
          <a:solidFill>
            <a:srgbClr val="C0504D">
              <a:alpha val="20000"/>
            </a:srgbClr>
          </a:solidFill>
          <a:ln w="22225">
            <a:solidFill>
              <a:srgbClr val="C0504D"/>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auto" hangingPunct="1">
              <a:spcBef>
                <a:spcPts val="0"/>
              </a:spcBef>
              <a:spcAft>
                <a:spcPts val="0"/>
              </a:spcAft>
              <a:defRPr/>
            </a:pPr>
            <a:endParaRPr lang="zh-CN" altLang="en-US" sz="1600" kern="0">
              <a:solidFill>
                <a:srgbClr val="000000"/>
              </a:solidFill>
              <a:ea typeface="黑体" pitchFamily="49" charset="-122"/>
            </a:endParaRPr>
          </a:p>
        </p:txBody>
      </p:sp>
      <p:pic>
        <p:nvPicPr>
          <p:cNvPr id="18437" name="Picture 248" descr="ICON_1Storage_NoShadow_Q20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63975" y="6192838"/>
            <a:ext cx="471488"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253"/>
          <p:cNvSpPr txBox="1">
            <a:spLocks noChangeArrowheads="1"/>
          </p:cNvSpPr>
          <p:nvPr/>
        </p:nvSpPr>
        <p:spPr bwMode="auto">
          <a:xfrm>
            <a:off x="3427413" y="4568825"/>
            <a:ext cx="21891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1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1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1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SzTx/>
              <a:buFontTx/>
              <a:buNone/>
            </a:pPr>
            <a:r>
              <a:rPr lang="en-US" altLang="zh-CN" sz="1800">
                <a:solidFill>
                  <a:srgbClr val="000000"/>
                </a:solidFill>
                <a:latin typeface="Arial" pitchFamily="34" charset="0"/>
                <a:ea typeface="黑体" pitchFamily="49" charset="-122"/>
                <a:cs typeface="宋体" pitchFamily="2" charset="-122"/>
              </a:rPr>
              <a:t>HIS</a:t>
            </a:r>
            <a:r>
              <a:rPr lang="zh-CN" altLang="en-US" sz="1800">
                <a:solidFill>
                  <a:srgbClr val="000000"/>
                </a:solidFill>
                <a:latin typeface="Arial" pitchFamily="34" charset="0"/>
                <a:ea typeface="黑体" pitchFamily="49" charset="-122"/>
                <a:cs typeface="宋体" pitchFamily="2" charset="-122"/>
              </a:rPr>
              <a:t>系统</a:t>
            </a:r>
          </a:p>
        </p:txBody>
      </p:sp>
      <p:pic>
        <p:nvPicPr>
          <p:cNvPr id="18439" name="Picture 21" descr="ICON_BladeServer_Q40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79963" y="5114925"/>
            <a:ext cx="63658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25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43313" y="5486400"/>
            <a:ext cx="1054100" cy="366713"/>
          </a:xfrm>
          <a:prstGeom prst="rect">
            <a:avLst/>
          </a:prstGeom>
          <a:noFill/>
          <a:ln w="9525">
            <a:solidFill>
              <a:srgbClr val="AAAA8C"/>
            </a:solidFill>
            <a:miter lim="800000"/>
            <a:headEnd/>
            <a:tailEnd/>
          </a:ln>
          <a:extLst>
            <a:ext uri="{909E8E84-426E-40DD-AFC4-6F175D3DCCD1}">
              <a14:hiddenFill xmlns:a14="http://schemas.microsoft.com/office/drawing/2010/main">
                <a:solidFill>
                  <a:srgbClr val="FFFFFF"/>
                </a:solidFill>
              </a14:hiddenFill>
            </a:ext>
          </a:extLst>
        </p:spPr>
      </p:pic>
      <p:pic>
        <p:nvPicPr>
          <p:cNvPr id="18441" name="Picture 251" descr="oracle">
            <a:hlinkClick r:id="rId17"/>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44925" y="5961063"/>
            <a:ext cx="8524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252" descr="logo">
            <a:hlinkClick r:id="rId19"/>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63950" y="5129213"/>
            <a:ext cx="1033463" cy="280987"/>
          </a:xfrm>
          <a:prstGeom prst="rect">
            <a:avLst/>
          </a:prstGeom>
          <a:noFill/>
          <a:ln w="9525">
            <a:solidFill>
              <a:srgbClr val="AAAA8C"/>
            </a:solidFill>
            <a:miter lim="800000"/>
            <a:headEnd/>
            <a:tailEnd/>
          </a:ln>
          <a:extLst>
            <a:ext uri="{909E8E84-426E-40DD-AFC4-6F175D3DCCD1}">
              <a14:hiddenFill xmlns:a14="http://schemas.microsoft.com/office/drawing/2010/main">
                <a:solidFill>
                  <a:srgbClr val="FFFFFF"/>
                </a:solidFill>
              </a14:hiddenFill>
            </a:ext>
          </a:extLst>
        </p:spPr>
      </p:pic>
      <p:cxnSp>
        <p:nvCxnSpPr>
          <p:cNvPr id="18443" name="Shape 234"/>
          <p:cNvCxnSpPr>
            <a:cxnSpLocks noChangeShapeType="1"/>
            <a:stCxn id="18439" idx="2"/>
            <a:endCxn id="18437" idx="3"/>
          </p:cNvCxnSpPr>
          <p:nvPr/>
        </p:nvCxnSpPr>
        <p:spPr bwMode="auto">
          <a:xfrm rot="5400000">
            <a:off x="4272756" y="5539582"/>
            <a:ext cx="885825" cy="763588"/>
          </a:xfrm>
          <a:prstGeom prst="bentConnector2">
            <a:avLst/>
          </a:prstGeom>
          <a:noFill/>
          <a:ln w="38100" algn="ctr">
            <a:solidFill>
              <a:srgbClr val="FFFFFF"/>
            </a:solidFill>
            <a:round/>
            <a:headEnd/>
            <a:tailEnd/>
          </a:ln>
          <a:extLst>
            <a:ext uri="{909E8E84-426E-40DD-AFC4-6F175D3DCCD1}">
              <a14:hiddenFill xmlns:a14="http://schemas.microsoft.com/office/drawing/2010/main">
                <a:noFill/>
              </a14:hiddenFill>
            </a:ext>
          </a:extLst>
        </p:spPr>
      </p:cxnSp>
      <p:pic>
        <p:nvPicPr>
          <p:cNvPr id="18444" name="Picture 21" descr="ICON_BladeServer_Q40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79963" y="5521325"/>
            <a:ext cx="63658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21" descr="ICON_BladeServer_Q40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79963" y="5908675"/>
            <a:ext cx="63658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Rectangle 393"/>
          <p:cNvSpPr/>
          <p:nvPr/>
        </p:nvSpPr>
        <p:spPr bwMode="auto">
          <a:xfrm>
            <a:off x="3316288" y="4486275"/>
            <a:ext cx="2381250" cy="2128838"/>
          </a:xfrm>
          <a:prstGeom prst="rect">
            <a:avLst/>
          </a:prstGeom>
          <a:noFill/>
          <a:ln w="6350">
            <a:solidFill>
              <a:srgbClr val="FFFFFF"/>
            </a:solidFill>
            <a:round/>
            <a:headEnd/>
            <a:tailEnd/>
          </a:ln>
          <a:effectLst>
            <a:outerShdw blurRad="50800" dist="38100" dir="2700000" algn="tl" rotWithShape="0">
              <a:prstClr val="black">
                <a:alpha val="40000"/>
              </a:prstClr>
            </a:outerShdw>
          </a:effectLst>
        </p:spPr>
        <p:txBody>
          <a:bodyPr wrap="none" lIns="0" tIns="0" rIns="0" bIns="0" anchor="ctr"/>
          <a:lstStyle/>
          <a:p>
            <a:pPr algn="ctr" eaLnBrk="1" fontAlgn="auto" hangingPunct="1">
              <a:spcBef>
                <a:spcPts val="0"/>
              </a:spcBef>
              <a:spcAft>
                <a:spcPts val="0"/>
              </a:spcAft>
              <a:defRPr/>
            </a:pPr>
            <a:endParaRPr lang="zh-CN" altLang="en-US" sz="1200" kern="0">
              <a:solidFill>
                <a:srgbClr val="FFFFFF"/>
              </a:solidFill>
              <a:latin typeface="Arial" charset="0"/>
              <a:ea typeface="黑体" pitchFamily="2" charset="-122"/>
            </a:endParaRPr>
          </a:p>
        </p:txBody>
      </p:sp>
      <p:sp>
        <p:nvSpPr>
          <p:cNvPr id="167" name="AutoShape 256"/>
          <p:cNvSpPr>
            <a:spLocks noChangeArrowheads="1"/>
          </p:cNvSpPr>
          <p:nvPr/>
        </p:nvSpPr>
        <p:spPr bwMode="auto">
          <a:xfrm>
            <a:off x="6526213" y="4938713"/>
            <a:ext cx="1887537" cy="1481137"/>
          </a:xfrm>
          <a:prstGeom prst="roundRect">
            <a:avLst>
              <a:gd name="adj" fmla="val 16667"/>
            </a:avLst>
          </a:prstGeom>
          <a:solidFill>
            <a:srgbClr val="FFFFFF">
              <a:alpha val="17000"/>
            </a:srgbClr>
          </a:solidFill>
          <a:ln w="22225">
            <a:solidFill>
              <a:srgbClr val="000000">
                <a:lumMod val="75000"/>
              </a:srgbClr>
            </a:solidFill>
            <a:round/>
            <a:headEnd/>
            <a:tailEnd/>
          </a:ln>
          <a:effectLst/>
        </p:spPr>
        <p:txBody>
          <a:bodyPr wrap="none" anchor="ctr"/>
          <a:lstStyle/>
          <a:p>
            <a:pPr eaLnBrk="1" fontAlgn="auto" hangingPunct="1">
              <a:spcBef>
                <a:spcPts val="0"/>
              </a:spcBef>
              <a:spcAft>
                <a:spcPts val="0"/>
              </a:spcAft>
              <a:defRPr/>
            </a:pPr>
            <a:endParaRPr lang="zh-CN" altLang="en-US" sz="1600" kern="0">
              <a:solidFill>
                <a:srgbClr val="000000">
                  <a:lumMod val="75000"/>
                </a:srgbClr>
              </a:solidFill>
              <a:latin typeface="Arial" charset="0"/>
              <a:ea typeface="黑体" pitchFamily="2" charset="-122"/>
            </a:endParaRPr>
          </a:p>
        </p:txBody>
      </p:sp>
      <p:pic>
        <p:nvPicPr>
          <p:cNvPr id="18448" name="Picture 257" descr="ICON_1Storage_NoShadow_Q2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94538" y="5924550"/>
            <a:ext cx="4302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AutoShape 260"/>
          <p:cNvSpPr>
            <a:spLocks noChangeArrowheads="1"/>
          </p:cNvSpPr>
          <p:nvPr/>
        </p:nvSpPr>
        <p:spPr bwMode="auto">
          <a:xfrm>
            <a:off x="6507163" y="5851525"/>
            <a:ext cx="1785937" cy="247650"/>
          </a:xfrm>
          <a:prstGeom prst="roundRect">
            <a:avLst>
              <a:gd name="adj" fmla="val 16667"/>
            </a:avLst>
          </a:prstGeom>
          <a:noFill/>
          <a:ln w="57150">
            <a:noFill/>
            <a:round/>
            <a:headEnd/>
            <a:tailEnd/>
          </a:ln>
          <a:effectLst/>
        </p:spPr>
        <p:txBody>
          <a:bodyPr anchor="b"/>
          <a:lstStyle/>
          <a:p>
            <a:pPr algn="ctr" eaLnBrk="1" hangingPunct="1">
              <a:defRPr/>
            </a:pPr>
            <a:endParaRPr lang="zh-CN" altLang="de-DE" sz="1050">
              <a:solidFill>
                <a:srgbClr val="000000"/>
              </a:solidFill>
              <a:latin typeface="Arial" charset="0"/>
              <a:ea typeface="黑体" pitchFamily="2" charset="-122"/>
            </a:endParaRPr>
          </a:p>
        </p:txBody>
      </p:sp>
      <p:sp>
        <p:nvSpPr>
          <p:cNvPr id="18450" name="Text Box 262"/>
          <p:cNvSpPr txBox="1">
            <a:spLocks noChangeArrowheads="1"/>
          </p:cNvSpPr>
          <p:nvPr/>
        </p:nvSpPr>
        <p:spPr bwMode="auto">
          <a:xfrm>
            <a:off x="6607175" y="6008688"/>
            <a:ext cx="9080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1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1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1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en-US" altLang="zh-CN" sz="1000">
                <a:solidFill>
                  <a:srgbClr val="000000"/>
                </a:solidFill>
                <a:latin typeface="Arial" pitchFamily="34" charset="0"/>
                <a:ea typeface="黑体" pitchFamily="49" charset="-122"/>
                <a:cs typeface="宋体" pitchFamily="2" charset="-122"/>
              </a:rPr>
              <a:t>DB2</a:t>
            </a:r>
            <a:endParaRPr lang="zh-CN" altLang="en-US" sz="1000">
              <a:solidFill>
                <a:srgbClr val="000000"/>
              </a:solidFill>
              <a:latin typeface="Arial" pitchFamily="34" charset="0"/>
              <a:ea typeface="黑体" pitchFamily="49" charset="-122"/>
              <a:cs typeface="宋体" pitchFamily="2" charset="-122"/>
            </a:endParaRPr>
          </a:p>
        </p:txBody>
      </p:sp>
      <p:pic>
        <p:nvPicPr>
          <p:cNvPr id="18451" name="Picture 263" descr="ils_aix5l_callout">
            <a:hlinkClick r:id="rId22"/>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573963" y="5932488"/>
            <a:ext cx="8096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2" name="Text Box 264"/>
          <p:cNvSpPr txBox="1">
            <a:spLocks noChangeArrowheads="1"/>
          </p:cNvSpPr>
          <p:nvPr/>
        </p:nvSpPr>
        <p:spPr bwMode="auto">
          <a:xfrm>
            <a:off x="6483350" y="4549775"/>
            <a:ext cx="201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1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1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1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SzTx/>
              <a:buFontTx/>
              <a:buNone/>
            </a:pPr>
            <a:r>
              <a:rPr lang="en-US" altLang="zh-CN" sz="1800">
                <a:solidFill>
                  <a:srgbClr val="000000"/>
                </a:solidFill>
                <a:latin typeface="Arial" pitchFamily="34" charset="0"/>
                <a:ea typeface="黑体" pitchFamily="49" charset="-122"/>
                <a:cs typeface="宋体" pitchFamily="2" charset="-122"/>
              </a:rPr>
              <a:t>PACS</a:t>
            </a:r>
            <a:r>
              <a:rPr lang="zh-CN" altLang="en-US" sz="1800">
                <a:solidFill>
                  <a:srgbClr val="000000"/>
                </a:solidFill>
                <a:latin typeface="Arial" pitchFamily="34" charset="0"/>
                <a:ea typeface="黑体" pitchFamily="49" charset="-122"/>
                <a:cs typeface="宋体" pitchFamily="2" charset="-122"/>
              </a:rPr>
              <a:t>系统</a:t>
            </a:r>
          </a:p>
        </p:txBody>
      </p:sp>
      <p:pic>
        <p:nvPicPr>
          <p:cNvPr id="18453" name="Picture 8" descr="ICON_Server_flat_Q408.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5663" y="5518150"/>
            <a:ext cx="51435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4" name="Picture 8" descr="ICON_Server_flat_Q408.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86538" y="5518150"/>
            <a:ext cx="51435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5" name="Picture 8" descr="ICON_Server_flat_Q408.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24788" y="5518150"/>
            <a:ext cx="51435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6"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902575" y="5197475"/>
            <a:ext cx="33337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7" name="Picture 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689725" y="5168900"/>
            <a:ext cx="3095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8" name="Picture 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205663" y="5256213"/>
            <a:ext cx="4635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459" name="Elbow Connector 231"/>
          <p:cNvCxnSpPr>
            <a:cxnSpLocks noChangeShapeType="1"/>
            <a:stCxn id="18454" idx="2"/>
            <a:endCxn id="18448" idx="0"/>
          </p:cNvCxnSpPr>
          <p:nvPr/>
        </p:nvCxnSpPr>
        <p:spPr bwMode="auto">
          <a:xfrm rot="16200000" flipH="1">
            <a:off x="6919119" y="5533231"/>
            <a:ext cx="317500" cy="465138"/>
          </a:xfrm>
          <a:prstGeom prst="bentConnector3">
            <a:avLst>
              <a:gd name="adj1" fmla="val 50000"/>
            </a:avLst>
          </a:prstGeom>
          <a:noFill/>
          <a:ln w="28575" algn="ctr">
            <a:solidFill>
              <a:srgbClr val="FFFFFF"/>
            </a:solidFill>
            <a:round/>
            <a:headEnd/>
            <a:tailEnd/>
          </a:ln>
          <a:extLst>
            <a:ext uri="{909E8E84-426E-40DD-AFC4-6F175D3DCCD1}">
              <a14:hiddenFill xmlns:a14="http://schemas.microsoft.com/office/drawing/2010/main">
                <a:noFill/>
              </a14:hiddenFill>
            </a:ext>
          </a:extLst>
        </p:spPr>
      </p:cxnSp>
      <p:cxnSp>
        <p:nvCxnSpPr>
          <p:cNvPr id="18460" name="Elbow Connector 232"/>
          <p:cNvCxnSpPr>
            <a:cxnSpLocks noChangeShapeType="1"/>
            <a:stCxn id="18453" idx="2"/>
            <a:endCxn id="18448" idx="0"/>
          </p:cNvCxnSpPr>
          <p:nvPr/>
        </p:nvCxnSpPr>
        <p:spPr bwMode="auto">
          <a:xfrm rot="5400000">
            <a:off x="7227888" y="5689600"/>
            <a:ext cx="317500" cy="152400"/>
          </a:xfrm>
          <a:prstGeom prst="bentConnector3">
            <a:avLst>
              <a:gd name="adj1" fmla="val 50000"/>
            </a:avLst>
          </a:prstGeom>
          <a:noFill/>
          <a:ln w="28575" algn="ctr">
            <a:solidFill>
              <a:srgbClr val="FFFFFF"/>
            </a:solidFill>
            <a:round/>
            <a:headEnd/>
            <a:tailEnd/>
          </a:ln>
          <a:extLst>
            <a:ext uri="{909E8E84-426E-40DD-AFC4-6F175D3DCCD1}">
              <a14:hiddenFill xmlns:a14="http://schemas.microsoft.com/office/drawing/2010/main">
                <a:noFill/>
              </a14:hiddenFill>
            </a:ext>
          </a:extLst>
        </p:spPr>
      </p:cxnSp>
      <p:cxnSp>
        <p:nvCxnSpPr>
          <p:cNvPr id="18461" name="Elbow Connector 233"/>
          <p:cNvCxnSpPr>
            <a:cxnSpLocks noChangeShapeType="1"/>
            <a:stCxn id="18455" idx="2"/>
            <a:endCxn id="18448" idx="0"/>
          </p:cNvCxnSpPr>
          <p:nvPr/>
        </p:nvCxnSpPr>
        <p:spPr bwMode="auto">
          <a:xfrm rot="5400000">
            <a:off x="7537451" y="5380037"/>
            <a:ext cx="317500" cy="771525"/>
          </a:xfrm>
          <a:prstGeom prst="bentConnector3">
            <a:avLst>
              <a:gd name="adj1" fmla="val 50000"/>
            </a:avLst>
          </a:prstGeom>
          <a:noFill/>
          <a:ln w="28575" algn="ctr">
            <a:solidFill>
              <a:srgbClr val="FFFFFF"/>
            </a:solidFill>
            <a:round/>
            <a:headEnd/>
            <a:tailEnd/>
          </a:ln>
          <a:extLst>
            <a:ext uri="{909E8E84-426E-40DD-AFC4-6F175D3DCCD1}">
              <a14:hiddenFill xmlns:a14="http://schemas.microsoft.com/office/drawing/2010/main">
                <a:noFill/>
              </a14:hiddenFill>
            </a:ext>
          </a:extLst>
        </p:spPr>
      </p:cxnSp>
      <p:sp>
        <p:nvSpPr>
          <p:cNvPr id="182" name="Rectangle 393"/>
          <p:cNvSpPr/>
          <p:nvPr/>
        </p:nvSpPr>
        <p:spPr bwMode="auto">
          <a:xfrm>
            <a:off x="6211888" y="4486275"/>
            <a:ext cx="2327275" cy="2128838"/>
          </a:xfrm>
          <a:prstGeom prst="rect">
            <a:avLst/>
          </a:prstGeom>
          <a:noFill/>
          <a:ln w="6350">
            <a:solidFill>
              <a:srgbClr val="FFFFFF"/>
            </a:solidFill>
            <a:round/>
            <a:headEnd/>
            <a:tailEnd/>
          </a:ln>
          <a:effectLst>
            <a:outerShdw blurRad="50800" dist="38100" dir="2700000" algn="tl" rotWithShape="0">
              <a:prstClr val="black">
                <a:alpha val="40000"/>
              </a:prstClr>
            </a:outerShdw>
          </a:effectLst>
        </p:spPr>
        <p:txBody>
          <a:bodyPr wrap="none" lIns="0" tIns="0" rIns="0" bIns="0" anchor="ctr"/>
          <a:lstStyle/>
          <a:p>
            <a:pPr algn="ctr" eaLnBrk="1" fontAlgn="auto" hangingPunct="1">
              <a:spcBef>
                <a:spcPts val="0"/>
              </a:spcBef>
              <a:spcAft>
                <a:spcPts val="0"/>
              </a:spcAft>
              <a:defRPr/>
            </a:pPr>
            <a:endParaRPr lang="zh-CN" altLang="en-US" sz="1200" kern="0">
              <a:solidFill>
                <a:srgbClr val="FFFFFF"/>
              </a:solidFill>
              <a:latin typeface="Arial" charset="0"/>
              <a:ea typeface="黑体" pitchFamily="2" charset="-122"/>
            </a:endParaRPr>
          </a:p>
        </p:txBody>
      </p:sp>
      <p:grpSp>
        <p:nvGrpSpPr>
          <p:cNvPr id="18463" name="组合 281"/>
          <p:cNvGrpSpPr>
            <a:grpSpLocks/>
          </p:cNvGrpSpPr>
          <p:nvPr/>
        </p:nvGrpSpPr>
        <p:grpSpPr bwMode="auto">
          <a:xfrm>
            <a:off x="1268413" y="2381250"/>
            <a:ext cx="6305550" cy="1771650"/>
            <a:chOff x="900339" y="1571776"/>
            <a:chExt cx="6305495" cy="1770969"/>
          </a:xfrm>
        </p:grpSpPr>
        <p:sp>
          <p:nvSpPr>
            <p:cNvPr id="184" name="AutoShape 43"/>
            <p:cNvSpPr>
              <a:spLocks noChangeArrowheads="1"/>
            </p:cNvSpPr>
            <p:nvPr/>
          </p:nvSpPr>
          <p:spPr bwMode="auto">
            <a:xfrm>
              <a:off x="900339" y="1571776"/>
              <a:ext cx="6305495" cy="1770969"/>
            </a:xfrm>
            <a:prstGeom prst="leftRightArrow">
              <a:avLst>
                <a:gd name="adj1" fmla="val 79796"/>
                <a:gd name="adj2" fmla="val 28171"/>
              </a:avLst>
            </a:prstGeom>
            <a:gradFill rotWithShape="1">
              <a:gsLst>
                <a:gs pos="0">
                  <a:srgbClr val="FFDE80"/>
                </a:gs>
                <a:gs pos="50000">
                  <a:srgbClr val="FFE8B3"/>
                </a:gs>
                <a:gs pos="100000">
                  <a:srgbClr val="FFF3DA"/>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auto" hangingPunct="1">
                <a:spcBef>
                  <a:spcPts val="0"/>
                </a:spcBef>
                <a:spcAft>
                  <a:spcPts val="0"/>
                </a:spcAft>
                <a:defRPr/>
              </a:pPr>
              <a:endParaRPr lang="zh-CN" altLang="en-US" sz="1600" kern="0">
                <a:solidFill>
                  <a:srgbClr val="000000"/>
                </a:solidFill>
                <a:ea typeface="黑体" pitchFamily="49" charset="-122"/>
              </a:endParaRPr>
            </a:p>
          </p:txBody>
        </p:sp>
        <p:grpSp>
          <p:nvGrpSpPr>
            <p:cNvPr id="18480" name="Group 85"/>
            <p:cNvGrpSpPr>
              <a:grpSpLocks noChangeAspect="1"/>
            </p:cNvGrpSpPr>
            <p:nvPr>
              <p:custDataLst>
                <p:tags r:id="rId2"/>
              </p:custDataLst>
            </p:nvPr>
          </p:nvGrpSpPr>
          <p:grpSpPr bwMode="auto">
            <a:xfrm>
              <a:off x="1531389" y="2243245"/>
              <a:ext cx="438807" cy="374233"/>
              <a:chOff x="2718" y="950"/>
              <a:chExt cx="141" cy="307"/>
            </a:xfrm>
          </p:grpSpPr>
          <p:sp>
            <p:nvSpPr>
              <p:cNvPr id="195" name="AutoShape 86"/>
              <p:cNvSpPr>
                <a:spLocks noChangeAspect="1" noChangeArrowheads="1"/>
              </p:cNvSpPr>
              <p:nvPr/>
            </p:nvSpPr>
            <p:spPr bwMode="auto">
              <a:xfrm>
                <a:off x="2718" y="950"/>
                <a:ext cx="141" cy="51"/>
              </a:xfrm>
              <a:prstGeom prst="roundRect">
                <a:avLst>
                  <a:gd name="adj" fmla="val 0"/>
                </a:avLst>
              </a:prstGeom>
              <a:solidFill>
                <a:srgbClr val="4F81BD"/>
              </a:solidFill>
              <a:ln w="19050">
                <a:solidFill>
                  <a:srgbClr val="1F497D"/>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auto" hangingPunct="1">
                  <a:spcBef>
                    <a:spcPts val="0"/>
                  </a:spcBef>
                  <a:spcAft>
                    <a:spcPts val="0"/>
                  </a:spcAft>
                  <a:defRPr/>
                </a:pPr>
                <a:endParaRPr lang="zh-CN" altLang="en-US" sz="1600" kern="0">
                  <a:solidFill>
                    <a:srgbClr val="000000"/>
                  </a:solidFill>
                  <a:ea typeface="黑体" pitchFamily="49" charset="-122"/>
                </a:endParaRPr>
              </a:p>
            </p:txBody>
          </p:sp>
          <p:sp>
            <p:nvSpPr>
              <p:cNvPr id="196" name="AutoShape 87"/>
              <p:cNvSpPr>
                <a:spLocks noChangeAspect="1" noChangeArrowheads="1"/>
              </p:cNvSpPr>
              <p:nvPr/>
            </p:nvSpPr>
            <p:spPr bwMode="auto">
              <a:xfrm>
                <a:off x="2718" y="1032"/>
                <a:ext cx="141" cy="52"/>
              </a:xfrm>
              <a:prstGeom prst="roundRect">
                <a:avLst>
                  <a:gd name="adj" fmla="val 0"/>
                </a:avLst>
              </a:prstGeom>
              <a:solidFill>
                <a:srgbClr val="4F81BD"/>
              </a:solidFill>
              <a:ln w="19050">
                <a:solidFill>
                  <a:srgbClr val="1F497D"/>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auto" hangingPunct="1">
                  <a:spcBef>
                    <a:spcPts val="0"/>
                  </a:spcBef>
                  <a:spcAft>
                    <a:spcPts val="0"/>
                  </a:spcAft>
                  <a:defRPr/>
                </a:pPr>
                <a:endParaRPr lang="zh-CN" altLang="en-US" sz="1600" kern="0">
                  <a:solidFill>
                    <a:srgbClr val="000000"/>
                  </a:solidFill>
                  <a:ea typeface="黑体" pitchFamily="49" charset="-122"/>
                </a:endParaRPr>
              </a:p>
            </p:txBody>
          </p:sp>
          <p:sp>
            <p:nvSpPr>
              <p:cNvPr id="197" name="AutoShape 88"/>
              <p:cNvSpPr>
                <a:spLocks noChangeAspect="1" noChangeArrowheads="1"/>
              </p:cNvSpPr>
              <p:nvPr/>
            </p:nvSpPr>
            <p:spPr bwMode="auto">
              <a:xfrm>
                <a:off x="2718" y="1115"/>
                <a:ext cx="141" cy="59"/>
              </a:xfrm>
              <a:prstGeom prst="roundRect">
                <a:avLst>
                  <a:gd name="adj" fmla="val 0"/>
                </a:avLst>
              </a:prstGeom>
              <a:solidFill>
                <a:srgbClr val="4F81BD"/>
              </a:solidFill>
              <a:ln w="19050">
                <a:solidFill>
                  <a:srgbClr val="1F497D"/>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auto" hangingPunct="1">
                  <a:spcBef>
                    <a:spcPts val="0"/>
                  </a:spcBef>
                  <a:spcAft>
                    <a:spcPts val="0"/>
                  </a:spcAft>
                  <a:defRPr/>
                </a:pPr>
                <a:endParaRPr lang="zh-CN" altLang="en-US" sz="1600" kern="0">
                  <a:solidFill>
                    <a:srgbClr val="000000"/>
                  </a:solidFill>
                  <a:ea typeface="黑体" pitchFamily="49" charset="-122"/>
                </a:endParaRPr>
              </a:p>
            </p:txBody>
          </p:sp>
          <p:sp>
            <p:nvSpPr>
              <p:cNvPr id="198" name="AutoShape 89"/>
              <p:cNvSpPr>
                <a:spLocks noChangeAspect="1" noChangeArrowheads="1"/>
              </p:cNvSpPr>
              <p:nvPr/>
            </p:nvSpPr>
            <p:spPr bwMode="auto">
              <a:xfrm>
                <a:off x="2718" y="1206"/>
                <a:ext cx="141" cy="51"/>
              </a:xfrm>
              <a:prstGeom prst="roundRect">
                <a:avLst>
                  <a:gd name="adj" fmla="val 0"/>
                </a:avLst>
              </a:prstGeom>
              <a:solidFill>
                <a:srgbClr val="4F81BD"/>
              </a:solidFill>
              <a:ln w="19050">
                <a:solidFill>
                  <a:srgbClr val="1F497D"/>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auto" hangingPunct="1">
                  <a:spcBef>
                    <a:spcPts val="0"/>
                  </a:spcBef>
                  <a:spcAft>
                    <a:spcPts val="0"/>
                  </a:spcAft>
                  <a:defRPr/>
                </a:pPr>
                <a:endParaRPr lang="zh-CN" altLang="en-US" sz="1600" kern="0">
                  <a:solidFill>
                    <a:srgbClr val="000000"/>
                  </a:solidFill>
                  <a:ea typeface="黑体" pitchFamily="49" charset="-122"/>
                </a:endParaRPr>
              </a:p>
            </p:txBody>
          </p:sp>
        </p:grpSp>
        <p:sp>
          <p:nvSpPr>
            <p:cNvPr id="186" name="Freeform 262"/>
            <p:cNvSpPr>
              <a:spLocks noChangeAspect="1"/>
            </p:cNvSpPr>
            <p:nvPr/>
          </p:nvSpPr>
          <p:spPr bwMode="auto">
            <a:xfrm>
              <a:off x="2165565" y="1843135"/>
              <a:ext cx="527045" cy="119016"/>
            </a:xfrm>
            <a:custGeom>
              <a:avLst/>
              <a:gdLst>
                <a:gd name="T0" fmla="*/ 0 w 151"/>
                <a:gd name="T1" fmla="*/ 0 h 92"/>
                <a:gd name="T2" fmla="*/ 2147483647 w 151"/>
                <a:gd name="T3" fmla="*/ 0 h 92"/>
                <a:gd name="T4" fmla="*/ 2147483647 w 151"/>
                <a:gd name="T5" fmla="*/ 0 h 92"/>
                <a:gd name="T6" fmla="*/ 2147483647 w 151"/>
                <a:gd name="T7" fmla="*/ 2147483647 h 92"/>
                <a:gd name="T8" fmla="*/ 2147483647 w 151"/>
                <a:gd name="T9" fmla="*/ 2147483647 h 92"/>
                <a:gd name="T10" fmla="*/ 2147483647 w 151"/>
                <a:gd name="T11" fmla="*/ 2147483647 h 92"/>
                <a:gd name="T12" fmla="*/ 0 w 151"/>
                <a:gd name="T13" fmla="*/ 2147483647 h 92"/>
                <a:gd name="T14" fmla="*/ 0 w 151"/>
                <a:gd name="T15" fmla="*/ 2147483647 h 92"/>
                <a:gd name="T16" fmla="*/ 0 w 151"/>
                <a:gd name="T17" fmla="*/ 2147483647 h 92"/>
                <a:gd name="T18" fmla="*/ 0 w 151"/>
                <a:gd name="T19" fmla="*/ 0 h 92"/>
                <a:gd name="T20" fmla="*/ 0 w 151"/>
                <a:gd name="T21" fmla="*/ 0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1" h="92">
                  <a:moveTo>
                    <a:pt x="0" y="0"/>
                  </a:moveTo>
                  <a:lnTo>
                    <a:pt x="134" y="0"/>
                  </a:lnTo>
                  <a:lnTo>
                    <a:pt x="150" y="42"/>
                  </a:lnTo>
                  <a:lnTo>
                    <a:pt x="134" y="91"/>
                  </a:lnTo>
                  <a:lnTo>
                    <a:pt x="0" y="91"/>
                  </a:lnTo>
                  <a:lnTo>
                    <a:pt x="0" y="42"/>
                  </a:lnTo>
                  <a:lnTo>
                    <a:pt x="0" y="0"/>
                  </a:lnTo>
                </a:path>
              </a:pathLst>
            </a:custGeom>
            <a:solidFill>
              <a:srgbClr val="4F81BD"/>
            </a:solidFill>
            <a:ln w="19050" cap="rnd" cmpd="sng">
              <a:solidFill>
                <a:srgbClr val="EEECE1"/>
              </a:solidFill>
              <a:prstDash val="solid"/>
              <a:round/>
              <a:headEnd/>
              <a:tailEnd/>
            </a:ln>
          </p:spPr>
          <p:txBody>
            <a:bodyP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187" name="Freeform 263"/>
            <p:cNvSpPr>
              <a:spLocks noChangeAspect="1"/>
            </p:cNvSpPr>
            <p:nvPr/>
          </p:nvSpPr>
          <p:spPr bwMode="auto">
            <a:xfrm>
              <a:off x="4199135" y="1843135"/>
              <a:ext cx="581020" cy="119016"/>
            </a:xfrm>
            <a:custGeom>
              <a:avLst/>
              <a:gdLst>
                <a:gd name="T0" fmla="*/ 0 w 167"/>
                <a:gd name="T1" fmla="*/ 0 h 92"/>
                <a:gd name="T2" fmla="*/ 2147483647 w 167"/>
                <a:gd name="T3" fmla="*/ 0 h 92"/>
                <a:gd name="T4" fmla="*/ 2147483647 w 167"/>
                <a:gd name="T5" fmla="*/ 0 h 92"/>
                <a:gd name="T6" fmla="*/ 2147483647 w 167"/>
                <a:gd name="T7" fmla="*/ 2147483647 h 92"/>
                <a:gd name="T8" fmla="*/ 2147483647 w 167"/>
                <a:gd name="T9" fmla="*/ 2147483647 h 92"/>
                <a:gd name="T10" fmla="*/ 2147483647 w 167"/>
                <a:gd name="T11" fmla="*/ 2147483647 h 92"/>
                <a:gd name="T12" fmla="*/ 0 w 167"/>
                <a:gd name="T13" fmla="*/ 2147483647 h 92"/>
                <a:gd name="T14" fmla="*/ 0 w 167"/>
                <a:gd name="T15" fmla="*/ 2147483647 h 92"/>
                <a:gd name="T16" fmla="*/ 2147483647 w 167"/>
                <a:gd name="T17" fmla="*/ 2147483647 h 92"/>
                <a:gd name="T18" fmla="*/ 0 w 167"/>
                <a:gd name="T19" fmla="*/ 0 h 92"/>
                <a:gd name="T20" fmla="*/ 0 w 167"/>
                <a:gd name="T21" fmla="*/ 0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 h="92">
                  <a:moveTo>
                    <a:pt x="0" y="0"/>
                  </a:moveTo>
                  <a:lnTo>
                    <a:pt x="150" y="0"/>
                  </a:lnTo>
                  <a:lnTo>
                    <a:pt x="166" y="42"/>
                  </a:lnTo>
                  <a:lnTo>
                    <a:pt x="150" y="91"/>
                  </a:lnTo>
                  <a:lnTo>
                    <a:pt x="0" y="91"/>
                  </a:lnTo>
                  <a:lnTo>
                    <a:pt x="15" y="42"/>
                  </a:lnTo>
                  <a:lnTo>
                    <a:pt x="0" y="0"/>
                  </a:lnTo>
                </a:path>
              </a:pathLst>
            </a:custGeom>
            <a:solidFill>
              <a:srgbClr val="4F81BD"/>
            </a:solidFill>
            <a:ln w="19050" cap="rnd" cmpd="sng">
              <a:solidFill>
                <a:srgbClr val="EEECE1"/>
              </a:solidFill>
              <a:prstDash val="solid"/>
              <a:round/>
              <a:headEnd/>
              <a:tailEnd/>
            </a:ln>
          </p:spPr>
          <p:txBody>
            <a:bodyP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188" name="Freeform 264"/>
            <p:cNvSpPr>
              <a:spLocks noChangeAspect="1"/>
            </p:cNvSpPr>
            <p:nvPr/>
          </p:nvSpPr>
          <p:spPr bwMode="auto">
            <a:xfrm>
              <a:off x="4721418" y="1843135"/>
              <a:ext cx="576258" cy="119016"/>
            </a:xfrm>
            <a:custGeom>
              <a:avLst/>
              <a:gdLst>
                <a:gd name="T0" fmla="*/ 0 w 166"/>
                <a:gd name="T1" fmla="*/ 0 h 92"/>
                <a:gd name="T2" fmla="*/ 2147483647 w 166"/>
                <a:gd name="T3" fmla="*/ 0 h 92"/>
                <a:gd name="T4" fmla="*/ 2147483647 w 166"/>
                <a:gd name="T5" fmla="*/ 0 h 92"/>
                <a:gd name="T6" fmla="*/ 2147483647 w 166"/>
                <a:gd name="T7" fmla="*/ 2147483647 h 92"/>
                <a:gd name="T8" fmla="*/ 2147483647 w 166"/>
                <a:gd name="T9" fmla="*/ 2147483647 h 92"/>
                <a:gd name="T10" fmla="*/ 2147483647 w 166"/>
                <a:gd name="T11" fmla="*/ 2147483647 h 92"/>
                <a:gd name="T12" fmla="*/ 0 w 166"/>
                <a:gd name="T13" fmla="*/ 2147483647 h 92"/>
                <a:gd name="T14" fmla="*/ 0 w 166"/>
                <a:gd name="T15" fmla="*/ 2147483647 h 92"/>
                <a:gd name="T16" fmla="*/ 2147483647 w 166"/>
                <a:gd name="T17" fmla="*/ 2147483647 h 92"/>
                <a:gd name="T18" fmla="*/ 0 w 166"/>
                <a:gd name="T19" fmla="*/ 0 h 92"/>
                <a:gd name="T20" fmla="*/ 0 w 166"/>
                <a:gd name="T21" fmla="*/ 0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6" h="92">
                  <a:moveTo>
                    <a:pt x="0" y="0"/>
                  </a:moveTo>
                  <a:lnTo>
                    <a:pt x="149" y="0"/>
                  </a:lnTo>
                  <a:lnTo>
                    <a:pt x="165" y="42"/>
                  </a:lnTo>
                  <a:lnTo>
                    <a:pt x="149" y="91"/>
                  </a:lnTo>
                  <a:lnTo>
                    <a:pt x="0" y="91"/>
                  </a:lnTo>
                  <a:lnTo>
                    <a:pt x="15" y="42"/>
                  </a:lnTo>
                  <a:lnTo>
                    <a:pt x="0" y="0"/>
                  </a:lnTo>
                </a:path>
              </a:pathLst>
            </a:custGeom>
            <a:solidFill>
              <a:srgbClr val="4F81BD"/>
            </a:solidFill>
            <a:ln w="19050" cap="rnd" cmpd="sng">
              <a:solidFill>
                <a:srgbClr val="EEECE1"/>
              </a:solidFill>
              <a:prstDash val="solid"/>
              <a:round/>
              <a:headEnd/>
              <a:tailEnd/>
            </a:ln>
          </p:spPr>
          <p:txBody>
            <a:bodyP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189" name="Freeform 265"/>
            <p:cNvSpPr>
              <a:spLocks noChangeAspect="1"/>
            </p:cNvSpPr>
            <p:nvPr/>
          </p:nvSpPr>
          <p:spPr bwMode="auto">
            <a:xfrm>
              <a:off x="3154569" y="1843135"/>
              <a:ext cx="582607" cy="119016"/>
            </a:xfrm>
            <a:custGeom>
              <a:avLst/>
              <a:gdLst>
                <a:gd name="T0" fmla="*/ 0 w 167"/>
                <a:gd name="T1" fmla="*/ 0 h 92"/>
                <a:gd name="T2" fmla="*/ 2147483647 w 167"/>
                <a:gd name="T3" fmla="*/ 0 h 92"/>
                <a:gd name="T4" fmla="*/ 2147483647 w 167"/>
                <a:gd name="T5" fmla="*/ 0 h 92"/>
                <a:gd name="T6" fmla="*/ 2147483647 w 167"/>
                <a:gd name="T7" fmla="*/ 2147483647 h 92"/>
                <a:gd name="T8" fmla="*/ 2147483647 w 167"/>
                <a:gd name="T9" fmla="*/ 2147483647 h 92"/>
                <a:gd name="T10" fmla="*/ 2147483647 w 167"/>
                <a:gd name="T11" fmla="*/ 2147483647 h 92"/>
                <a:gd name="T12" fmla="*/ 0 w 167"/>
                <a:gd name="T13" fmla="*/ 2147483647 h 92"/>
                <a:gd name="T14" fmla="*/ 0 w 167"/>
                <a:gd name="T15" fmla="*/ 2147483647 h 92"/>
                <a:gd name="T16" fmla="*/ 2147483647 w 167"/>
                <a:gd name="T17" fmla="*/ 2147483647 h 92"/>
                <a:gd name="T18" fmla="*/ 0 w 167"/>
                <a:gd name="T19" fmla="*/ 0 h 92"/>
                <a:gd name="T20" fmla="*/ 0 w 167"/>
                <a:gd name="T21" fmla="*/ 0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 h="92">
                  <a:moveTo>
                    <a:pt x="0" y="0"/>
                  </a:moveTo>
                  <a:lnTo>
                    <a:pt x="150" y="0"/>
                  </a:lnTo>
                  <a:lnTo>
                    <a:pt x="166" y="42"/>
                  </a:lnTo>
                  <a:lnTo>
                    <a:pt x="150" y="91"/>
                  </a:lnTo>
                  <a:lnTo>
                    <a:pt x="0" y="91"/>
                  </a:lnTo>
                  <a:lnTo>
                    <a:pt x="15" y="42"/>
                  </a:lnTo>
                  <a:lnTo>
                    <a:pt x="0" y="0"/>
                  </a:lnTo>
                </a:path>
              </a:pathLst>
            </a:custGeom>
            <a:solidFill>
              <a:srgbClr val="4F81BD"/>
            </a:solidFill>
            <a:ln w="19050" cap="rnd" cmpd="sng">
              <a:solidFill>
                <a:srgbClr val="EEECE1"/>
              </a:solidFill>
              <a:prstDash val="solid"/>
              <a:round/>
              <a:headEnd/>
              <a:tailEnd/>
            </a:ln>
          </p:spPr>
          <p:txBody>
            <a:bodyP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190" name="Freeform 266"/>
            <p:cNvSpPr>
              <a:spLocks noChangeAspect="1"/>
            </p:cNvSpPr>
            <p:nvPr/>
          </p:nvSpPr>
          <p:spPr bwMode="auto">
            <a:xfrm>
              <a:off x="3678440" y="1843135"/>
              <a:ext cx="576257" cy="119016"/>
            </a:xfrm>
            <a:custGeom>
              <a:avLst/>
              <a:gdLst>
                <a:gd name="T0" fmla="*/ 0 w 166"/>
                <a:gd name="T1" fmla="*/ 0 h 92"/>
                <a:gd name="T2" fmla="*/ 2147483647 w 166"/>
                <a:gd name="T3" fmla="*/ 0 h 92"/>
                <a:gd name="T4" fmla="*/ 2147483647 w 166"/>
                <a:gd name="T5" fmla="*/ 0 h 92"/>
                <a:gd name="T6" fmla="*/ 2147483647 w 166"/>
                <a:gd name="T7" fmla="*/ 2147483647 h 92"/>
                <a:gd name="T8" fmla="*/ 2147483647 w 166"/>
                <a:gd name="T9" fmla="*/ 2147483647 h 92"/>
                <a:gd name="T10" fmla="*/ 2147483647 w 166"/>
                <a:gd name="T11" fmla="*/ 2147483647 h 92"/>
                <a:gd name="T12" fmla="*/ 0 w 166"/>
                <a:gd name="T13" fmla="*/ 2147483647 h 92"/>
                <a:gd name="T14" fmla="*/ 0 w 166"/>
                <a:gd name="T15" fmla="*/ 2147483647 h 92"/>
                <a:gd name="T16" fmla="*/ 2147483647 w 166"/>
                <a:gd name="T17" fmla="*/ 2147483647 h 92"/>
                <a:gd name="T18" fmla="*/ 0 w 166"/>
                <a:gd name="T19" fmla="*/ 0 h 92"/>
                <a:gd name="T20" fmla="*/ 0 w 166"/>
                <a:gd name="T21" fmla="*/ 0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6" h="92">
                  <a:moveTo>
                    <a:pt x="0" y="0"/>
                  </a:moveTo>
                  <a:lnTo>
                    <a:pt x="149" y="0"/>
                  </a:lnTo>
                  <a:lnTo>
                    <a:pt x="165" y="42"/>
                  </a:lnTo>
                  <a:lnTo>
                    <a:pt x="149" y="91"/>
                  </a:lnTo>
                  <a:lnTo>
                    <a:pt x="0" y="91"/>
                  </a:lnTo>
                  <a:lnTo>
                    <a:pt x="15" y="42"/>
                  </a:lnTo>
                  <a:lnTo>
                    <a:pt x="0" y="0"/>
                  </a:lnTo>
                </a:path>
              </a:pathLst>
            </a:custGeom>
            <a:solidFill>
              <a:srgbClr val="4F81BD"/>
            </a:solidFill>
            <a:ln w="19050" cap="rnd" cmpd="sng">
              <a:solidFill>
                <a:srgbClr val="EEECE1"/>
              </a:solidFill>
              <a:prstDash val="solid"/>
              <a:round/>
              <a:headEnd/>
              <a:tailEnd/>
            </a:ln>
          </p:spPr>
          <p:txBody>
            <a:bodyP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191" name="Freeform 267"/>
            <p:cNvSpPr>
              <a:spLocks noChangeAspect="1"/>
            </p:cNvSpPr>
            <p:nvPr/>
          </p:nvSpPr>
          <p:spPr bwMode="auto">
            <a:xfrm>
              <a:off x="2644986" y="1843135"/>
              <a:ext cx="581020" cy="119016"/>
            </a:xfrm>
            <a:custGeom>
              <a:avLst/>
              <a:gdLst>
                <a:gd name="T0" fmla="*/ 0 w 167"/>
                <a:gd name="T1" fmla="*/ 0 h 92"/>
                <a:gd name="T2" fmla="*/ 2147483647 w 167"/>
                <a:gd name="T3" fmla="*/ 0 h 92"/>
                <a:gd name="T4" fmla="*/ 2147483647 w 167"/>
                <a:gd name="T5" fmla="*/ 0 h 92"/>
                <a:gd name="T6" fmla="*/ 2147483647 w 167"/>
                <a:gd name="T7" fmla="*/ 2147483647 h 92"/>
                <a:gd name="T8" fmla="*/ 2147483647 w 167"/>
                <a:gd name="T9" fmla="*/ 2147483647 h 92"/>
                <a:gd name="T10" fmla="*/ 2147483647 w 167"/>
                <a:gd name="T11" fmla="*/ 2147483647 h 92"/>
                <a:gd name="T12" fmla="*/ 0 w 167"/>
                <a:gd name="T13" fmla="*/ 2147483647 h 92"/>
                <a:gd name="T14" fmla="*/ 0 w 167"/>
                <a:gd name="T15" fmla="*/ 2147483647 h 92"/>
                <a:gd name="T16" fmla="*/ 2147483647 w 167"/>
                <a:gd name="T17" fmla="*/ 2147483647 h 92"/>
                <a:gd name="T18" fmla="*/ 0 w 167"/>
                <a:gd name="T19" fmla="*/ 0 h 92"/>
                <a:gd name="T20" fmla="*/ 0 w 167"/>
                <a:gd name="T21" fmla="*/ 0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 h="92">
                  <a:moveTo>
                    <a:pt x="0" y="0"/>
                  </a:moveTo>
                  <a:lnTo>
                    <a:pt x="150" y="0"/>
                  </a:lnTo>
                  <a:lnTo>
                    <a:pt x="166" y="42"/>
                  </a:lnTo>
                  <a:lnTo>
                    <a:pt x="150" y="91"/>
                  </a:lnTo>
                  <a:lnTo>
                    <a:pt x="0" y="91"/>
                  </a:lnTo>
                  <a:lnTo>
                    <a:pt x="15" y="42"/>
                  </a:lnTo>
                  <a:lnTo>
                    <a:pt x="0" y="0"/>
                  </a:lnTo>
                </a:path>
              </a:pathLst>
            </a:custGeom>
            <a:solidFill>
              <a:srgbClr val="4F81BD"/>
            </a:solidFill>
            <a:ln w="19050" cap="rnd" cmpd="sng">
              <a:solidFill>
                <a:srgbClr val="EEECE1"/>
              </a:solidFill>
              <a:prstDash val="solid"/>
              <a:round/>
              <a:headEnd/>
              <a:tailEnd/>
            </a:ln>
          </p:spPr>
          <p:txBody>
            <a:bodyP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graphicFrame>
          <p:nvGraphicFramePr>
            <p:cNvPr id="18487" name="Object 3"/>
            <p:cNvGraphicFramePr>
              <a:graphicFrameLocks noChangeAspect="1"/>
            </p:cNvGraphicFramePr>
            <p:nvPr/>
          </p:nvGraphicFramePr>
          <p:xfrm>
            <a:off x="2228770" y="2009578"/>
            <a:ext cx="4160549" cy="977429"/>
          </p:xfrm>
          <a:graphic>
            <a:graphicData uri="http://schemas.openxmlformats.org/presentationml/2006/ole">
              <mc:AlternateContent xmlns:mc="http://schemas.openxmlformats.org/markup-compatibility/2006">
                <mc:Choice xmlns:v="urn:schemas-microsoft-com:vml" Requires="v">
                  <p:oleObj spid="_x0000_s18579" name="CorelPhotoPaint.Image.8" r:id="rId27" imgW="6466667" imgH="2676190" progId="">
                    <p:embed/>
                  </p:oleObj>
                </mc:Choice>
                <mc:Fallback>
                  <p:oleObj name="CorelPhotoPaint.Image.8" r:id="rId27" imgW="6466667" imgH="2676190" progId="">
                    <p:embed/>
                    <p:pic>
                      <p:nvPicPr>
                        <p:cNvPr id="0" name="Object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228770" y="2009578"/>
                          <a:ext cx="4160549" cy="97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3" name="Freeform 264"/>
            <p:cNvSpPr>
              <a:spLocks noChangeAspect="1"/>
            </p:cNvSpPr>
            <p:nvPr/>
          </p:nvSpPr>
          <p:spPr bwMode="auto">
            <a:xfrm>
              <a:off x="5250051" y="1843135"/>
              <a:ext cx="577845" cy="119016"/>
            </a:xfrm>
            <a:custGeom>
              <a:avLst/>
              <a:gdLst>
                <a:gd name="T0" fmla="*/ 0 w 166"/>
                <a:gd name="T1" fmla="*/ 0 h 92"/>
                <a:gd name="T2" fmla="*/ 2147483647 w 166"/>
                <a:gd name="T3" fmla="*/ 0 h 92"/>
                <a:gd name="T4" fmla="*/ 2147483647 w 166"/>
                <a:gd name="T5" fmla="*/ 0 h 92"/>
                <a:gd name="T6" fmla="*/ 2147483647 w 166"/>
                <a:gd name="T7" fmla="*/ 2147483647 h 92"/>
                <a:gd name="T8" fmla="*/ 2147483647 w 166"/>
                <a:gd name="T9" fmla="*/ 2147483647 h 92"/>
                <a:gd name="T10" fmla="*/ 2147483647 w 166"/>
                <a:gd name="T11" fmla="*/ 2147483647 h 92"/>
                <a:gd name="T12" fmla="*/ 0 w 166"/>
                <a:gd name="T13" fmla="*/ 2147483647 h 92"/>
                <a:gd name="T14" fmla="*/ 0 w 166"/>
                <a:gd name="T15" fmla="*/ 2147483647 h 92"/>
                <a:gd name="T16" fmla="*/ 2147483647 w 166"/>
                <a:gd name="T17" fmla="*/ 2147483647 h 92"/>
                <a:gd name="T18" fmla="*/ 0 w 166"/>
                <a:gd name="T19" fmla="*/ 0 h 92"/>
                <a:gd name="T20" fmla="*/ 0 w 166"/>
                <a:gd name="T21" fmla="*/ 0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6" h="92">
                  <a:moveTo>
                    <a:pt x="0" y="0"/>
                  </a:moveTo>
                  <a:lnTo>
                    <a:pt x="149" y="0"/>
                  </a:lnTo>
                  <a:lnTo>
                    <a:pt x="165" y="42"/>
                  </a:lnTo>
                  <a:lnTo>
                    <a:pt x="149" y="91"/>
                  </a:lnTo>
                  <a:lnTo>
                    <a:pt x="0" y="91"/>
                  </a:lnTo>
                  <a:lnTo>
                    <a:pt x="15" y="42"/>
                  </a:lnTo>
                  <a:lnTo>
                    <a:pt x="0" y="0"/>
                  </a:lnTo>
                </a:path>
              </a:pathLst>
            </a:custGeom>
            <a:solidFill>
              <a:srgbClr val="4F81BD"/>
            </a:solidFill>
            <a:ln w="19050" cap="rnd" cmpd="sng">
              <a:solidFill>
                <a:srgbClr val="EEECE1"/>
              </a:solidFill>
              <a:prstDash val="solid"/>
              <a:round/>
              <a:headEnd/>
              <a:tailEnd/>
            </a:ln>
          </p:spPr>
          <p:txBody>
            <a:bodyP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194" name="Freeform 264"/>
            <p:cNvSpPr>
              <a:spLocks noChangeAspect="1"/>
            </p:cNvSpPr>
            <p:nvPr/>
          </p:nvSpPr>
          <p:spPr bwMode="auto">
            <a:xfrm>
              <a:off x="5767572" y="1843135"/>
              <a:ext cx="576257" cy="119016"/>
            </a:xfrm>
            <a:custGeom>
              <a:avLst/>
              <a:gdLst>
                <a:gd name="T0" fmla="*/ 0 w 166"/>
                <a:gd name="T1" fmla="*/ 0 h 92"/>
                <a:gd name="T2" fmla="*/ 2147483647 w 166"/>
                <a:gd name="T3" fmla="*/ 0 h 92"/>
                <a:gd name="T4" fmla="*/ 2147483647 w 166"/>
                <a:gd name="T5" fmla="*/ 0 h 92"/>
                <a:gd name="T6" fmla="*/ 2147483647 w 166"/>
                <a:gd name="T7" fmla="*/ 2147483647 h 92"/>
                <a:gd name="T8" fmla="*/ 2147483647 w 166"/>
                <a:gd name="T9" fmla="*/ 2147483647 h 92"/>
                <a:gd name="T10" fmla="*/ 2147483647 w 166"/>
                <a:gd name="T11" fmla="*/ 2147483647 h 92"/>
                <a:gd name="T12" fmla="*/ 0 w 166"/>
                <a:gd name="T13" fmla="*/ 2147483647 h 92"/>
                <a:gd name="T14" fmla="*/ 0 w 166"/>
                <a:gd name="T15" fmla="*/ 2147483647 h 92"/>
                <a:gd name="T16" fmla="*/ 2147483647 w 166"/>
                <a:gd name="T17" fmla="*/ 2147483647 h 92"/>
                <a:gd name="T18" fmla="*/ 0 w 166"/>
                <a:gd name="T19" fmla="*/ 0 h 92"/>
                <a:gd name="T20" fmla="*/ 0 w 166"/>
                <a:gd name="T21" fmla="*/ 0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6" h="92">
                  <a:moveTo>
                    <a:pt x="0" y="0"/>
                  </a:moveTo>
                  <a:lnTo>
                    <a:pt x="149" y="0"/>
                  </a:lnTo>
                  <a:lnTo>
                    <a:pt x="165" y="42"/>
                  </a:lnTo>
                  <a:lnTo>
                    <a:pt x="149" y="91"/>
                  </a:lnTo>
                  <a:lnTo>
                    <a:pt x="0" y="91"/>
                  </a:lnTo>
                  <a:lnTo>
                    <a:pt x="15" y="42"/>
                  </a:lnTo>
                  <a:lnTo>
                    <a:pt x="0" y="0"/>
                  </a:lnTo>
                </a:path>
              </a:pathLst>
            </a:custGeom>
            <a:solidFill>
              <a:srgbClr val="4F81BD"/>
            </a:solidFill>
            <a:ln w="19050" cap="rnd" cmpd="sng">
              <a:solidFill>
                <a:srgbClr val="EEECE1"/>
              </a:solidFill>
              <a:prstDash val="solid"/>
              <a:round/>
              <a:headEnd/>
              <a:tailEnd/>
            </a:ln>
          </p:spPr>
          <p:txBody>
            <a:bodyP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grpSp>
      <p:sp>
        <p:nvSpPr>
          <p:cNvPr id="18464" name="Freeform 52"/>
          <p:cNvSpPr>
            <a:spLocks/>
          </p:cNvSpPr>
          <p:nvPr/>
        </p:nvSpPr>
        <p:spPr bwMode="auto">
          <a:xfrm flipV="1">
            <a:off x="1543050" y="3238500"/>
            <a:ext cx="1806575" cy="1254125"/>
          </a:xfrm>
          <a:custGeom>
            <a:avLst/>
            <a:gdLst>
              <a:gd name="T0" fmla="*/ 0 w 363"/>
              <a:gd name="T1" fmla="*/ 0 h 1104"/>
              <a:gd name="T2" fmla="*/ 2147483647 w 363"/>
              <a:gd name="T3" fmla="*/ 2147483647 h 1104"/>
              <a:gd name="T4" fmla="*/ 2147483647 w 363"/>
              <a:gd name="T5" fmla="*/ 2147483647 h 1104"/>
              <a:gd name="T6" fmla="*/ 0 60000 65536"/>
              <a:gd name="T7" fmla="*/ 0 60000 65536"/>
              <a:gd name="T8" fmla="*/ 0 60000 65536"/>
              <a:gd name="T9" fmla="*/ 0 w 363"/>
              <a:gd name="T10" fmla="*/ 0 h 1104"/>
              <a:gd name="T11" fmla="*/ 363 w 363"/>
              <a:gd name="T12" fmla="*/ 1104 h 1104"/>
            </a:gdLst>
            <a:ahLst/>
            <a:cxnLst>
              <a:cxn ang="T6">
                <a:pos x="T0" y="T1"/>
              </a:cxn>
              <a:cxn ang="T7">
                <a:pos x="T2" y="T3"/>
              </a:cxn>
              <a:cxn ang="T8">
                <a:pos x="T4" y="T5"/>
              </a:cxn>
            </a:cxnLst>
            <a:rect l="T9" t="T10" r="T11" b="T12"/>
            <a:pathLst>
              <a:path w="363" h="1104">
                <a:moveTo>
                  <a:pt x="0" y="0"/>
                </a:moveTo>
                <a:cubicBezTo>
                  <a:pt x="48" y="92"/>
                  <a:pt x="230" y="366"/>
                  <a:pt x="290" y="550"/>
                </a:cubicBezTo>
                <a:cubicBezTo>
                  <a:pt x="350" y="734"/>
                  <a:pt x="348" y="989"/>
                  <a:pt x="363" y="1104"/>
                </a:cubicBezTo>
              </a:path>
            </a:pathLst>
          </a:custGeom>
          <a:noFill/>
          <a:ln w="28575" cap="flat" cmpd="sng">
            <a:solidFill>
              <a:srgbClr val="FF6600"/>
            </a:solidFill>
            <a:prstDash val="solid"/>
            <a:round/>
            <a:headEnd type="stealth" w="lg" len="lg"/>
            <a:tailEnd type="non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0" name="圆角矩形 199"/>
          <p:cNvSpPr/>
          <p:nvPr/>
        </p:nvSpPr>
        <p:spPr>
          <a:xfrm>
            <a:off x="865188" y="1717675"/>
            <a:ext cx="7070725" cy="2549525"/>
          </a:xfrm>
          <a:prstGeom prst="roundRect">
            <a:avLst>
              <a:gd name="adj" fmla="val 4374"/>
            </a:avLst>
          </a:prstGeom>
          <a:no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auto">
              <a:spcBef>
                <a:spcPts val="0"/>
              </a:spcBef>
              <a:spcAft>
                <a:spcPts val="0"/>
              </a:spcAft>
              <a:defRPr/>
            </a:pPr>
            <a:r>
              <a:rPr lang="zh-CN" altLang="en-US" sz="1600" b="1" i="1" dirty="0" smtClean="0">
                <a:solidFill>
                  <a:srgbClr val="000000"/>
                </a:solidFill>
                <a:latin typeface="微软雅黑" pitchFamily="34" charset="-122"/>
                <a:ea typeface="微软雅黑"/>
              </a:rPr>
              <a:t>业务流程管理平台</a:t>
            </a:r>
          </a:p>
        </p:txBody>
      </p:sp>
      <p:sp>
        <p:nvSpPr>
          <p:cNvPr id="18466" name="Freeform 46"/>
          <p:cNvSpPr>
            <a:spLocks/>
          </p:cNvSpPr>
          <p:nvPr/>
        </p:nvSpPr>
        <p:spPr bwMode="auto">
          <a:xfrm>
            <a:off x="5295900" y="3209925"/>
            <a:ext cx="92075" cy="1289050"/>
          </a:xfrm>
          <a:custGeom>
            <a:avLst/>
            <a:gdLst>
              <a:gd name="T0" fmla="*/ 0 w 460"/>
              <a:gd name="T1" fmla="*/ 0 h 2223"/>
              <a:gd name="T2" fmla="*/ 2147483647 w 460"/>
              <a:gd name="T3" fmla="*/ 2147483647 h 2223"/>
              <a:gd name="T4" fmla="*/ 2147483647 w 460"/>
              <a:gd name="T5" fmla="*/ 2147483647 h 2223"/>
              <a:gd name="T6" fmla="*/ 0 60000 65536"/>
              <a:gd name="T7" fmla="*/ 0 60000 65536"/>
              <a:gd name="T8" fmla="*/ 0 60000 65536"/>
              <a:gd name="T9" fmla="*/ 0 w 460"/>
              <a:gd name="T10" fmla="*/ 0 h 2223"/>
              <a:gd name="T11" fmla="*/ 460 w 460"/>
              <a:gd name="T12" fmla="*/ 2223 h 2223"/>
            </a:gdLst>
            <a:ahLst/>
            <a:cxnLst>
              <a:cxn ang="T6">
                <a:pos x="T0" y="T1"/>
              </a:cxn>
              <a:cxn ang="T7">
                <a:pos x="T2" y="T3"/>
              </a:cxn>
              <a:cxn ang="T8">
                <a:pos x="T4" y="T5"/>
              </a:cxn>
            </a:cxnLst>
            <a:rect l="T9" t="T10" r="T11" b="T12"/>
            <a:pathLst>
              <a:path w="460" h="2223">
                <a:moveTo>
                  <a:pt x="0" y="0"/>
                </a:moveTo>
                <a:cubicBezTo>
                  <a:pt x="75" y="136"/>
                  <a:pt x="444" y="447"/>
                  <a:pt x="452" y="817"/>
                </a:cubicBezTo>
                <a:cubicBezTo>
                  <a:pt x="460" y="1187"/>
                  <a:pt x="132" y="1930"/>
                  <a:pt x="48" y="2223"/>
                </a:cubicBezTo>
              </a:path>
            </a:pathLst>
          </a:custGeom>
          <a:noFill/>
          <a:ln w="28575" cap="flat" cmpd="sng">
            <a:solidFill>
              <a:srgbClr val="666699"/>
            </a:solidFill>
            <a:prstDash val="solid"/>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67" name="Freeform 46"/>
          <p:cNvSpPr>
            <a:spLocks/>
          </p:cNvSpPr>
          <p:nvPr/>
        </p:nvSpPr>
        <p:spPr bwMode="auto">
          <a:xfrm flipH="1">
            <a:off x="3346450" y="3238500"/>
            <a:ext cx="339725" cy="1279525"/>
          </a:xfrm>
          <a:custGeom>
            <a:avLst/>
            <a:gdLst>
              <a:gd name="T0" fmla="*/ 0 w 460"/>
              <a:gd name="T1" fmla="*/ 0 h 2223"/>
              <a:gd name="T2" fmla="*/ 2147483647 w 460"/>
              <a:gd name="T3" fmla="*/ 2147483647 h 2223"/>
              <a:gd name="T4" fmla="*/ 2147483647 w 460"/>
              <a:gd name="T5" fmla="*/ 2147483647 h 2223"/>
              <a:gd name="T6" fmla="*/ 0 60000 65536"/>
              <a:gd name="T7" fmla="*/ 0 60000 65536"/>
              <a:gd name="T8" fmla="*/ 0 60000 65536"/>
              <a:gd name="T9" fmla="*/ 0 w 460"/>
              <a:gd name="T10" fmla="*/ 0 h 2223"/>
              <a:gd name="T11" fmla="*/ 460 w 460"/>
              <a:gd name="T12" fmla="*/ 2223 h 2223"/>
            </a:gdLst>
            <a:ahLst/>
            <a:cxnLst>
              <a:cxn ang="T6">
                <a:pos x="T0" y="T1"/>
              </a:cxn>
              <a:cxn ang="T7">
                <a:pos x="T2" y="T3"/>
              </a:cxn>
              <a:cxn ang="T8">
                <a:pos x="T4" y="T5"/>
              </a:cxn>
            </a:cxnLst>
            <a:rect l="T9" t="T10" r="T11" b="T12"/>
            <a:pathLst>
              <a:path w="460" h="2223">
                <a:moveTo>
                  <a:pt x="0" y="0"/>
                </a:moveTo>
                <a:cubicBezTo>
                  <a:pt x="75" y="136"/>
                  <a:pt x="444" y="447"/>
                  <a:pt x="452" y="817"/>
                </a:cubicBezTo>
                <a:cubicBezTo>
                  <a:pt x="460" y="1187"/>
                  <a:pt x="132" y="1930"/>
                  <a:pt x="48" y="2223"/>
                </a:cubicBezTo>
              </a:path>
            </a:pathLst>
          </a:custGeom>
          <a:noFill/>
          <a:ln w="28575" cap="flat" cmpd="sng">
            <a:solidFill>
              <a:srgbClr val="666699"/>
            </a:solidFill>
            <a:prstDash val="solid"/>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68" name="Freeform 46"/>
          <p:cNvSpPr>
            <a:spLocks/>
          </p:cNvSpPr>
          <p:nvPr/>
        </p:nvSpPr>
        <p:spPr bwMode="auto">
          <a:xfrm rot="20540128" flipH="1">
            <a:off x="6292850" y="3176588"/>
            <a:ext cx="60325" cy="1339850"/>
          </a:xfrm>
          <a:custGeom>
            <a:avLst/>
            <a:gdLst>
              <a:gd name="T0" fmla="*/ 0 w 460"/>
              <a:gd name="T1" fmla="*/ 0 h 2223"/>
              <a:gd name="T2" fmla="*/ 2147483647 w 460"/>
              <a:gd name="T3" fmla="*/ 2147483647 h 2223"/>
              <a:gd name="T4" fmla="*/ 2147483647 w 460"/>
              <a:gd name="T5" fmla="*/ 2147483647 h 2223"/>
              <a:gd name="T6" fmla="*/ 0 60000 65536"/>
              <a:gd name="T7" fmla="*/ 0 60000 65536"/>
              <a:gd name="T8" fmla="*/ 0 60000 65536"/>
              <a:gd name="T9" fmla="*/ 0 w 460"/>
              <a:gd name="T10" fmla="*/ 0 h 2223"/>
              <a:gd name="T11" fmla="*/ 460 w 460"/>
              <a:gd name="T12" fmla="*/ 2223 h 2223"/>
            </a:gdLst>
            <a:ahLst/>
            <a:cxnLst>
              <a:cxn ang="T6">
                <a:pos x="T0" y="T1"/>
              </a:cxn>
              <a:cxn ang="T7">
                <a:pos x="T2" y="T3"/>
              </a:cxn>
              <a:cxn ang="T8">
                <a:pos x="T4" y="T5"/>
              </a:cxn>
            </a:cxnLst>
            <a:rect l="T9" t="T10" r="T11" b="T12"/>
            <a:pathLst>
              <a:path w="460" h="2223">
                <a:moveTo>
                  <a:pt x="0" y="0"/>
                </a:moveTo>
                <a:cubicBezTo>
                  <a:pt x="75" y="136"/>
                  <a:pt x="444" y="447"/>
                  <a:pt x="452" y="817"/>
                </a:cubicBezTo>
                <a:cubicBezTo>
                  <a:pt x="460" y="1187"/>
                  <a:pt x="132" y="1930"/>
                  <a:pt x="48" y="2223"/>
                </a:cubicBezTo>
              </a:path>
            </a:pathLst>
          </a:custGeom>
          <a:noFill/>
          <a:ln w="28575" cap="flat" cmpd="sng">
            <a:solidFill>
              <a:srgbClr val="00B050"/>
            </a:solidFill>
            <a:prstDash val="solid"/>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204" name="Picture 3" descr="C:\Users\mattande\AppData\Local\Microsoft\Windows\Temporary Internet Files\Content.IE5\YFBK23JN\MCj04339410000[1].png"/>
          <p:cNvPicPr>
            <a:picLocks noChangeAspect="1" noChangeArrowheads="1"/>
          </p:cNvPicPr>
          <p:nvPr/>
        </p:nvPicPr>
        <p:blipFill>
          <a:blip r:embed="rId29" cstate="print"/>
          <a:srcRect/>
          <a:stretch>
            <a:fillRect/>
          </a:stretch>
        </p:blipFill>
        <p:spPr bwMode="auto">
          <a:xfrm>
            <a:off x="2558308" y="1717082"/>
            <a:ext cx="870722" cy="689688"/>
          </a:xfrm>
          <a:prstGeom prst="rect">
            <a:avLst/>
          </a:prstGeom>
          <a:noFill/>
          <a:scene3d>
            <a:camera prst="orthographicFront">
              <a:rot lat="0" lon="10800000" rev="0"/>
            </a:camera>
            <a:lightRig rig="threePt" dir="t"/>
          </a:scene3d>
        </p:spPr>
      </p:pic>
      <p:sp>
        <p:nvSpPr>
          <p:cNvPr id="18470" name="Rectangle 18"/>
          <p:cNvSpPr>
            <a:spLocks noChangeArrowheads="1"/>
          </p:cNvSpPr>
          <p:nvPr/>
        </p:nvSpPr>
        <p:spPr bwMode="auto">
          <a:xfrm flipH="1">
            <a:off x="282575" y="838200"/>
            <a:ext cx="8523288" cy="855663"/>
          </a:xfrm>
          <a:prstGeom prst="roundRect">
            <a:avLst>
              <a:gd name="adj" fmla="val 4861"/>
            </a:avLst>
          </a:prstGeom>
          <a:gradFill rotWithShape="1">
            <a:gsLst>
              <a:gs pos="0">
                <a:srgbClr val="FFFFFF">
                  <a:alpha val="0"/>
                </a:srgbClr>
              </a:gs>
              <a:gs pos="100000">
                <a:srgbClr val="F3F3F3"/>
              </a:gs>
            </a:gsLst>
            <a:lin ang="5400000" scaled="1"/>
          </a:gradFill>
          <a:ln w="9525" algn="ctr">
            <a:solidFill>
              <a:srgbClr val="D3D3D3"/>
            </a:solidFill>
            <a:round/>
            <a:headEnd/>
            <a:tailEnd/>
          </a:ln>
        </p:spPr>
        <p:txBody>
          <a:bodyPr lIns="0" tIns="0" rIns="0" bIns="0" anchor="ctr"/>
          <a:lstStyle>
            <a:lvl1pPr>
              <a:spcBef>
                <a:spcPct val="20000"/>
              </a:spcBef>
              <a:buSzPct val="90000"/>
              <a:buFont typeface="Arial" pitchFamily="34" charset="0"/>
              <a:buBlip>
                <a:blip r:embed="rId1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1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1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nSpc>
                <a:spcPct val="150000"/>
              </a:lnSpc>
              <a:spcBef>
                <a:spcPct val="0"/>
              </a:spcBef>
              <a:buSzTx/>
              <a:buFont typeface="Wingdings" pitchFamily="2" charset="2"/>
              <a:buNone/>
            </a:pPr>
            <a:r>
              <a:rPr lang="zh-CN" altLang="en-US" sz="1400">
                <a:solidFill>
                  <a:srgbClr val="000000"/>
                </a:solidFill>
                <a:latin typeface="微软雅黑" pitchFamily="34" charset="-122"/>
                <a:ea typeface="微软雅黑" pitchFamily="34" charset="-122"/>
                <a:cs typeface="Arial" pitchFamily="34" charset="0"/>
              </a:rPr>
              <a:t>       通过建立统一业务流程管理平台，解决跨系统流程的智能互联，建立流程梳理、流程建模、流程监控、流程优化的闭环业务流程管控体系，实现以流程串联功能，以流程驱动业务的管理目标。</a:t>
            </a:r>
            <a:endParaRPr lang="en-US" altLang="zh-CN" sz="1400">
              <a:solidFill>
                <a:srgbClr val="000000"/>
              </a:solidFill>
              <a:latin typeface="微软雅黑" pitchFamily="34" charset="-122"/>
              <a:ea typeface="微软雅黑" pitchFamily="34" charset="-122"/>
              <a:cs typeface="Arial" pitchFamily="34" charset="0"/>
            </a:endParaRPr>
          </a:p>
        </p:txBody>
      </p:sp>
      <p:pic>
        <p:nvPicPr>
          <p:cNvPr id="18471" name="Picture 2"/>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984625" y="1792288"/>
            <a:ext cx="1119188" cy="7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472" name="直接箭头连接符 2"/>
          <p:cNvCxnSpPr>
            <a:cxnSpLocks noChangeShapeType="1"/>
          </p:cNvCxnSpPr>
          <p:nvPr/>
        </p:nvCxnSpPr>
        <p:spPr bwMode="auto">
          <a:xfrm flipV="1">
            <a:off x="3240088" y="2346325"/>
            <a:ext cx="793750" cy="806450"/>
          </a:xfrm>
          <a:prstGeom prst="straightConnector1">
            <a:avLst/>
          </a:prstGeom>
          <a:noFill/>
          <a:ln w="28575">
            <a:solidFill>
              <a:srgbClr val="FF6600"/>
            </a:solidFill>
            <a:round/>
            <a:headEnd type="none" w="lg" len="lg"/>
            <a:tailEnd type="stealth" w="lg" len="lg"/>
          </a:ln>
          <a:extLst>
            <a:ext uri="{909E8E84-426E-40DD-AFC4-6F175D3DCCD1}">
              <a14:hiddenFill xmlns:a14="http://schemas.microsoft.com/office/drawing/2010/main">
                <a:noFill/>
              </a14:hiddenFill>
            </a:ext>
          </a:extLst>
        </p:spPr>
      </p:cxnSp>
      <p:cxnSp>
        <p:nvCxnSpPr>
          <p:cNvPr id="18473" name="直接箭头连接符 4"/>
          <p:cNvCxnSpPr>
            <a:cxnSpLocks noChangeShapeType="1"/>
          </p:cNvCxnSpPr>
          <p:nvPr/>
        </p:nvCxnSpPr>
        <p:spPr bwMode="auto">
          <a:xfrm flipV="1">
            <a:off x="3594100" y="2492375"/>
            <a:ext cx="506413" cy="692150"/>
          </a:xfrm>
          <a:prstGeom prst="straightConnector1">
            <a:avLst/>
          </a:prstGeom>
          <a:noFill/>
          <a:ln w="28575">
            <a:solidFill>
              <a:srgbClr val="666699"/>
            </a:solidFill>
            <a:round/>
            <a:headEnd/>
            <a:tailEnd type="stealth" w="lg" len="lg"/>
          </a:ln>
          <a:extLst>
            <a:ext uri="{909E8E84-426E-40DD-AFC4-6F175D3DCCD1}">
              <a14:hiddenFill xmlns:a14="http://schemas.microsoft.com/office/drawing/2010/main">
                <a:noFill/>
              </a14:hiddenFill>
            </a:ext>
          </a:extLst>
        </p:spPr>
      </p:cxnSp>
      <p:sp>
        <p:nvSpPr>
          <p:cNvPr id="18474" name="Freeform 52"/>
          <p:cNvSpPr>
            <a:spLocks/>
          </p:cNvSpPr>
          <p:nvPr/>
        </p:nvSpPr>
        <p:spPr bwMode="auto">
          <a:xfrm flipV="1">
            <a:off x="4440238" y="2447925"/>
            <a:ext cx="182562" cy="1089025"/>
          </a:xfrm>
          <a:custGeom>
            <a:avLst/>
            <a:gdLst>
              <a:gd name="T0" fmla="*/ 0 w 363"/>
              <a:gd name="T1" fmla="*/ 0 h 1104"/>
              <a:gd name="T2" fmla="*/ 2147483647 w 363"/>
              <a:gd name="T3" fmla="*/ 2147483647 h 1104"/>
              <a:gd name="T4" fmla="*/ 2147483647 w 363"/>
              <a:gd name="T5" fmla="*/ 2147483647 h 1104"/>
              <a:gd name="T6" fmla="*/ 0 60000 65536"/>
              <a:gd name="T7" fmla="*/ 0 60000 65536"/>
              <a:gd name="T8" fmla="*/ 0 60000 65536"/>
              <a:gd name="T9" fmla="*/ 0 w 363"/>
              <a:gd name="T10" fmla="*/ 0 h 1104"/>
              <a:gd name="T11" fmla="*/ 363 w 363"/>
              <a:gd name="T12" fmla="*/ 1104 h 1104"/>
            </a:gdLst>
            <a:ahLst/>
            <a:cxnLst>
              <a:cxn ang="T6">
                <a:pos x="T0" y="T1"/>
              </a:cxn>
              <a:cxn ang="T7">
                <a:pos x="T2" y="T3"/>
              </a:cxn>
              <a:cxn ang="T8">
                <a:pos x="T4" y="T5"/>
              </a:cxn>
            </a:cxnLst>
            <a:rect l="T9" t="T10" r="T11" b="T12"/>
            <a:pathLst>
              <a:path w="363" h="1104">
                <a:moveTo>
                  <a:pt x="0" y="0"/>
                </a:moveTo>
                <a:cubicBezTo>
                  <a:pt x="48" y="92"/>
                  <a:pt x="230" y="366"/>
                  <a:pt x="290" y="550"/>
                </a:cubicBezTo>
                <a:cubicBezTo>
                  <a:pt x="350" y="734"/>
                  <a:pt x="348" y="989"/>
                  <a:pt x="363" y="1104"/>
                </a:cubicBezTo>
              </a:path>
            </a:pathLst>
          </a:custGeom>
          <a:noFill/>
          <a:ln w="28575" cap="flat" cmpd="sng">
            <a:solidFill>
              <a:srgbClr val="FF6600"/>
            </a:solidFill>
            <a:prstDash val="solid"/>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18475" name="直接箭头连接符 10"/>
          <p:cNvCxnSpPr>
            <a:cxnSpLocks noChangeShapeType="1"/>
          </p:cNvCxnSpPr>
          <p:nvPr/>
        </p:nvCxnSpPr>
        <p:spPr bwMode="auto">
          <a:xfrm flipH="1">
            <a:off x="2832100" y="3560763"/>
            <a:ext cx="1735138" cy="973137"/>
          </a:xfrm>
          <a:prstGeom prst="straightConnector1">
            <a:avLst/>
          </a:prstGeom>
          <a:noFill/>
          <a:ln w="28575">
            <a:solidFill>
              <a:srgbClr val="FF6600"/>
            </a:solidFill>
            <a:round/>
            <a:headEnd type="none" w="lg" len="lg"/>
            <a:tailEnd type="stealth" w="lg" len="lg"/>
          </a:ln>
          <a:extLst>
            <a:ext uri="{909E8E84-426E-40DD-AFC4-6F175D3DCCD1}">
              <a14:hiddenFill xmlns:a14="http://schemas.microsoft.com/office/drawing/2010/main">
                <a:noFill/>
              </a14:hiddenFill>
            </a:ext>
          </a:extLst>
        </p:spPr>
      </p:cxnSp>
      <p:cxnSp>
        <p:nvCxnSpPr>
          <p:cNvPr id="18476" name="直接箭头连接符 13"/>
          <p:cNvCxnSpPr>
            <a:cxnSpLocks noChangeShapeType="1"/>
          </p:cNvCxnSpPr>
          <p:nvPr/>
        </p:nvCxnSpPr>
        <p:spPr bwMode="auto">
          <a:xfrm flipH="1" flipV="1">
            <a:off x="4857750" y="2492375"/>
            <a:ext cx="290513" cy="692150"/>
          </a:xfrm>
          <a:prstGeom prst="straightConnector1">
            <a:avLst/>
          </a:prstGeom>
          <a:noFill/>
          <a:ln w="28575">
            <a:solidFill>
              <a:srgbClr val="666699"/>
            </a:solidFill>
            <a:round/>
            <a:headEnd/>
            <a:tailEnd type="stealth" w="lg" len="lg"/>
          </a:ln>
          <a:extLst>
            <a:ext uri="{909E8E84-426E-40DD-AFC4-6F175D3DCCD1}">
              <a14:hiddenFill xmlns:a14="http://schemas.microsoft.com/office/drawing/2010/main">
                <a:noFill/>
              </a14:hiddenFill>
            </a:ext>
          </a:extLst>
        </p:spPr>
      </p:cxnSp>
      <p:cxnSp>
        <p:nvCxnSpPr>
          <p:cNvPr id="18477" name="直接箭头连接符 15"/>
          <p:cNvCxnSpPr>
            <a:cxnSpLocks noChangeShapeType="1"/>
          </p:cNvCxnSpPr>
          <p:nvPr/>
        </p:nvCxnSpPr>
        <p:spPr bwMode="auto">
          <a:xfrm flipH="1" flipV="1">
            <a:off x="5041900" y="2420938"/>
            <a:ext cx="1001713" cy="777875"/>
          </a:xfrm>
          <a:prstGeom prst="straightConnector1">
            <a:avLst/>
          </a:prstGeom>
          <a:noFill/>
          <a:ln w="28575">
            <a:solidFill>
              <a:srgbClr val="00B050"/>
            </a:solidFill>
            <a:round/>
            <a:headEnd/>
            <a:tailEnd type="stealth" w="lg" len="lg"/>
          </a:ln>
          <a:extLst>
            <a:ext uri="{909E8E84-426E-40DD-AFC4-6F175D3DCCD1}">
              <a14:hiddenFill xmlns:a14="http://schemas.microsoft.com/office/drawing/2010/main">
                <a:noFill/>
              </a14:hiddenFill>
            </a:ext>
          </a:extLst>
        </p:spPr>
      </p:cxnSp>
      <p:sp>
        <p:nvSpPr>
          <p:cNvPr id="18478" name="Text Box 40"/>
          <p:cNvSpPr txBox="1">
            <a:spLocks noChangeArrowheads="1"/>
          </p:cNvSpPr>
          <p:nvPr/>
        </p:nvSpPr>
        <p:spPr bwMode="auto">
          <a:xfrm>
            <a:off x="5083175" y="1946275"/>
            <a:ext cx="2312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1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1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1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SzTx/>
              <a:buFontTx/>
              <a:buNone/>
            </a:pPr>
            <a:r>
              <a:rPr lang="zh-CN" altLang="en-US">
                <a:solidFill>
                  <a:srgbClr val="FF0000"/>
                </a:solidFill>
                <a:latin typeface="微软雅黑" pitchFamily="34" charset="-122"/>
                <a:ea typeface="微软雅黑" pitchFamily="34" charset="-122"/>
                <a:cs typeface="宋体" pitchFamily="2" charset="-122"/>
              </a:rPr>
              <a:t>统一业务处理界面</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应用层面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数据集成</a:t>
            </a:r>
          </a:p>
        </p:txBody>
      </p:sp>
      <p:sp>
        <p:nvSpPr>
          <p:cNvPr id="103" name="圆角矩形 102"/>
          <p:cNvSpPr/>
          <p:nvPr/>
        </p:nvSpPr>
        <p:spPr>
          <a:xfrm>
            <a:off x="476250" y="4406900"/>
            <a:ext cx="1368425" cy="2284413"/>
          </a:xfrm>
          <a:prstGeom prst="roundRect">
            <a:avLst>
              <a:gd name="adj" fmla="val 4795"/>
            </a:avLst>
          </a:prstGeom>
          <a:solidFill>
            <a:srgbClr val="FFFFFF">
              <a:alpha val="0"/>
            </a:srgbClr>
          </a:solidFill>
          <a:ln w="19050" cap="flat" cmpd="sng" algn="ctr">
            <a:solidFill>
              <a:srgbClr val="FFFFFF">
                <a:lumMod val="75000"/>
              </a:srgbClr>
            </a:solidFill>
            <a:prstDash val="dash"/>
          </a:ln>
          <a:effectLst/>
        </p:spPr>
        <p:txBody>
          <a:bodyPr anchor="ctr"/>
          <a:lstStyle/>
          <a:p>
            <a:pPr algn="ct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04" name="圆角矩形 103"/>
          <p:cNvSpPr/>
          <p:nvPr/>
        </p:nvSpPr>
        <p:spPr>
          <a:xfrm>
            <a:off x="476250" y="2420938"/>
            <a:ext cx="1368425" cy="1892300"/>
          </a:xfrm>
          <a:prstGeom prst="roundRect">
            <a:avLst>
              <a:gd name="adj" fmla="val 4795"/>
            </a:avLst>
          </a:prstGeom>
          <a:solidFill>
            <a:srgbClr val="FFFFFF">
              <a:alpha val="0"/>
            </a:srgbClr>
          </a:solidFill>
          <a:ln w="19050" cap="flat" cmpd="sng" algn="ctr">
            <a:solidFill>
              <a:srgbClr val="FFFFFF">
                <a:lumMod val="75000"/>
              </a:srgbClr>
            </a:solidFill>
            <a:prstDash val="dash"/>
          </a:ln>
          <a:effectLst/>
        </p:spPr>
        <p:txBody>
          <a:bodyPr anchor="ctr"/>
          <a:lstStyle/>
          <a:p>
            <a:pPr algn="ct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9461" name="AutoShape 3"/>
          <p:cNvSpPr>
            <a:spLocks noChangeArrowheads="1"/>
          </p:cNvSpPr>
          <p:nvPr/>
        </p:nvSpPr>
        <p:spPr bwMode="auto">
          <a:xfrm>
            <a:off x="6421438" y="885825"/>
            <a:ext cx="1981200" cy="304800"/>
          </a:xfrm>
          <a:prstGeom prst="roundRect">
            <a:avLst>
              <a:gd name="adj" fmla="val 16667"/>
            </a:avLst>
          </a:prstGeom>
          <a:solidFill>
            <a:srgbClr val="FFC000"/>
          </a:solidFill>
          <a:ln w="9525">
            <a:solidFill>
              <a:srgbClr val="FFC000"/>
            </a:solidFill>
            <a:round/>
            <a:headEnd/>
            <a:tailEnd/>
          </a:ln>
        </p:spPr>
        <p:txBody>
          <a:bodyPr wrap="none" anchor="ct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kumimoji="1" lang="zh-CN" altLang="en-US" sz="1800">
                <a:solidFill>
                  <a:srgbClr val="000000"/>
                </a:solidFill>
                <a:latin typeface="微软雅黑" pitchFamily="34" charset="-122"/>
                <a:ea typeface="微软雅黑" pitchFamily="34" charset="-122"/>
                <a:cs typeface="Times New Roman" pitchFamily="18" charset="0"/>
              </a:rPr>
              <a:t>信息利用与服务</a:t>
            </a:r>
          </a:p>
        </p:txBody>
      </p:sp>
      <p:sp>
        <p:nvSpPr>
          <p:cNvPr id="19462" name="AutoShape 4"/>
          <p:cNvSpPr>
            <a:spLocks noChangeArrowheads="1"/>
          </p:cNvSpPr>
          <p:nvPr/>
        </p:nvSpPr>
        <p:spPr bwMode="auto">
          <a:xfrm>
            <a:off x="3789363" y="885825"/>
            <a:ext cx="1828800" cy="304800"/>
          </a:xfrm>
          <a:prstGeom prst="roundRect">
            <a:avLst>
              <a:gd name="adj" fmla="val 16667"/>
            </a:avLst>
          </a:prstGeom>
          <a:solidFill>
            <a:srgbClr val="FFC000"/>
          </a:solidFill>
          <a:ln w="9525">
            <a:solidFill>
              <a:srgbClr val="FFC000"/>
            </a:solidFill>
            <a:round/>
            <a:headEnd/>
            <a:tailEnd/>
          </a:ln>
        </p:spPr>
        <p:txBody>
          <a:bodyPr wrap="none" anchor="ct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kumimoji="1" lang="zh-CN" altLang="en-US" sz="1800">
                <a:solidFill>
                  <a:srgbClr val="000000"/>
                </a:solidFill>
                <a:latin typeface="微软雅黑" pitchFamily="34" charset="-122"/>
                <a:ea typeface="微软雅黑" pitchFamily="34" charset="-122"/>
                <a:cs typeface="Times New Roman" pitchFamily="18" charset="0"/>
              </a:rPr>
              <a:t>信息管理与共享</a:t>
            </a:r>
          </a:p>
        </p:txBody>
      </p:sp>
      <p:sp>
        <p:nvSpPr>
          <p:cNvPr id="19463" name="AutoShape 5"/>
          <p:cNvSpPr>
            <a:spLocks noChangeArrowheads="1"/>
          </p:cNvSpPr>
          <p:nvPr/>
        </p:nvSpPr>
        <p:spPr bwMode="auto">
          <a:xfrm>
            <a:off x="925513" y="885825"/>
            <a:ext cx="1981200" cy="304800"/>
          </a:xfrm>
          <a:prstGeom prst="roundRect">
            <a:avLst>
              <a:gd name="adj" fmla="val 16667"/>
            </a:avLst>
          </a:prstGeom>
          <a:solidFill>
            <a:srgbClr val="FFC000"/>
          </a:solidFill>
          <a:ln w="9525">
            <a:solidFill>
              <a:srgbClr val="FFC000"/>
            </a:solidFill>
            <a:round/>
            <a:headEnd/>
            <a:tailEnd/>
          </a:ln>
        </p:spPr>
        <p:txBody>
          <a:bodyPr wrap="none" anchor="ct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kumimoji="1" lang="zh-CN" altLang="en-US" sz="1800">
                <a:solidFill>
                  <a:srgbClr val="000000"/>
                </a:solidFill>
                <a:latin typeface="微软雅黑" pitchFamily="34" charset="-122"/>
                <a:ea typeface="微软雅黑" pitchFamily="34" charset="-122"/>
                <a:cs typeface="Times New Roman" pitchFamily="18" charset="0"/>
              </a:rPr>
              <a:t>数据采集与整合</a:t>
            </a:r>
          </a:p>
        </p:txBody>
      </p:sp>
      <p:sp>
        <p:nvSpPr>
          <p:cNvPr id="108" name="Rectangle 6"/>
          <p:cNvSpPr>
            <a:spLocks noChangeArrowheads="1"/>
          </p:cNvSpPr>
          <p:nvPr/>
        </p:nvSpPr>
        <p:spPr bwMode="auto">
          <a:xfrm>
            <a:off x="258763" y="1319213"/>
            <a:ext cx="8521700" cy="796925"/>
          </a:xfrm>
          <a:prstGeom prst="rect">
            <a:avLst/>
          </a:prstGeom>
          <a:noFill/>
          <a:ln w="25400">
            <a:solidFill>
              <a:srgbClr val="FFFFFF"/>
            </a:solidFill>
            <a:miter lim="800000"/>
            <a:headEnd/>
            <a:tailEnd/>
          </a:ln>
        </p:spPr>
        <p:txBody>
          <a:bodyPr wrap="none" anchor="ct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09" name="Line 7"/>
          <p:cNvSpPr>
            <a:spLocks noChangeShapeType="1"/>
          </p:cNvSpPr>
          <p:nvPr/>
        </p:nvSpPr>
        <p:spPr bwMode="auto">
          <a:xfrm>
            <a:off x="258763" y="1546225"/>
            <a:ext cx="8523287" cy="0"/>
          </a:xfrm>
          <a:prstGeom prst="line">
            <a:avLst/>
          </a:prstGeom>
          <a:noFill/>
          <a:ln w="12700">
            <a:solidFill>
              <a:srgbClr val="FFFFFF"/>
            </a:solidFill>
            <a:round/>
            <a:headEnd type="none" w="sm" len="sm"/>
            <a:tailEnd type="none" w="sm" len="sm"/>
          </a:ln>
        </p:spPr>
        <p:txBody>
          <a:bodyPr wrap="none" anchor="ct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10" name="Rectangle 8"/>
          <p:cNvSpPr>
            <a:spLocks noChangeArrowheads="1"/>
          </p:cNvSpPr>
          <p:nvPr/>
        </p:nvSpPr>
        <p:spPr bwMode="auto">
          <a:xfrm>
            <a:off x="684213" y="1546225"/>
            <a:ext cx="973137" cy="461963"/>
          </a:xfrm>
          <a:prstGeom prst="rect">
            <a:avLst/>
          </a:prstGeom>
          <a:solidFill>
            <a:srgbClr val="1F497D">
              <a:lumMod val="60000"/>
              <a:lumOff val="40000"/>
            </a:srgbClr>
          </a:solidFill>
          <a:ln w="25400">
            <a:solidFill>
              <a:srgbClr val="FFFFFF"/>
            </a:solidFill>
            <a:miter lim="800000"/>
            <a:headEnd/>
            <a:tailEnd/>
          </a:ln>
        </p:spPr>
        <p:txBody>
          <a:bodyPr wrap="none" anchor="ctr"/>
          <a:lstStyle/>
          <a:p>
            <a:pPr eaLnBrk="1" fontAlgn="auto" hangingPunct="1">
              <a:spcBef>
                <a:spcPts val="0"/>
              </a:spcBef>
              <a:spcAft>
                <a:spcPts val="0"/>
              </a:spcAft>
              <a:defRPr/>
            </a:pPr>
            <a:r>
              <a:rPr lang="zh-CN" altLang="en-US" sz="1400" kern="0" dirty="0">
                <a:solidFill>
                  <a:srgbClr val="FFFFFF"/>
                </a:solidFill>
                <a:latin typeface="微软雅黑" panose="020B0503020204020204" pitchFamily="34" charset="-122"/>
                <a:ea typeface="微软雅黑" panose="020B0503020204020204" pitchFamily="34" charset="-122"/>
              </a:rPr>
              <a:t>基础数据</a:t>
            </a:r>
          </a:p>
        </p:txBody>
      </p:sp>
      <p:sp>
        <p:nvSpPr>
          <p:cNvPr id="111" name="Rectangle 10"/>
          <p:cNvSpPr>
            <a:spLocks noChangeArrowheads="1"/>
          </p:cNvSpPr>
          <p:nvPr/>
        </p:nvSpPr>
        <p:spPr bwMode="auto">
          <a:xfrm>
            <a:off x="2152650" y="1546225"/>
            <a:ext cx="973138" cy="461963"/>
          </a:xfrm>
          <a:prstGeom prst="rect">
            <a:avLst/>
          </a:prstGeom>
          <a:solidFill>
            <a:srgbClr val="1F497D">
              <a:lumMod val="60000"/>
              <a:lumOff val="40000"/>
            </a:srgbClr>
          </a:solidFill>
          <a:ln w="25400">
            <a:solidFill>
              <a:srgbClr val="FFFFFF"/>
            </a:solidFill>
            <a:miter lim="800000"/>
            <a:headEnd/>
            <a:tailEnd/>
          </a:ln>
        </p:spPr>
        <p:txBody>
          <a:bodyPr wrap="none" anchor="ctr"/>
          <a:lstStyle/>
          <a:p>
            <a:pPr algn="ctr" eaLnBrk="1" fontAlgn="auto" hangingPunct="1">
              <a:spcBef>
                <a:spcPts val="0"/>
              </a:spcBef>
              <a:spcAft>
                <a:spcPts val="0"/>
              </a:spcAft>
              <a:defRPr/>
            </a:pPr>
            <a:r>
              <a:rPr lang="zh-CN" altLang="en-US" sz="1400" kern="0" dirty="0">
                <a:solidFill>
                  <a:srgbClr val="FFFFFF"/>
                </a:solidFill>
                <a:latin typeface="微软雅黑" panose="020B0503020204020204" pitchFamily="34" charset="-122"/>
                <a:ea typeface="微软雅黑" panose="020B0503020204020204" pitchFamily="34" charset="-122"/>
              </a:rPr>
              <a:t>作业调度</a:t>
            </a:r>
          </a:p>
        </p:txBody>
      </p:sp>
      <p:sp>
        <p:nvSpPr>
          <p:cNvPr id="112" name="Rectangle 12"/>
          <p:cNvSpPr>
            <a:spLocks noChangeArrowheads="1"/>
          </p:cNvSpPr>
          <p:nvPr/>
        </p:nvSpPr>
        <p:spPr bwMode="auto">
          <a:xfrm>
            <a:off x="4186238" y="1546225"/>
            <a:ext cx="973137" cy="461963"/>
          </a:xfrm>
          <a:prstGeom prst="rect">
            <a:avLst/>
          </a:prstGeom>
          <a:solidFill>
            <a:srgbClr val="1F497D">
              <a:lumMod val="60000"/>
              <a:lumOff val="40000"/>
            </a:srgbClr>
          </a:solidFill>
          <a:ln w="25400">
            <a:solidFill>
              <a:srgbClr val="FFFFFF"/>
            </a:solidFill>
            <a:miter lim="800000"/>
            <a:headEnd/>
            <a:tailEnd/>
          </a:ln>
        </p:spPr>
        <p:txBody>
          <a:bodyPr wrap="none" anchor="ctr"/>
          <a:lstStyle/>
          <a:p>
            <a:pPr algn="ctr" eaLnBrk="1" fontAlgn="auto" hangingPunct="1">
              <a:spcBef>
                <a:spcPts val="0"/>
              </a:spcBef>
              <a:spcAft>
                <a:spcPts val="0"/>
              </a:spcAft>
              <a:defRPr/>
            </a:pPr>
            <a:r>
              <a:rPr lang="zh-CN" altLang="en-US" sz="1400" kern="0" dirty="0">
                <a:solidFill>
                  <a:srgbClr val="FFFFFF"/>
                </a:solidFill>
                <a:latin typeface="微软雅黑" panose="020B0503020204020204" pitchFamily="34" charset="-122"/>
                <a:ea typeface="微软雅黑" panose="020B0503020204020204" pitchFamily="34" charset="-122"/>
              </a:rPr>
              <a:t>数据库管理</a:t>
            </a:r>
          </a:p>
        </p:txBody>
      </p:sp>
      <p:sp>
        <p:nvSpPr>
          <p:cNvPr id="113" name="Rectangle 16"/>
          <p:cNvSpPr>
            <a:spLocks noChangeArrowheads="1"/>
          </p:cNvSpPr>
          <p:nvPr/>
        </p:nvSpPr>
        <p:spPr bwMode="auto">
          <a:xfrm>
            <a:off x="6354763" y="1546225"/>
            <a:ext cx="973137" cy="461963"/>
          </a:xfrm>
          <a:prstGeom prst="rect">
            <a:avLst/>
          </a:prstGeom>
          <a:solidFill>
            <a:srgbClr val="1F497D">
              <a:lumMod val="60000"/>
              <a:lumOff val="40000"/>
            </a:srgbClr>
          </a:solidFill>
          <a:ln w="25400">
            <a:solidFill>
              <a:srgbClr val="FFFFFF"/>
            </a:solidFill>
            <a:miter lim="800000"/>
            <a:headEnd/>
            <a:tailEnd/>
          </a:ln>
        </p:spPr>
        <p:txBody>
          <a:bodyPr wrap="none" anchor="ctr"/>
          <a:lstStyle/>
          <a:p>
            <a:pPr eaLnBrk="1" fontAlgn="auto" hangingPunct="1">
              <a:spcBef>
                <a:spcPts val="0"/>
              </a:spcBef>
              <a:spcAft>
                <a:spcPts val="0"/>
              </a:spcAft>
              <a:defRPr/>
            </a:pPr>
            <a:r>
              <a:rPr lang="zh-CN" altLang="en-US" sz="1400" kern="0" dirty="0">
                <a:solidFill>
                  <a:srgbClr val="FFFFFF"/>
                </a:solidFill>
                <a:latin typeface="微软雅黑" panose="020B0503020204020204" pitchFamily="34" charset="-122"/>
                <a:ea typeface="微软雅黑" panose="020B0503020204020204" pitchFamily="34" charset="-122"/>
              </a:rPr>
              <a:t>安全访问</a:t>
            </a:r>
          </a:p>
        </p:txBody>
      </p:sp>
      <p:sp>
        <p:nvSpPr>
          <p:cNvPr id="114" name="Rectangle 22"/>
          <p:cNvSpPr>
            <a:spLocks noChangeArrowheads="1"/>
          </p:cNvSpPr>
          <p:nvPr/>
        </p:nvSpPr>
        <p:spPr bwMode="auto">
          <a:xfrm>
            <a:off x="568325" y="2482850"/>
            <a:ext cx="1204913" cy="530225"/>
          </a:xfrm>
          <a:prstGeom prst="rect">
            <a:avLst/>
          </a:prstGeom>
          <a:solidFill>
            <a:srgbClr val="FF0000"/>
          </a:solidFill>
          <a:ln w="25400">
            <a:solidFill>
              <a:srgbClr val="FFFFFF"/>
            </a:solidFill>
            <a:miter lim="800000"/>
            <a:headEnd/>
            <a:tailEnd/>
          </a:ln>
        </p:spPr>
        <p:txBody>
          <a:bodyPr wrap="none" anchor="ctr"/>
          <a:lstStyle/>
          <a:p>
            <a:pPr algn="ctr" eaLnBrk="1" fontAlgn="auto" hangingPunct="1">
              <a:spcBef>
                <a:spcPts val="0"/>
              </a:spcBef>
              <a:spcAft>
                <a:spcPts val="0"/>
              </a:spcAft>
              <a:defRPr/>
            </a:pPr>
            <a:r>
              <a:rPr lang="zh-CN" altLang="en-US" sz="1200" b="1" kern="0" dirty="0">
                <a:solidFill>
                  <a:srgbClr val="FFFFFF"/>
                </a:solidFill>
                <a:latin typeface="微软雅黑" panose="020B0503020204020204" pitchFamily="34" charset="-122"/>
                <a:ea typeface="微软雅黑" panose="020B0503020204020204" pitchFamily="34" charset="-122"/>
              </a:rPr>
              <a:t>财务系统</a:t>
            </a:r>
          </a:p>
        </p:txBody>
      </p:sp>
      <p:sp>
        <p:nvSpPr>
          <p:cNvPr id="115" name="Rectangle 27"/>
          <p:cNvSpPr>
            <a:spLocks noChangeArrowheads="1"/>
          </p:cNvSpPr>
          <p:nvPr/>
        </p:nvSpPr>
        <p:spPr bwMode="auto">
          <a:xfrm>
            <a:off x="7769225" y="1546225"/>
            <a:ext cx="842963" cy="461963"/>
          </a:xfrm>
          <a:prstGeom prst="rect">
            <a:avLst/>
          </a:prstGeom>
          <a:solidFill>
            <a:srgbClr val="1F497D">
              <a:lumMod val="60000"/>
              <a:lumOff val="40000"/>
            </a:srgbClr>
          </a:solidFill>
          <a:ln w="25400">
            <a:solidFill>
              <a:srgbClr val="FFFFFF"/>
            </a:solidFill>
            <a:miter lim="800000"/>
            <a:headEnd/>
            <a:tailEnd/>
          </a:ln>
        </p:spPr>
        <p:txBody>
          <a:bodyPr wrap="none" anchor="ctr"/>
          <a:lstStyle/>
          <a:p>
            <a:pPr algn="ctr" eaLnBrk="1" fontAlgn="auto" hangingPunct="1">
              <a:spcBef>
                <a:spcPts val="0"/>
              </a:spcBef>
              <a:spcAft>
                <a:spcPts val="0"/>
              </a:spcAft>
              <a:defRPr/>
            </a:pPr>
            <a:r>
              <a:rPr lang="zh-CN" altLang="en-US" sz="1400" kern="0" dirty="0">
                <a:solidFill>
                  <a:srgbClr val="FFFFFF"/>
                </a:solidFill>
                <a:latin typeface="微软雅黑" panose="020B0503020204020204" pitchFamily="34" charset="-122"/>
                <a:ea typeface="微软雅黑" panose="020B0503020204020204" pitchFamily="34" charset="-122"/>
              </a:rPr>
              <a:t>用户</a:t>
            </a:r>
          </a:p>
        </p:txBody>
      </p:sp>
      <p:grpSp>
        <p:nvGrpSpPr>
          <p:cNvPr id="19472" name="Group 29"/>
          <p:cNvGrpSpPr>
            <a:grpSpLocks/>
          </p:cNvGrpSpPr>
          <p:nvPr/>
        </p:nvGrpSpPr>
        <p:grpSpPr bwMode="auto">
          <a:xfrm>
            <a:off x="3898900" y="2133600"/>
            <a:ext cx="1611313" cy="4537075"/>
            <a:chOff x="2448" y="1417"/>
            <a:chExt cx="816" cy="2498"/>
          </a:xfrm>
        </p:grpSpPr>
        <p:sp>
          <p:nvSpPr>
            <p:cNvPr id="117" name="Rectangle 32"/>
            <p:cNvSpPr>
              <a:spLocks noChangeArrowheads="1"/>
            </p:cNvSpPr>
            <p:nvPr/>
          </p:nvSpPr>
          <p:spPr bwMode="auto">
            <a:xfrm>
              <a:off x="2548" y="1417"/>
              <a:ext cx="561" cy="233"/>
            </a:xfrm>
            <a:prstGeom prst="rect">
              <a:avLst/>
            </a:prstGeom>
            <a:noFill/>
            <a:ln w="12700">
              <a:noFill/>
              <a:miter lim="800000"/>
              <a:headEnd type="none" w="sm" len="sm"/>
              <a:tailEnd type="none" w="sm" len="sm"/>
            </a:ln>
          </p:spPr>
          <p:txBody>
            <a:bodyPr wrap="none">
              <a:spAutoFit/>
            </a:bodyPr>
            <a:lstStyle/>
            <a:p>
              <a:pPr algn="ctr" eaLnBrk="1" fontAlgn="auto" hangingPunct="1">
                <a:spcBef>
                  <a:spcPts val="0"/>
                </a:spcBef>
                <a:spcAft>
                  <a:spcPts val="0"/>
                </a:spcAft>
                <a:defRPr/>
              </a:pPr>
              <a:r>
                <a:rPr lang="zh-CN" altLang="en-US" kern="0" dirty="0">
                  <a:solidFill>
                    <a:srgbClr val="000000"/>
                  </a:solidFill>
                  <a:latin typeface="微软雅黑" panose="020B0503020204020204" pitchFamily="34" charset="-122"/>
                  <a:ea typeface="微软雅黑" panose="020B0503020204020204" pitchFamily="34" charset="-122"/>
                  <a:cs typeface="Times New Roman" pitchFamily="18" charset="0"/>
                </a:rPr>
                <a:t>数据中心</a:t>
              </a:r>
            </a:p>
          </p:txBody>
        </p:sp>
        <p:sp>
          <p:nvSpPr>
            <p:cNvPr id="118" name="Rectangle 35"/>
            <p:cNvSpPr>
              <a:spLocks noChangeArrowheads="1"/>
            </p:cNvSpPr>
            <p:nvPr/>
          </p:nvSpPr>
          <p:spPr bwMode="auto">
            <a:xfrm>
              <a:off x="2482" y="1968"/>
              <a:ext cx="752" cy="177"/>
            </a:xfrm>
            <a:prstGeom prst="rect">
              <a:avLst/>
            </a:prstGeom>
            <a:noFill/>
            <a:ln w="9525">
              <a:noFill/>
              <a:miter lim="800000"/>
              <a:headEnd/>
              <a:tailEnd/>
            </a:ln>
            <a:effectLst/>
          </p:spPr>
          <p:txBody>
            <a:bodyPr lIns="92075" tIns="46038" rIns="92075" bIns="46038">
              <a:spAutoFit/>
            </a:bodyPr>
            <a:lstStyle/>
            <a:p>
              <a:pPr algn="ctr" eaLnBrk="1" fontAlgn="auto" hangingPunct="1">
                <a:spcBef>
                  <a:spcPct val="50000"/>
                </a:spcBef>
                <a:spcAft>
                  <a:spcPts val="0"/>
                </a:spcAft>
                <a:defRPr/>
              </a:pPr>
              <a:endParaRPr lang="zh-CN" altLang="en-US" sz="1200" kern="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Times New Roman" pitchFamily="18" charset="0"/>
              </a:endParaRPr>
            </a:p>
          </p:txBody>
        </p:sp>
        <p:sp>
          <p:nvSpPr>
            <p:cNvPr id="119" name="AutoShape 33"/>
            <p:cNvSpPr>
              <a:spLocks noChangeArrowheads="1"/>
            </p:cNvSpPr>
            <p:nvPr/>
          </p:nvSpPr>
          <p:spPr bwMode="auto">
            <a:xfrm>
              <a:off x="2448" y="1647"/>
              <a:ext cx="816" cy="2268"/>
            </a:xfrm>
            <a:prstGeom prst="can">
              <a:avLst>
                <a:gd name="adj" fmla="val 36029"/>
              </a:avLst>
            </a:prstGeom>
            <a:gradFill rotWithShape="0">
              <a:gsLst>
                <a:gs pos="0">
                  <a:srgbClr val="FF3300"/>
                </a:gs>
                <a:gs pos="50000">
                  <a:srgbClr val="FF997F"/>
                </a:gs>
                <a:gs pos="100000">
                  <a:srgbClr val="FF3300"/>
                </a:gs>
              </a:gsLst>
              <a:lin ang="0" scaled="1"/>
            </a:gradFill>
            <a:ln w="19050">
              <a:solidFill>
                <a:srgbClr val="FFFFFF"/>
              </a:solidFill>
              <a:round/>
              <a:headEnd/>
              <a:tailEnd/>
            </a:ln>
          </p:spPr>
          <p:txBody>
            <a:bodyPr wrap="none" anchor="ctr"/>
            <a:lstStyle/>
            <a:p>
              <a:pPr algn="ctr" eaLnBrk="1" fontAlgn="auto" hangingPunct="1">
                <a:spcBef>
                  <a:spcPts val="0"/>
                </a:spcBef>
                <a:spcAft>
                  <a:spcPts val="0"/>
                </a:spcAft>
                <a:defRPr/>
              </a:pPr>
              <a:endParaRPr kumimoji="1" lang="zh-CN" altLang="en-US" sz="2400" kern="0">
                <a:solidFill>
                  <a:srgbClr val="000000"/>
                </a:solidFill>
                <a:latin typeface="微软雅黑" panose="020B0503020204020204" pitchFamily="34" charset="-122"/>
                <a:ea typeface="微软雅黑" panose="020B0503020204020204" pitchFamily="34" charset="-122"/>
                <a:cs typeface="Times New Roman" pitchFamily="18" charset="0"/>
              </a:endParaRPr>
            </a:p>
          </p:txBody>
        </p:sp>
      </p:grpSp>
      <p:sp>
        <p:nvSpPr>
          <p:cNvPr id="19473" name="Rectangle 37"/>
          <p:cNvSpPr>
            <a:spLocks noChangeArrowheads="1"/>
          </p:cNvSpPr>
          <p:nvPr/>
        </p:nvSpPr>
        <p:spPr bwMode="auto">
          <a:xfrm>
            <a:off x="879475" y="1295400"/>
            <a:ext cx="5810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30162" rIns="58738" bIns="30162">
            <a:spAutoFit/>
          </a:bodyPr>
          <a:lstStyle>
            <a:lvl1pPr defTabSz="373063">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defTabSz="373063">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defTabSz="373063">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defTabSz="373063">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defTabSz="373063">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1200">
                <a:solidFill>
                  <a:srgbClr val="000000"/>
                </a:solidFill>
                <a:latin typeface="微软雅黑" pitchFamily="34" charset="-122"/>
                <a:ea typeface="微软雅黑" pitchFamily="34" charset="-122"/>
                <a:cs typeface="Times New Roman" pitchFamily="18" charset="0"/>
              </a:rPr>
              <a:t>数据源</a:t>
            </a:r>
          </a:p>
        </p:txBody>
      </p:sp>
      <p:sp>
        <p:nvSpPr>
          <p:cNvPr id="19474" name="Rectangle 38"/>
          <p:cNvSpPr>
            <a:spLocks noChangeArrowheads="1"/>
          </p:cNvSpPr>
          <p:nvPr/>
        </p:nvSpPr>
        <p:spPr bwMode="auto">
          <a:xfrm>
            <a:off x="2271713" y="1295400"/>
            <a:ext cx="733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30162" rIns="58738" bIns="30162">
            <a:spAutoFit/>
          </a:bodyPr>
          <a:lstStyle>
            <a:lvl1pPr defTabSz="373063">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defTabSz="373063">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defTabSz="373063">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defTabSz="373063">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defTabSz="373063">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1200">
                <a:solidFill>
                  <a:srgbClr val="000000"/>
                </a:solidFill>
                <a:latin typeface="微软雅黑" pitchFamily="34" charset="-122"/>
                <a:ea typeface="微软雅黑" pitchFamily="34" charset="-122"/>
                <a:cs typeface="Times New Roman" pitchFamily="18" charset="0"/>
              </a:rPr>
              <a:t>数据交换</a:t>
            </a:r>
            <a:endParaRPr lang="en-US" altLang="zh-CN" sz="1200">
              <a:solidFill>
                <a:srgbClr val="000000"/>
              </a:solidFill>
              <a:latin typeface="微软雅黑" pitchFamily="34" charset="-122"/>
              <a:ea typeface="微软雅黑" pitchFamily="34" charset="-122"/>
              <a:cs typeface="Times New Roman" pitchFamily="18" charset="0"/>
            </a:endParaRPr>
          </a:p>
        </p:txBody>
      </p:sp>
      <p:sp>
        <p:nvSpPr>
          <p:cNvPr id="19475" name="Rectangle 39"/>
          <p:cNvSpPr>
            <a:spLocks noChangeArrowheads="1"/>
          </p:cNvSpPr>
          <p:nvPr/>
        </p:nvSpPr>
        <p:spPr bwMode="auto">
          <a:xfrm>
            <a:off x="4151313" y="1295400"/>
            <a:ext cx="1041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30162" rIns="58738" bIns="30162">
            <a:spAutoFit/>
          </a:bodyPr>
          <a:lstStyle>
            <a:lvl1pPr defTabSz="373063">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defTabSz="373063">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defTabSz="373063">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defTabSz="373063">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defTabSz="373063">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1200">
                <a:solidFill>
                  <a:srgbClr val="000000"/>
                </a:solidFill>
                <a:latin typeface="微软雅黑" pitchFamily="34" charset="-122"/>
                <a:ea typeface="微软雅黑" pitchFamily="34" charset="-122"/>
                <a:cs typeface="Times New Roman" pitchFamily="18" charset="0"/>
              </a:rPr>
              <a:t>数据存储管理</a:t>
            </a:r>
          </a:p>
        </p:txBody>
      </p:sp>
      <p:sp>
        <p:nvSpPr>
          <p:cNvPr id="19476" name="Rectangle 41"/>
          <p:cNvSpPr>
            <a:spLocks noChangeArrowheads="1"/>
          </p:cNvSpPr>
          <p:nvPr/>
        </p:nvSpPr>
        <p:spPr bwMode="auto">
          <a:xfrm>
            <a:off x="6475413" y="1295400"/>
            <a:ext cx="733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30162" rIns="58738" bIns="30162">
            <a:spAutoFit/>
          </a:bodyPr>
          <a:lstStyle>
            <a:lvl1pPr defTabSz="373063">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defTabSz="373063">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defTabSz="373063">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defTabSz="373063">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defTabSz="373063">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1200">
                <a:solidFill>
                  <a:srgbClr val="000000"/>
                </a:solidFill>
                <a:latin typeface="微软雅黑" pitchFamily="34" charset="-122"/>
                <a:ea typeface="微软雅黑" pitchFamily="34" charset="-122"/>
                <a:cs typeface="Times New Roman" pitchFamily="18" charset="0"/>
              </a:rPr>
              <a:t>数据展现</a:t>
            </a:r>
          </a:p>
        </p:txBody>
      </p:sp>
      <p:sp>
        <p:nvSpPr>
          <p:cNvPr id="124" name="AutoShape 159"/>
          <p:cNvSpPr>
            <a:spLocks noChangeArrowheads="1"/>
          </p:cNvSpPr>
          <p:nvPr/>
        </p:nvSpPr>
        <p:spPr bwMode="auto">
          <a:xfrm>
            <a:off x="2176463" y="2420938"/>
            <a:ext cx="949325" cy="1846262"/>
          </a:xfrm>
          <a:prstGeom prst="roundRect">
            <a:avLst>
              <a:gd name="adj" fmla="val 12477"/>
            </a:avLst>
          </a:prstGeom>
          <a:solidFill>
            <a:srgbClr val="CCFFCC"/>
          </a:solidFill>
          <a:ln w="25400">
            <a:solidFill>
              <a:srgbClr val="FFFFFF"/>
            </a:solidFill>
            <a:round/>
            <a:headEnd/>
            <a:tailEnd/>
          </a:ln>
        </p:spPr>
        <p:txBody>
          <a:bodyPr wrap="none" anchor="ct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9478" name="Rectangle 160"/>
          <p:cNvSpPr>
            <a:spLocks noChangeArrowheads="1"/>
          </p:cNvSpPr>
          <p:nvPr/>
        </p:nvSpPr>
        <p:spPr bwMode="auto">
          <a:xfrm rot="5400000">
            <a:off x="1594644" y="3240881"/>
            <a:ext cx="1722438" cy="212725"/>
          </a:xfrm>
          <a:prstGeom prst="rect">
            <a:avLst/>
          </a:prstGeom>
          <a:solidFill>
            <a:srgbClr val="CCFFCC"/>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defTabSz="373063">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defTabSz="373063">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defTabSz="373063">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defTabSz="373063">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defTabSz="373063">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en-US" altLang="zh-CN" sz="1400" b="1">
                <a:solidFill>
                  <a:srgbClr val="000000"/>
                </a:solidFill>
                <a:latin typeface="微软雅黑" pitchFamily="34" charset="-122"/>
                <a:ea typeface="微软雅黑" pitchFamily="34" charset="-122"/>
                <a:cs typeface="Times New Roman" pitchFamily="18" charset="0"/>
              </a:rPr>
              <a:t>HSB</a:t>
            </a:r>
            <a:r>
              <a:rPr lang="zh-CN" altLang="en-US" sz="1400" b="1">
                <a:solidFill>
                  <a:srgbClr val="000000"/>
                </a:solidFill>
                <a:latin typeface="微软雅黑" pitchFamily="34" charset="-122"/>
                <a:ea typeface="微软雅黑" pitchFamily="34" charset="-122"/>
                <a:cs typeface="Times New Roman" pitchFamily="18" charset="0"/>
              </a:rPr>
              <a:t>（医院服务总线）</a:t>
            </a:r>
            <a:endParaRPr lang="en-US" altLang="zh-CN" sz="1400" b="1">
              <a:solidFill>
                <a:srgbClr val="000000"/>
              </a:solidFill>
              <a:latin typeface="微软雅黑" pitchFamily="34" charset="-122"/>
              <a:ea typeface="微软雅黑" pitchFamily="34" charset="-122"/>
              <a:cs typeface="Times New Roman" pitchFamily="18" charset="0"/>
            </a:endParaRPr>
          </a:p>
        </p:txBody>
      </p:sp>
      <p:sp>
        <p:nvSpPr>
          <p:cNvPr id="19479" name="Rectangle 161"/>
          <p:cNvSpPr>
            <a:spLocks noChangeArrowheads="1"/>
          </p:cNvSpPr>
          <p:nvPr/>
        </p:nvSpPr>
        <p:spPr bwMode="auto">
          <a:xfrm rot="5400000">
            <a:off x="2304257" y="3278981"/>
            <a:ext cx="1195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30162" rIns="58738" bIns="30162">
            <a:spAutoFit/>
          </a:bodyPr>
          <a:lstStyle>
            <a:lvl1pPr defTabSz="373063">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defTabSz="373063">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defTabSz="373063">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defTabSz="373063">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defTabSz="373063">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1400" b="1">
                <a:solidFill>
                  <a:srgbClr val="000000"/>
                </a:solidFill>
                <a:latin typeface="微软雅黑" pitchFamily="34" charset="-122"/>
                <a:ea typeface="微软雅黑" pitchFamily="34" charset="-122"/>
                <a:cs typeface="Times New Roman" pitchFamily="18" charset="0"/>
              </a:rPr>
              <a:t>数据交换平台</a:t>
            </a:r>
            <a:endParaRPr lang="en-US" altLang="zh-CN" sz="1400" b="1">
              <a:solidFill>
                <a:srgbClr val="000000"/>
              </a:solidFill>
              <a:latin typeface="微软雅黑" pitchFamily="34" charset="-122"/>
              <a:ea typeface="微软雅黑" pitchFamily="34" charset="-122"/>
              <a:cs typeface="Times New Roman" pitchFamily="18" charset="0"/>
            </a:endParaRPr>
          </a:p>
        </p:txBody>
      </p:sp>
      <p:sp>
        <p:nvSpPr>
          <p:cNvPr id="19480" name="Text Box 170"/>
          <p:cNvSpPr txBox="1">
            <a:spLocks noChangeArrowheads="1"/>
          </p:cNvSpPr>
          <p:nvPr/>
        </p:nvSpPr>
        <p:spPr bwMode="auto">
          <a:xfrm>
            <a:off x="2638425" y="4816475"/>
            <a:ext cx="4365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en-US" altLang="zh-CN" sz="1200">
                <a:solidFill>
                  <a:srgbClr val="000000"/>
                </a:solidFill>
                <a:latin typeface="微软雅黑" pitchFamily="34" charset="-122"/>
                <a:ea typeface="微软雅黑" pitchFamily="34" charset="-122"/>
                <a:cs typeface="Times New Roman" pitchFamily="18" charset="0"/>
              </a:rPr>
              <a:t>ETL</a:t>
            </a:r>
          </a:p>
        </p:txBody>
      </p:sp>
      <p:sp>
        <p:nvSpPr>
          <p:cNvPr id="19481" name="Text Box 171"/>
          <p:cNvSpPr txBox="1">
            <a:spLocks noChangeArrowheads="1"/>
          </p:cNvSpPr>
          <p:nvPr/>
        </p:nvSpPr>
        <p:spPr bwMode="auto">
          <a:xfrm>
            <a:off x="3071813" y="2863850"/>
            <a:ext cx="9271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en-US" altLang="zh-CN" sz="1100">
                <a:solidFill>
                  <a:srgbClr val="000000"/>
                </a:solidFill>
                <a:latin typeface="微软雅黑" pitchFamily="34" charset="-122"/>
                <a:ea typeface="微软雅黑" pitchFamily="34" charset="-122"/>
                <a:cs typeface="Times New Roman" pitchFamily="18" charset="0"/>
              </a:rPr>
              <a:t>webservice</a:t>
            </a:r>
          </a:p>
        </p:txBody>
      </p:sp>
      <p:sp>
        <p:nvSpPr>
          <p:cNvPr id="19482" name="Text Box 172"/>
          <p:cNvSpPr txBox="1">
            <a:spLocks noChangeArrowheads="1"/>
          </p:cNvSpPr>
          <p:nvPr/>
        </p:nvSpPr>
        <p:spPr bwMode="auto">
          <a:xfrm>
            <a:off x="3063875" y="3813175"/>
            <a:ext cx="8905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1100">
                <a:solidFill>
                  <a:srgbClr val="000000"/>
                </a:solidFill>
                <a:latin typeface="微软雅黑" pitchFamily="34" charset="-122"/>
                <a:ea typeface="微软雅黑" pitchFamily="34" charset="-122"/>
                <a:cs typeface="Times New Roman" pitchFamily="18" charset="0"/>
              </a:rPr>
              <a:t>消息中间件</a:t>
            </a:r>
            <a:endParaRPr lang="en-US" altLang="zh-CN" sz="1100">
              <a:solidFill>
                <a:srgbClr val="000000"/>
              </a:solidFill>
              <a:latin typeface="微软雅黑" pitchFamily="34" charset="-122"/>
              <a:ea typeface="微软雅黑" pitchFamily="34" charset="-122"/>
              <a:cs typeface="Times New Roman" pitchFamily="18" charset="0"/>
            </a:endParaRPr>
          </a:p>
        </p:txBody>
      </p:sp>
      <p:sp>
        <p:nvSpPr>
          <p:cNvPr id="130" name="Line 174"/>
          <p:cNvSpPr>
            <a:spLocks noChangeShapeType="1"/>
          </p:cNvSpPr>
          <p:nvPr/>
        </p:nvSpPr>
        <p:spPr bwMode="auto">
          <a:xfrm>
            <a:off x="3117850" y="3124200"/>
            <a:ext cx="781050" cy="1588"/>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31" name="Line 175"/>
          <p:cNvSpPr>
            <a:spLocks noChangeShapeType="1"/>
          </p:cNvSpPr>
          <p:nvPr/>
        </p:nvSpPr>
        <p:spPr bwMode="auto">
          <a:xfrm>
            <a:off x="3117850" y="4102100"/>
            <a:ext cx="747713" cy="0"/>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32" name="Line 176"/>
          <p:cNvSpPr>
            <a:spLocks noChangeShapeType="1"/>
          </p:cNvSpPr>
          <p:nvPr/>
        </p:nvSpPr>
        <p:spPr bwMode="auto">
          <a:xfrm>
            <a:off x="1844675" y="5083175"/>
            <a:ext cx="2020888" cy="11113"/>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33" name="Line 177"/>
          <p:cNvSpPr>
            <a:spLocks noChangeShapeType="1"/>
          </p:cNvSpPr>
          <p:nvPr/>
        </p:nvSpPr>
        <p:spPr bwMode="auto">
          <a:xfrm>
            <a:off x="1844675" y="6057900"/>
            <a:ext cx="2020888" cy="0"/>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9487" name="Text Box 178"/>
          <p:cNvSpPr txBox="1">
            <a:spLocks noChangeArrowheads="1"/>
          </p:cNvSpPr>
          <p:nvPr/>
        </p:nvSpPr>
        <p:spPr bwMode="auto">
          <a:xfrm>
            <a:off x="2319338" y="5770563"/>
            <a:ext cx="1119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en-US" altLang="zh-CN" sz="1200">
                <a:solidFill>
                  <a:srgbClr val="000000"/>
                </a:solidFill>
                <a:latin typeface="微软雅黑" pitchFamily="34" charset="-122"/>
                <a:ea typeface="微软雅黑" pitchFamily="34" charset="-122"/>
                <a:cs typeface="Times New Roman" pitchFamily="18" charset="0"/>
              </a:rPr>
              <a:t>File/</a:t>
            </a:r>
            <a:r>
              <a:rPr lang="zh-CN" altLang="en-US" sz="1200">
                <a:solidFill>
                  <a:srgbClr val="000000"/>
                </a:solidFill>
                <a:latin typeface="微软雅黑" pitchFamily="34" charset="-122"/>
                <a:ea typeface="微软雅黑" pitchFamily="34" charset="-122"/>
                <a:cs typeface="Times New Roman" pitchFamily="18" charset="0"/>
              </a:rPr>
              <a:t>虚拟打印</a:t>
            </a:r>
            <a:endParaRPr lang="en-US" altLang="zh-CN" sz="1200">
              <a:solidFill>
                <a:srgbClr val="000000"/>
              </a:solidFill>
              <a:latin typeface="微软雅黑" pitchFamily="34" charset="-122"/>
              <a:ea typeface="微软雅黑" pitchFamily="34" charset="-122"/>
              <a:cs typeface="Times New Roman" pitchFamily="18" charset="0"/>
            </a:endParaRPr>
          </a:p>
        </p:txBody>
      </p:sp>
      <p:sp>
        <p:nvSpPr>
          <p:cNvPr id="135" name="Rectangle 22"/>
          <p:cNvSpPr>
            <a:spLocks noChangeArrowheads="1"/>
          </p:cNvSpPr>
          <p:nvPr/>
        </p:nvSpPr>
        <p:spPr bwMode="auto">
          <a:xfrm>
            <a:off x="568325" y="3051175"/>
            <a:ext cx="1204913" cy="530225"/>
          </a:xfrm>
          <a:prstGeom prst="rect">
            <a:avLst/>
          </a:prstGeom>
          <a:solidFill>
            <a:srgbClr val="FF0000"/>
          </a:solidFill>
          <a:ln w="25400">
            <a:solidFill>
              <a:srgbClr val="FFFFFF"/>
            </a:solidFill>
            <a:miter lim="800000"/>
            <a:headEnd/>
            <a:tailEnd/>
          </a:ln>
        </p:spPr>
        <p:txBody>
          <a:bodyPr wrap="none" anchor="ctr"/>
          <a:lstStyle/>
          <a:p>
            <a:pPr algn="ctr" eaLnBrk="1" fontAlgn="auto" hangingPunct="1">
              <a:spcBef>
                <a:spcPts val="0"/>
              </a:spcBef>
              <a:spcAft>
                <a:spcPts val="0"/>
              </a:spcAft>
              <a:defRPr/>
            </a:pPr>
            <a:r>
              <a:rPr lang="zh-CN" altLang="en-US" sz="1200" b="1" kern="0" dirty="0">
                <a:solidFill>
                  <a:srgbClr val="FFFFFF"/>
                </a:solidFill>
                <a:latin typeface="微软雅黑" panose="020B0503020204020204" pitchFamily="34" charset="-122"/>
                <a:ea typeface="微软雅黑" panose="020B0503020204020204" pitchFamily="34" charset="-122"/>
              </a:rPr>
              <a:t>人力系统</a:t>
            </a:r>
          </a:p>
        </p:txBody>
      </p:sp>
      <p:sp>
        <p:nvSpPr>
          <p:cNvPr id="136" name="Rectangle 22"/>
          <p:cNvSpPr>
            <a:spLocks noChangeArrowheads="1"/>
          </p:cNvSpPr>
          <p:nvPr/>
        </p:nvSpPr>
        <p:spPr bwMode="auto">
          <a:xfrm>
            <a:off x="568325" y="3657600"/>
            <a:ext cx="1204913" cy="530225"/>
          </a:xfrm>
          <a:prstGeom prst="rect">
            <a:avLst/>
          </a:prstGeom>
          <a:solidFill>
            <a:srgbClr val="FF0000"/>
          </a:solidFill>
          <a:ln w="25400">
            <a:solidFill>
              <a:srgbClr val="FFFFFF"/>
            </a:solidFill>
            <a:miter lim="800000"/>
            <a:headEnd/>
            <a:tailEnd/>
          </a:ln>
        </p:spPr>
        <p:txBody>
          <a:bodyPr wrap="none" anchor="ctr"/>
          <a:lstStyle/>
          <a:p>
            <a:pPr algn="ctr" eaLnBrk="1" fontAlgn="auto" hangingPunct="1">
              <a:spcBef>
                <a:spcPts val="0"/>
              </a:spcBef>
              <a:spcAft>
                <a:spcPts val="0"/>
              </a:spcAft>
              <a:defRPr/>
            </a:pPr>
            <a:r>
              <a:rPr lang="zh-CN" altLang="en-US" sz="1200" b="1" kern="0" dirty="0">
                <a:solidFill>
                  <a:srgbClr val="FFFFFF"/>
                </a:solidFill>
                <a:latin typeface="微软雅黑" panose="020B0503020204020204" pitchFamily="34" charset="-122"/>
                <a:ea typeface="微软雅黑" panose="020B0503020204020204" pitchFamily="34" charset="-122"/>
              </a:rPr>
              <a:t>门诊挂号系统</a:t>
            </a:r>
          </a:p>
        </p:txBody>
      </p:sp>
      <p:grpSp>
        <p:nvGrpSpPr>
          <p:cNvPr id="19490" name="组合 136"/>
          <p:cNvGrpSpPr>
            <a:grpSpLocks/>
          </p:cNvGrpSpPr>
          <p:nvPr/>
        </p:nvGrpSpPr>
        <p:grpSpPr bwMode="auto">
          <a:xfrm>
            <a:off x="6070600" y="2762250"/>
            <a:ext cx="1001713" cy="930275"/>
            <a:chOff x="-3871750" y="6012878"/>
            <a:chExt cx="1002627" cy="931386"/>
          </a:xfrm>
        </p:grpSpPr>
        <p:sp>
          <p:nvSpPr>
            <p:cNvPr id="19554" name="Rectangle 57"/>
            <p:cNvSpPr>
              <a:spLocks noChangeArrowheads="1"/>
            </p:cNvSpPr>
            <p:nvPr/>
          </p:nvSpPr>
          <p:spPr bwMode="gray">
            <a:xfrm>
              <a:off x="-3867338" y="6602632"/>
              <a:ext cx="993802"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tIns="91440" bIns="91440">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lnSpc>
                  <a:spcPct val="85000"/>
                </a:lnSpc>
                <a:spcBef>
                  <a:spcPct val="0"/>
                </a:spcBef>
                <a:buSzTx/>
                <a:buFont typeface="Wingdings" pitchFamily="2" charset="2"/>
                <a:buNone/>
              </a:pPr>
              <a:r>
                <a:rPr lang="zh-CN" altLang="en-US" sz="1200" b="1">
                  <a:solidFill>
                    <a:srgbClr val="262626"/>
                  </a:solidFill>
                  <a:latin typeface="微软雅黑" pitchFamily="34" charset="-122"/>
                  <a:ea typeface="微软雅黑" pitchFamily="34" charset="-122"/>
                  <a:cs typeface="Arial" pitchFamily="34" charset="0"/>
                </a:rPr>
                <a:t>决策驾驶舱</a:t>
              </a:r>
              <a:endParaRPr lang="en-US" altLang="zh-CN" sz="1200" b="1">
                <a:solidFill>
                  <a:srgbClr val="262626"/>
                </a:solidFill>
                <a:latin typeface="微软雅黑" pitchFamily="34" charset="-122"/>
                <a:ea typeface="微软雅黑" pitchFamily="34" charset="-122"/>
                <a:cs typeface="Arial" pitchFamily="34" charset="0"/>
              </a:endParaRPr>
            </a:p>
          </p:txBody>
        </p:sp>
        <p:pic>
          <p:nvPicPr>
            <p:cNvPr id="19555" name="Picture 2"/>
            <p:cNvPicPr>
              <a:picLocks noChangeArrowheads="1"/>
            </p:cNvPicPr>
            <p:nvPr/>
          </p:nvPicPr>
          <p:blipFill>
            <a:blip r:embed="rId6" cstate="print">
              <a:extLst>
                <a:ext uri="{28A0092B-C50C-407E-A947-70E740481C1C}">
                  <a14:useLocalDpi xmlns:a14="http://schemas.microsoft.com/office/drawing/2010/main" val="0"/>
                </a:ext>
              </a:extLst>
            </a:blip>
            <a:srcRect l="2547" r="4111"/>
            <a:stretch>
              <a:fillRect/>
            </a:stretch>
          </p:blipFill>
          <p:spPr bwMode="auto">
            <a:xfrm>
              <a:off x="-3871750" y="6012878"/>
              <a:ext cx="1002627" cy="582827"/>
            </a:xfrm>
            <a:prstGeom prst="rect">
              <a:avLst/>
            </a:prstGeom>
            <a:gradFill rotWithShape="1">
              <a:gsLst>
                <a:gs pos="0">
                  <a:srgbClr val="FFE8AF"/>
                </a:gs>
                <a:gs pos="100000">
                  <a:srgbClr val="FFBC13"/>
                </a:gs>
              </a:gsLst>
              <a:lin ang="2700000" scaled="1"/>
            </a:gradFill>
            <a:ln w="12700" algn="ctr">
              <a:solidFill>
                <a:srgbClr val="DBDBDB"/>
              </a:solidFill>
              <a:miter lim="800000"/>
              <a:headEnd/>
              <a:tailEnd/>
            </a:ln>
            <a:effectLst>
              <a:outerShdw dist="12700" dir="2700000" algn="tl" rotWithShape="0">
                <a:srgbClr val="000000">
                  <a:alpha val="39998"/>
                </a:srgbClr>
              </a:outerShdw>
            </a:effectLst>
          </p:spPr>
        </p:pic>
      </p:grpSp>
      <p:grpSp>
        <p:nvGrpSpPr>
          <p:cNvPr id="19491" name="组合 139"/>
          <p:cNvGrpSpPr>
            <a:grpSpLocks/>
          </p:cNvGrpSpPr>
          <p:nvPr/>
        </p:nvGrpSpPr>
        <p:grpSpPr bwMode="auto">
          <a:xfrm>
            <a:off x="6070600" y="4489450"/>
            <a:ext cx="1073150" cy="904875"/>
            <a:chOff x="-482972" y="6012878"/>
            <a:chExt cx="1074124" cy="904090"/>
          </a:xfrm>
        </p:grpSpPr>
        <p:sp>
          <p:nvSpPr>
            <p:cNvPr id="19552" name="Rectangle 57"/>
            <p:cNvSpPr>
              <a:spLocks noChangeArrowheads="1"/>
            </p:cNvSpPr>
            <p:nvPr/>
          </p:nvSpPr>
          <p:spPr bwMode="gray">
            <a:xfrm>
              <a:off x="-361946" y="6575336"/>
              <a:ext cx="832073"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tIns="91440" bIns="91440">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lnSpc>
                  <a:spcPct val="85000"/>
                </a:lnSpc>
                <a:spcBef>
                  <a:spcPct val="0"/>
                </a:spcBef>
                <a:buSzTx/>
                <a:buFont typeface="Wingdings" pitchFamily="2" charset="2"/>
                <a:buNone/>
              </a:pPr>
              <a:r>
                <a:rPr lang="zh-CN" altLang="en-US" sz="1200" b="1">
                  <a:solidFill>
                    <a:srgbClr val="262626"/>
                  </a:solidFill>
                  <a:latin typeface="微软雅黑" pitchFamily="34" charset="-122"/>
                  <a:ea typeface="微软雅黑" pitchFamily="34" charset="-122"/>
                  <a:cs typeface="Arial" pitchFamily="34" charset="0"/>
                </a:rPr>
                <a:t>仪表盘</a:t>
              </a:r>
              <a:endParaRPr lang="en-US" altLang="zh-CN" sz="1200" b="1">
                <a:solidFill>
                  <a:srgbClr val="262626"/>
                </a:solidFill>
                <a:latin typeface="微软雅黑" pitchFamily="34" charset="-122"/>
                <a:ea typeface="微软雅黑" pitchFamily="34" charset="-122"/>
                <a:cs typeface="Arial" pitchFamily="34" charset="0"/>
              </a:endParaRPr>
            </a:p>
          </p:txBody>
        </p:sp>
        <p:pic>
          <p:nvPicPr>
            <p:cNvPr id="19553" name="Picture 3" descr="\\.psf\Host\Users\eric\Dolphin\5685 SAP X14\Thierry Screenshots 9_3\Dashboards\Budget Overrun.jp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72" y="6012878"/>
              <a:ext cx="1074124" cy="582827"/>
            </a:xfrm>
            <a:prstGeom prst="rect">
              <a:avLst/>
            </a:prstGeom>
            <a:gradFill rotWithShape="1">
              <a:gsLst>
                <a:gs pos="0">
                  <a:srgbClr val="FFE8AF"/>
                </a:gs>
                <a:gs pos="100000">
                  <a:srgbClr val="FFBC13"/>
                </a:gs>
              </a:gsLst>
              <a:lin ang="2700000" scaled="1"/>
            </a:gradFill>
            <a:ln w="12700" algn="ctr">
              <a:solidFill>
                <a:srgbClr val="DBDBDB"/>
              </a:solidFill>
              <a:miter lim="800000"/>
              <a:headEnd/>
              <a:tailEnd/>
            </a:ln>
            <a:effectLst>
              <a:outerShdw dist="12700" dir="2700000" algn="tl" rotWithShape="0">
                <a:srgbClr val="000000">
                  <a:alpha val="39998"/>
                </a:srgbClr>
              </a:outerShdw>
            </a:effectLst>
          </p:spPr>
        </p:pic>
      </p:grpSp>
      <p:grpSp>
        <p:nvGrpSpPr>
          <p:cNvPr id="19492" name="组合 142"/>
          <p:cNvGrpSpPr>
            <a:grpSpLocks/>
          </p:cNvGrpSpPr>
          <p:nvPr/>
        </p:nvGrpSpPr>
        <p:grpSpPr bwMode="auto">
          <a:xfrm>
            <a:off x="6070600" y="3625850"/>
            <a:ext cx="1073150" cy="890588"/>
            <a:chOff x="619522" y="6012878"/>
            <a:chExt cx="1074124" cy="890442"/>
          </a:xfrm>
        </p:grpSpPr>
        <p:pic>
          <p:nvPicPr>
            <p:cNvPr id="19550" name="Picture 49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522" y="6012878"/>
              <a:ext cx="1074124" cy="58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1" name="Rectangle 57"/>
            <p:cNvSpPr>
              <a:spLocks noChangeArrowheads="1"/>
            </p:cNvSpPr>
            <p:nvPr/>
          </p:nvSpPr>
          <p:spPr bwMode="gray">
            <a:xfrm>
              <a:off x="657196" y="6561688"/>
              <a:ext cx="103645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tIns="91440" bIns="91440">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lnSpc>
                  <a:spcPct val="85000"/>
                </a:lnSpc>
                <a:spcBef>
                  <a:spcPct val="0"/>
                </a:spcBef>
                <a:buSzTx/>
                <a:buFont typeface="Wingdings" pitchFamily="2" charset="2"/>
                <a:buNone/>
              </a:pPr>
              <a:r>
                <a:rPr lang="zh-CN" altLang="en-US" sz="1200" b="1">
                  <a:solidFill>
                    <a:srgbClr val="262626"/>
                  </a:solidFill>
                  <a:latin typeface="微软雅黑" pitchFamily="34" charset="-122"/>
                  <a:ea typeface="微软雅黑" pitchFamily="34" charset="-122"/>
                  <a:cs typeface="Arial" pitchFamily="34" charset="0"/>
                </a:rPr>
                <a:t>数据可视化</a:t>
              </a:r>
              <a:endParaRPr lang="en-US" altLang="zh-CN" sz="1200" b="1">
                <a:solidFill>
                  <a:srgbClr val="262626"/>
                </a:solidFill>
                <a:latin typeface="微软雅黑" pitchFamily="34" charset="-122"/>
                <a:ea typeface="微软雅黑" pitchFamily="34" charset="-122"/>
                <a:cs typeface="Arial" pitchFamily="34" charset="0"/>
              </a:endParaRPr>
            </a:p>
          </p:txBody>
        </p:sp>
      </p:grpSp>
      <p:grpSp>
        <p:nvGrpSpPr>
          <p:cNvPr id="19493" name="组合 145"/>
          <p:cNvGrpSpPr>
            <a:grpSpLocks/>
          </p:cNvGrpSpPr>
          <p:nvPr/>
        </p:nvGrpSpPr>
        <p:grpSpPr bwMode="auto">
          <a:xfrm>
            <a:off x="6070600" y="5353050"/>
            <a:ext cx="1073150" cy="931863"/>
            <a:chOff x="1722016" y="6012878"/>
            <a:chExt cx="1074124" cy="931386"/>
          </a:xfrm>
        </p:grpSpPr>
        <p:pic>
          <p:nvPicPr>
            <p:cNvPr id="19548" name="Picture 5" descr="\\.psf\Host\Users\eric\Dolphin\5685 SAP X14\Thierry Screenshots 9_3\(Interactive Analysis) Web Intelligence\webi4.jpg"/>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2016" y="6012878"/>
              <a:ext cx="1074124" cy="582827"/>
            </a:xfrm>
            <a:prstGeom prst="rect">
              <a:avLst/>
            </a:prstGeom>
            <a:gradFill rotWithShape="1">
              <a:gsLst>
                <a:gs pos="0">
                  <a:srgbClr val="FFE8AF"/>
                </a:gs>
                <a:gs pos="100000">
                  <a:srgbClr val="FFBC13"/>
                </a:gs>
              </a:gsLst>
              <a:lin ang="2700000" scaled="1"/>
            </a:gradFill>
            <a:ln w="12700" algn="ctr">
              <a:solidFill>
                <a:srgbClr val="DBDBDB"/>
              </a:solidFill>
              <a:miter lim="800000"/>
              <a:headEnd/>
              <a:tailEnd/>
            </a:ln>
            <a:effectLst>
              <a:outerShdw dist="12700" dir="2700000" algn="tl" rotWithShape="0">
                <a:srgbClr val="000000">
                  <a:alpha val="39998"/>
                </a:srgbClr>
              </a:outerShdw>
            </a:effectLst>
          </p:spPr>
        </p:pic>
        <p:sp>
          <p:nvSpPr>
            <p:cNvPr id="19549" name="Rectangle 57"/>
            <p:cNvSpPr>
              <a:spLocks noChangeArrowheads="1"/>
            </p:cNvSpPr>
            <p:nvPr/>
          </p:nvSpPr>
          <p:spPr bwMode="gray">
            <a:xfrm>
              <a:off x="1843042" y="6602632"/>
              <a:ext cx="832073"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tIns="91440" bIns="91440">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lnSpc>
                  <a:spcPct val="85000"/>
                </a:lnSpc>
                <a:spcBef>
                  <a:spcPct val="0"/>
                </a:spcBef>
                <a:buSzTx/>
                <a:buFont typeface="Wingdings" pitchFamily="2" charset="2"/>
                <a:buNone/>
              </a:pPr>
              <a:r>
                <a:rPr lang="zh-CN" altLang="en-US" sz="1200" b="1">
                  <a:solidFill>
                    <a:srgbClr val="262626"/>
                  </a:solidFill>
                  <a:latin typeface="微软雅黑" pitchFamily="34" charset="-122"/>
                  <a:ea typeface="微软雅黑" pitchFamily="34" charset="-122"/>
                  <a:cs typeface="Arial" pitchFamily="34" charset="0"/>
                </a:rPr>
                <a:t>智能报表</a:t>
              </a:r>
              <a:endParaRPr lang="en-US" altLang="zh-CN" sz="1200" b="1">
                <a:solidFill>
                  <a:srgbClr val="262626"/>
                </a:solidFill>
                <a:latin typeface="微软雅黑" pitchFamily="34" charset="-122"/>
                <a:ea typeface="微软雅黑" pitchFamily="34" charset="-122"/>
                <a:cs typeface="Arial" pitchFamily="34" charset="0"/>
              </a:endParaRPr>
            </a:p>
          </p:txBody>
        </p:sp>
      </p:grpSp>
      <p:grpSp>
        <p:nvGrpSpPr>
          <p:cNvPr id="19494" name="组合 148"/>
          <p:cNvGrpSpPr>
            <a:grpSpLocks/>
          </p:cNvGrpSpPr>
          <p:nvPr/>
        </p:nvGrpSpPr>
        <p:grpSpPr bwMode="auto">
          <a:xfrm rot="-5400000">
            <a:off x="1889125" y="2535238"/>
            <a:ext cx="142875" cy="428625"/>
            <a:chOff x="-4032250" y="4581128"/>
            <a:chExt cx="142875" cy="428625"/>
          </a:xfrm>
        </p:grpSpPr>
        <p:sp>
          <p:nvSpPr>
            <p:cNvPr id="150" name="椭圆 149"/>
            <p:cNvSpPr/>
            <p:nvPr/>
          </p:nvSpPr>
          <p:spPr>
            <a:xfrm>
              <a:off x="-4032250" y="4866878"/>
              <a:ext cx="142875" cy="142875"/>
            </a:xfrm>
            <a:prstGeom prst="ellipse">
              <a:avLst/>
            </a:prstGeom>
            <a:solidFill>
              <a:srgbClr val="FF0000"/>
            </a:solidFill>
            <a:ln w="25400" cap="flat" cmpd="sng" algn="ctr">
              <a:solidFill>
                <a:srgbClr val="FFFFFF">
                  <a:lumMod val="75000"/>
                </a:srgbClr>
              </a:solidFill>
              <a:prstDash val="solid"/>
            </a:ln>
            <a:effectLst/>
          </p:spPr>
          <p:txBody>
            <a:bodyPr anchor="ctr"/>
            <a:lstStyle/>
            <a:p>
              <a:pPr algn="ctr" eaLnBrk="1" fontAlgn="auto" hangingPunct="1">
                <a:spcBef>
                  <a:spcPts val="0"/>
                </a:spcBef>
                <a:spcAft>
                  <a:spcPts val="0"/>
                </a:spcAft>
                <a:defRPr/>
              </a:pPr>
              <a:endParaRPr lang="zh-CN" altLang="en-US" kern="0">
                <a:solidFill>
                  <a:srgbClr val="FFFFFF"/>
                </a:solidFill>
                <a:latin typeface="微软雅黑" panose="020B0503020204020204" pitchFamily="34" charset="-122"/>
                <a:ea typeface="微软雅黑" panose="020B0503020204020204" pitchFamily="34" charset="-122"/>
              </a:endParaRPr>
            </a:p>
          </p:txBody>
        </p:sp>
        <p:sp>
          <p:nvSpPr>
            <p:cNvPr id="151" name="Line 59"/>
            <p:cNvSpPr>
              <a:spLocks noChangeShapeType="1"/>
            </p:cNvSpPr>
            <p:nvPr/>
          </p:nvSpPr>
          <p:spPr bwMode="auto">
            <a:xfrm>
              <a:off x="-3962401" y="4581128"/>
              <a:ext cx="3175" cy="287338"/>
            </a:xfrm>
            <a:prstGeom prst="line">
              <a:avLst/>
            </a:prstGeom>
            <a:noFill/>
            <a:ln w="25400" cap="flat" cmpd="sng" algn="ctr">
              <a:solidFill>
                <a:srgbClr val="FFFFFF">
                  <a:lumMod val="75000"/>
                </a:srgbClr>
              </a:solidFill>
              <a:prstDash val="solid"/>
              <a:headEnd type="triangle"/>
              <a:tailEnd type="triangle"/>
            </a:ln>
            <a:effectLst>
              <a:outerShdw blurRad="40000" dist="20000" dir="5400000" rotWithShape="0">
                <a:srgbClr val="000000">
                  <a:alpha val="38000"/>
                </a:srgbClr>
              </a:outerShdw>
            </a:effectLst>
          </p:spPr>
          <p:txBody>
            <a:bodyPr/>
            <a:lstStyle/>
            <a:p>
              <a:pPr eaLnBrk="1" fontAlgn="auto" hangingPunct="1">
                <a:spcBef>
                  <a:spcPts val="0"/>
                </a:spcBef>
                <a:spcAft>
                  <a:spcPts val="0"/>
                </a:spcAft>
                <a:defRPr/>
              </a:pPr>
              <a:endParaRPr lang="zh-CN" altLang="en-US" sz="4400" kern="0">
                <a:solidFill>
                  <a:srgbClr val="000000"/>
                </a:solidFill>
                <a:latin typeface="微软雅黑" panose="020B0503020204020204" pitchFamily="34" charset="-122"/>
                <a:ea typeface="微软雅黑" panose="020B0503020204020204" pitchFamily="34" charset="-122"/>
              </a:endParaRPr>
            </a:p>
          </p:txBody>
        </p:sp>
      </p:grpSp>
      <p:grpSp>
        <p:nvGrpSpPr>
          <p:cNvPr id="19495" name="组合 151"/>
          <p:cNvGrpSpPr>
            <a:grpSpLocks/>
          </p:cNvGrpSpPr>
          <p:nvPr/>
        </p:nvGrpSpPr>
        <p:grpSpPr bwMode="auto">
          <a:xfrm rot="-5400000">
            <a:off x="1889125" y="3078163"/>
            <a:ext cx="142875" cy="428625"/>
            <a:chOff x="-4032250" y="4581128"/>
            <a:chExt cx="142875" cy="428625"/>
          </a:xfrm>
        </p:grpSpPr>
        <p:sp>
          <p:nvSpPr>
            <p:cNvPr id="153" name="椭圆 152"/>
            <p:cNvSpPr/>
            <p:nvPr/>
          </p:nvSpPr>
          <p:spPr>
            <a:xfrm>
              <a:off x="-4032250" y="4866878"/>
              <a:ext cx="142875" cy="142875"/>
            </a:xfrm>
            <a:prstGeom prst="ellipse">
              <a:avLst/>
            </a:prstGeom>
            <a:solidFill>
              <a:srgbClr val="FF0000"/>
            </a:solidFill>
            <a:ln w="25400" cap="flat" cmpd="sng" algn="ctr">
              <a:solidFill>
                <a:srgbClr val="FFFFFF">
                  <a:lumMod val="75000"/>
                </a:srgbClr>
              </a:solidFill>
              <a:prstDash val="solid"/>
            </a:ln>
            <a:effectLst/>
          </p:spPr>
          <p:txBody>
            <a:bodyPr anchor="ctr"/>
            <a:lstStyle/>
            <a:p>
              <a:pPr algn="ctr" eaLnBrk="1" fontAlgn="auto" hangingPunct="1">
                <a:spcBef>
                  <a:spcPts val="0"/>
                </a:spcBef>
                <a:spcAft>
                  <a:spcPts val="0"/>
                </a:spcAft>
                <a:defRPr/>
              </a:pPr>
              <a:endParaRPr lang="zh-CN" altLang="en-US" kern="0">
                <a:solidFill>
                  <a:srgbClr val="FFFFFF"/>
                </a:solidFill>
                <a:latin typeface="微软雅黑" panose="020B0503020204020204" pitchFamily="34" charset="-122"/>
                <a:ea typeface="微软雅黑" panose="020B0503020204020204" pitchFamily="34" charset="-122"/>
              </a:endParaRPr>
            </a:p>
          </p:txBody>
        </p:sp>
        <p:sp>
          <p:nvSpPr>
            <p:cNvPr id="154" name="Line 59"/>
            <p:cNvSpPr>
              <a:spLocks noChangeShapeType="1"/>
            </p:cNvSpPr>
            <p:nvPr/>
          </p:nvSpPr>
          <p:spPr bwMode="auto">
            <a:xfrm>
              <a:off x="-3962401" y="4581128"/>
              <a:ext cx="3175" cy="287338"/>
            </a:xfrm>
            <a:prstGeom prst="line">
              <a:avLst/>
            </a:prstGeom>
            <a:noFill/>
            <a:ln w="25400" cap="flat" cmpd="sng" algn="ctr">
              <a:solidFill>
                <a:srgbClr val="FFFFFF">
                  <a:lumMod val="75000"/>
                </a:srgbClr>
              </a:solidFill>
              <a:prstDash val="solid"/>
              <a:headEnd type="triangle"/>
              <a:tailEnd type="triangle"/>
            </a:ln>
            <a:effectLst>
              <a:outerShdw blurRad="40000" dist="20000" dir="5400000" rotWithShape="0">
                <a:srgbClr val="000000">
                  <a:alpha val="38000"/>
                </a:srgbClr>
              </a:outerShdw>
            </a:effectLst>
          </p:spPr>
          <p:txBody>
            <a:bodyPr/>
            <a:lstStyle/>
            <a:p>
              <a:pPr eaLnBrk="1" fontAlgn="auto" hangingPunct="1">
                <a:spcBef>
                  <a:spcPts val="0"/>
                </a:spcBef>
                <a:spcAft>
                  <a:spcPts val="0"/>
                </a:spcAft>
                <a:defRPr/>
              </a:pPr>
              <a:endParaRPr lang="zh-CN" altLang="en-US" sz="4400" kern="0">
                <a:solidFill>
                  <a:srgbClr val="000000"/>
                </a:solidFill>
                <a:latin typeface="微软雅黑" panose="020B0503020204020204" pitchFamily="34" charset="-122"/>
                <a:ea typeface="微软雅黑" panose="020B0503020204020204" pitchFamily="34" charset="-122"/>
              </a:endParaRPr>
            </a:p>
          </p:txBody>
        </p:sp>
      </p:grpSp>
      <p:grpSp>
        <p:nvGrpSpPr>
          <p:cNvPr id="19496" name="组合 154"/>
          <p:cNvGrpSpPr>
            <a:grpSpLocks/>
          </p:cNvGrpSpPr>
          <p:nvPr/>
        </p:nvGrpSpPr>
        <p:grpSpPr bwMode="auto">
          <a:xfrm rot="-5400000">
            <a:off x="1889125" y="3667125"/>
            <a:ext cx="142875" cy="428625"/>
            <a:chOff x="-4032250" y="4581128"/>
            <a:chExt cx="142875" cy="428625"/>
          </a:xfrm>
        </p:grpSpPr>
        <p:sp>
          <p:nvSpPr>
            <p:cNvPr id="156" name="椭圆 155"/>
            <p:cNvSpPr/>
            <p:nvPr/>
          </p:nvSpPr>
          <p:spPr>
            <a:xfrm>
              <a:off x="-4032250" y="4866878"/>
              <a:ext cx="142875" cy="142875"/>
            </a:xfrm>
            <a:prstGeom prst="ellipse">
              <a:avLst/>
            </a:prstGeom>
            <a:solidFill>
              <a:srgbClr val="FF0000"/>
            </a:solidFill>
            <a:ln w="25400" cap="flat" cmpd="sng" algn="ctr">
              <a:solidFill>
                <a:srgbClr val="FFFFFF">
                  <a:lumMod val="75000"/>
                </a:srgbClr>
              </a:solidFill>
              <a:prstDash val="solid"/>
            </a:ln>
            <a:effectLst/>
          </p:spPr>
          <p:txBody>
            <a:bodyPr anchor="ctr"/>
            <a:lstStyle/>
            <a:p>
              <a:pPr algn="ctr" eaLnBrk="1" fontAlgn="auto" hangingPunct="1">
                <a:spcBef>
                  <a:spcPts val="0"/>
                </a:spcBef>
                <a:spcAft>
                  <a:spcPts val="0"/>
                </a:spcAft>
                <a:defRPr/>
              </a:pPr>
              <a:endParaRPr lang="zh-CN" altLang="en-US" kern="0">
                <a:solidFill>
                  <a:srgbClr val="FFFFFF"/>
                </a:solidFill>
                <a:latin typeface="微软雅黑" panose="020B0503020204020204" pitchFamily="34" charset="-122"/>
                <a:ea typeface="微软雅黑" panose="020B0503020204020204" pitchFamily="34" charset="-122"/>
              </a:endParaRPr>
            </a:p>
          </p:txBody>
        </p:sp>
        <p:sp>
          <p:nvSpPr>
            <p:cNvPr id="157" name="Line 59"/>
            <p:cNvSpPr>
              <a:spLocks noChangeShapeType="1"/>
            </p:cNvSpPr>
            <p:nvPr/>
          </p:nvSpPr>
          <p:spPr bwMode="auto">
            <a:xfrm>
              <a:off x="-3962401" y="4581128"/>
              <a:ext cx="3175" cy="287338"/>
            </a:xfrm>
            <a:prstGeom prst="line">
              <a:avLst/>
            </a:prstGeom>
            <a:noFill/>
            <a:ln w="25400" cap="flat" cmpd="sng" algn="ctr">
              <a:solidFill>
                <a:srgbClr val="FFFFFF">
                  <a:lumMod val="75000"/>
                </a:srgbClr>
              </a:solidFill>
              <a:prstDash val="solid"/>
              <a:headEnd type="triangle"/>
              <a:tailEnd type="triangle"/>
            </a:ln>
            <a:effectLst>
              <a:outerShdw blurRad="40000" dist="20000" dir="5400000" rotWithShape="0">
                <a:srgbClr val="000000">
                  <a:alpha val="38000"/>
                </a:srgbClr>
              </a:outerShdw>
            </a:effectLst>
          </p:spPr>
          <p:txBody>
            <a:bodyPr/>
            <a:lstStyle/>
            <a:p>
              <a:pPr eaLnBrk="1" fontAlgn="auto" hangingPunct="1">
                <a:spcBef>
                  <a:spcPts val="0"/>
                </a:spcBef>
                <a:spcAft>
                  <a:spcPts val="0"/>
                </a:spcAft>
                <a:defRPr/>
              </a:pPr>
              <a:endParaRPr lang="zh-CN" altLang="en-US" sz="4400" kern="0">
                <a:solidFill>
                  <a:srgbClr val="000000"/>
                </a:solidFill>
                <a:latin typeface="微软雅黑" panose="020B0503020204020204" pitchFamily="34" charset="-122"/>
                <a:ea typeface="微软雅黑" panose="020B0503020204020204" pitchFamily="34" charset="-122"/>
              </a:endParaRPr>
            </a:p>
          </p:txBody>
        </p:sp>
      </p:grpSp>
      <p:cxnSp>
        <p:nvCxnSpPr>
          <p:cNvPr id="19497" name="直接连接符 157"/>
          <p:cNvCxnSpPr>
            <a:cxnSpLocks noChangeShapeType="1"/>
            <a:stCxn id="124" idx="0"/>
            <a:endCxn id="124" idx="2"/>
          </p:cNvCxnSpPr>
          <p:nvPr/>
        </p:nvCxnSpPr>
        <p:spPr bwMode="gray">
          <a:xfrm>
            <a:off x="2651125" y="2420938"/>
            <a:ext cx="0" cy="1846262"/>
          </a:xfrm>
          <a:prstGeom prst="line">
            <a:avLst/>
          </a:prstGeom>
          <a:noFill/>
          <a:ln w="9525">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9" name="AutoShape 33"/>
          <p:cNvSpPr>
            <a:spLocks noChangeArrowheads="1"/>
          </p:cNvSpPr>
          <p:nvPr/>
        </p:nvSpPr>
        <p:spPr bwMode="auto">
          <a:xfrm>
            <a:off x="3970338" y="4827588"/>
            <a:ext cx="1466850" cy="582612"/>
          </a:xfrm>
          <a:prstGeom prst="can">
            <a:avLst>
              <a:gd name="adj" fmla="val 29774"/>
            </a:avLst>
          </a:prstGeom>
          <a:solidFill>
            <a:srgbClr val="FFFFFF">
              <a:lumMod val="85000"/>
            </a:srgbClr>
          </a:solidFill>
          <a:ln w="19050">
            <a:solidFill>
              <a:srgbClr val="FFFFFF"/>
            </a:solidFill>
            <a:round/>
            <a:headEnd/>
            <a:tailEnd/>
          </a:ln>
        </p:spPr>
        <p:txBody>
          <a:bodyPr wrap="none" anchor="ctr"/>
          <a:lstStyle/>
          <a:p>
            <a:pPr algn="ctr" eaLnBrk="1" fontAlgn="auto" hangingPunct="1">
              <a:spcBef>
                <a:spcPts val="0"/>
              </a:spcBef>
              <a:spcAft>
                <a:spcPts val="0"/>
              </a:spcAft>
              <a:defRPr/>
            </a:pPr>
            <a:r>
              <a:rPr kumimoji="1" lang="zh-CN" altLang="en-US" sz="1400" kern="0" dirty="0">
                <a:solidFill>
                  <a:srgbClr val="000000"/>
                </a:solidFill>
                <a:latin typeface="微软雅黑" panose="020B0503020204020204" pitchFamily="34" charset="-122"/>
                <a:ea typeface="微软雅黑" panose="020B0503020204020204" pitchFamily="34" charset="-122"/>
                <a:cs typeface="Times New Roman" pitchFamily="18" charset="0"/>
              </a:rPr>
              <a:t>患者主索引</a:t>
            </a:r>
            <a:endParaRPr kumimoji="1" lang="en-US" altLang="zh-CN" sz="1400" kern="0" dirty="0">
              <a:solidFill>
                <a:srgbClr val="000000"/>
              </a:solidFill>
              <a:latin typeface="微软雅黑" panose="020B0503020204020204" pitchFamily="34" charset="-122"/>
              <a:ea typeface="微软雅黑" panose="020B0503020204020204" pitchFamily="34" charset="-122"/>
              <a:cs typeface="Times New Roman" pitchFamily="18" charset="0"/>
            </a:endParaRPr>
          </a:p>
          <a:p>
            <a:pPr algn="ctr" eaLnBrk="1" fontAlgn="auto" hangingPunct="1">
              <a:spcBef>
                <a:spcPts val="0"/>
              </a:spcBef>
              <a:spcAft>
                <a:spcPts val="0"/>
              </a:spcAft>
              <a:defRPr/>
            </a:pPr>
            <a:r>
              <a:rPr kumimoji="1" lang="en-US" altLang="zh-CN" sz="1400" kern="0" dirty="0">
                <a:solidFill>
                  <a:srgbClr val="000000"/>
                </a:solidFill>
                <a:latin typeface="微软雅黑" panose="020B0503020204020204" pitchFamily="34" charset="-122"/>
                <a:ea typeface="微软雅黑" panose="020B0503020204020204" pitchFamily="34" charset="-122"/>
                <a:cs typeface="Times New Roman" pitchFamily="18" charset="0"/>
              </a:rPr>
              <a:t>(EMPI)</a:t>
            </a:r>
            <a:endParaRPr kumimoji="1" lang="zh-CN" altLang="en-US" sz="1400" kern="0" dirty="0">
              <a:solidFill>
                <a:srgbClr val="000000"/>
              </a:solidFill>
              <a:latin typeface="微软雅黑" panose="020B0503020204020204" pitchFamily="34" charset="-122"/>
              <a:ea typeface="微软雅黑" panose="020B0503020204020204" pitchFamily="34" charset="-122"/>
              <a:cs typeface="Times New Roman" pitchFamily="18" charset="0"/>
            </a:endParaRPr>
          </a:p>
        </p:txBody>
      </p:sp>
      <p:sp>
        <p:nvSpPr>
          <p:cNvPr id="160" name="AutoShape 33"/>
          <p:cNvSpPr>
            <a:spLocks noChangeArrowheads="1"/>
          </p:cNvSpPr>
          <p:nvPr/>
        </p:nvSpPr>
        <p:spPr bwMode="auto">
          <a:xfrm>
            <a:off x="3970338" y="4038600"/>
            <a:ext cx="1466850" cy="582613"/>
          </a:xfrm>
          <a:prstGeom prst="can">
            <a:avLst>
              <a:gd name="adj" fmla="val 29774"/>
            </a:avLst>
          </a:prstGeom>
          <a:solidFill>
            <a:srgbClr val="FFFFFF">
              <a:lumMod val="85000"/>
            </a:srgbClr>
          </a:solidFill>
          <a:ln w="19050">
            <a:solidFill>
              <a:srgbClr val="FFFFFF"/>
            </a:solidFill>
            <a:round/>
            <a:headEnd/>
            <a:tailEnd/>
          </a:ln>
        </p:spPr>
        <p:txBody>
          <a:bodyPr wrap="none" anchor="ctr"/>
          <a:lstStyle/>
          <a:p>
            <a:pPr algn="ctr" eaLnBrk="1" fontAlgn="auto" hangingPunct="1">
              <a:spcBef>
                <a:spcPts val="0"/>
              </a:spcBef>
              <a:spcAft>
                <a:spcPts val="0"/>
              </a:spcAft>
              <a:defRPr/>
            </a:pPr>
            <a:r>
              <a:rPr kumimoji="1" lang="zh-CN" altLang="en-US" sz="1400" kern="0" dirty="0">
                <a:solidFill>
                  <a:srgbClr val="000000"/>
                </a:solidFill>
                <a:latin typeface="微软雅黑" panose="020B0503020204020204" pitchFamily="34" charset="-122"/>
                <a:ea typeface="微软雅黑" panose="020B0503020204020204" pitchFamily="34" charset="-122"/>
                <a:cs typeface="Times New Roman" pitchFamily="18" charset="0"/>
              </a:rPr>
              <a:t>运营数据中心</a:t>
            </a:r>
            <a:endParaRPr kumimoji="1" lang="en-US" altLang="zh-CN" sz="1400" kern="0" dirty="0">
              <a:solidFill>
                <a:srgbClr val="000000"/>
              </a:solidFill>
              <a:latin typeface="微软雅黑" panose="020B0503020204020204" pitchFamily="34" charset="-122"/>
              <a:ea typeface="微软雅黑" panose="020B0503020204020204" pitchFamily="34" charset="-122"/>
              <a:cs typeface="Times New Roman" pitchFamily="18" charset="0"/>
            </a:endParaRPr>
          </a:p>
          <a:p>
            <a:pPr algn="ctr" eaLnBrk="1" fontAlgn="auto" hangingPunct="1">
              <a:spcBef>
                <a:spcPts val="0"/>
              </a:spcBef>
              <a:spcAft>
                <a:spcPts val="0"/>
              </a:spcAft>
              <a:defRPr/>
            </a:pPr>
            <a:r>
              <a:rPr kumimoji="1" lang="en-US" altLang="zh-CN" sz="1400" kern="0" dirty="0">
                <a:solidFill>
                  <a:srgbClr val="000000"/>
                </a:solidFill>
                <a:latin typeface="微软雅黑" panose="020B0503020204020204" pitchFamily="34" charset="-122"/>
                <a:ea typeface="微软雅黑" panose="020B0503020204020204" pitchFamily="34" charset="-122"/>
                <a:cs typeface="Times New Roman" pitchFamily="18" charset="0"/>
              </a:rPr>
              <a:t>(HRC)</a:t>
            </a:r>
            <a:endParaRPr kumimoji="1" lang="zh-CN" altLang="en-US" sz="1400" kern="0" dirty="0">
              <a:solidFill>
                <a:srgbClr val="000000"/>
              </a:solidFill>
              <a:latin typeface="微软雅黑" panose="020B0503020204020204" pitchFamily="34" charset="-122"/>
              <a:ea typeface="微软雅黑" panose="020B0503020204020204" pitchFamily="34" charset="-122"/>
              <a:cs typeface="Times New Roman" pitchFamily="18" charset="0"/>
            </a:endParaRPr>
          </a:p>
        </p:txBody>
      </p:sp>
      <p:sp>
        <p:nvSpPr>
          <p:cNvPr id="161" name="AutoShape 33"/>
          <p:cNvSpPr>
            <a:spLocks noChangeArrowheads="1"/>
          </p:cNvSpPr>
          <p:nvPr/>
        </p:nvSpPr>
        <p:spPr bwMode="auto">
          <a:xfrm>
            <a:off x="3970338" y="3214688"/>
            <a:ext cx="1466850" cy="584200"/>
          </a:xfrm>
          <a:prstGeom prst="can">
            <a:avLst>
              <a:gd name="adj" fmla="val 29774"/>
            </a:avLst>
          </a:prstGeom>
          <a:solidFill>
            <a:srgbClr val="FFFFFF">
              <a:lumMod val="85000"/>
            </a:srgbClr>
          </a:solidFill>
          <a:ln w="19050">
            <a:solidFill>
              <a:srgbClr val="FFFFFF"/>
            </a:solidFill>
            <a:round/>
            <a:headEnd/>
            <a:tailEnd/>
          </a:ln>
        </p:spPr>
        <p:txBody>
          <a:bodyPr wrap="none" anchor="ctr"/>
          <a:lstStyle/>
          <a:p>
            <a:pPr algn="ctr" eaLnBrk="1" fontAlgn="auto" hangingPunct="1">
              <a:spcBef>
                <a:spcPts val="0"/>
              </a:spcBef>
              <a:spcAft>
                <a:spcPts val="0"/>
              </a:spcAft>
              <a:defRPr/>
            </a:pPr>
            <a:r>
              <a:rPr kumimoji="1" lang="zh-CN" altLang="en-US" sz="1400" kern="0" dirty="0">
                <a:solidFill>
                  <a:srgbClr val="000000"/>
                </a:solidFill>
                <a:latin typeface="微软雅黑" panose="020B0503020204020204" pitchFamily="34" charset="-122"/>
                <a:ea typeface="微软雅黑" panose="020B0503020204020204" pitchFamily="34" charset="-122"/>
                <a:cs typeface="Times New Roman" pitchFamily="18" charset="0"/>
              </a:rPr>
              <a:t>临床数据中心</a:t>
            </a:r>
            <a:endParaRPr kumimoji="1" lang="en-US" altLang="zh-CN" sz="1400" kern="0" dirty="0">
              <a:solidFill>
                <a:srgbClr val="000000"/>
              </a:solidFill>
              <a:latin typeface="微软雅黑" panose="020B0503020204020204" pitchFamily="34" charset="-122"/>
              <a:ea typeface="微软雅黑" panose="020B0503020204020204" pitchFamily="34" charset="-122"/>
              <a:cs typeface="Times New Roman" pitchFamily="18" charset="0"/>
            </a:endParaRPr>
          </a:p>
          <a:p>
            <a:pPr algn="ctr" eaLnBrk="1" fontAlgn="auto" hangingPunct="1">
              <a:spcBef>
                <a:spcPts val="0"/>
              </a:spcBef>
              <a:spcAft>
                <a:spcPts val="0"/>
              </a:spcAft>
              <a:defRPr/>
            </a:pPr>
            <a:r>
              <a:rPr kumimoji="1" lang="en-US" altLang="zh-CN" sz="1400" kern="0" dirty="0">
                <a:solidFill>
                  <a:srgbClr val="000000"/>
                </a:solidFill>
                <a:latin typeface="微软雅黑" panose="020B0503020204020204" pitchFamily="34" charset="-122"/>
                <a:ea typeface="微软雅黑" panose="020B0503020204020204" pitchFamily="34" charset="-122"/>
                <a:cs typeface="Times New Roman" pitchFamily="18" charset="0"/>
              </a:rPr>
              <a:t>(CDR)</a:t>
            </a:r>
            <a:endParaRPr kumimoji="1" lang="zh-CN" altLang="en-US" sz="1400" kern="0" dirty="0">
              <a:solidFill>
                <a:srgbClr val="000000"/>
              </a:solidFill>
              <a:latin typeface="微软雅黑" panose="020B0503020204020204" pitchFamily="34" charset="-122"/>
              <a:ea typeface="微软雅黑" panose="020B0503020204020204" pitchFamily="34" charset="-122"/>
              <a:cs typeface="Times New Roman" pitchFamily="18" charset="0"/>
            </a:endParaRPr>
          </a:p>
        </p:txBody>
      </p:sp>
      <p:grpSp>
        <p:nvGrpSpPr>
          <p:cNvPr id="19501" name="组合 161"/>
          <p:cNvGrpSpPr>
            <a:grpSpLocks/>
          </p:cNvGrpSpPr>
          <p:nvPr/>
        </p:nvGrpSpPr>
        <p:grpSpPr bwMode="auto">
          <a:xfrm>
            <a:off x="5507038" y="3119438"/>
            <a:ext cx="463550" cy="2536825"/>
            <a:chOff x="2800350" y="3124200"/>
            <a:chExt cx="647231" cy="2537048"/>
          </a:xfrm>
        </p:grpSpPr>
        <p:sp>
          <p:nvSpPr>
            <p:cNvPr id="163" name="Line 174"/>
            <p:cNvSpPr>
              <a:spLocks noChangeShapeType="1"/>
            </p:cNvSpPr>
            <p:nvPr/>
          </p:nvSpPr>
          <p:spPr bwMode="auto">
            <a:xfrm>
              <a:off x="2800350" y="3124200"/>
              <a:ext cx="647231" cy="0"/>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64" name="Line 175"/>
            <p:cNvSpPr>
              <a:spLocks noChangeShapeType="1"/>
            </p:cNvSpPr>
            <p:nvPr/>
          </p:nvSpPr>
          <p:spPr bwMode="auto">
            <a:xfrm>
              <a:off x="2800350" y="3970411"/>
              <a:ext cx="647231" cy="0"/>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65" name="Line 176"/>
            <p:cNvSpPr>
              <a:spLocks noChangeShapeType="1"/>
            </p:cNvSpPr>
            <p:nvPr/>
          </p:nvSpPr>
          <p:spPr bwMode="auto">
            <a:xfrm>
              <a:off x="2800350" y="4815036"/>
              <a:ext cx="647231" cy="0"/>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66" name="Line 177"/>
            <p:cNvSpPr>
              <a:spLocks noChangeShapeType="1"/>
            </p:cNvSpPr>
            <p:nvPr/>
          </p:nvSpPr>
          <p:spPr bwMode="auto">
            <a:xfrm>
              <a:off x="2800350" y="5661248"/>
              <a:ext cx="647231" cy="0"/>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grpSp>
      <p:grpSp>
        <p:nvGrpSpPr>
          <p:cNvPr id="19502" name="组合 166"/>
          <p:cNvGrpSpPr>
            <a:grpSpLocks/>
          </p:cNvGrpSpPr>
          <p:nvPr/>
        </p:nvGrpSpPr>
        <p:grpSpPr bwMode="auto">
          <a:xfrm>
            <a:off x="7227888" y="3125788"/>
            <a:ext cx="477837" cy="2536825"/>
            <a:chOff x="2800350" y="3124200"/>
            <a:chExt cx="647231" cy="2537048"/>
          </a:xfrm>
        </p:grpSpPr>
        <p:sp>
          <p:nvSpPr>
            <p:cNvPr id="168" name="Line 174"/>
            <p:cNvSpPr>
              <a:spLocks noChangeShapeType="1"/>
            </p:cNvSpPr>
            <p:nvPr/>
          </p:nvSpPr>
          <p:spPr bwMode="auto">
            <a:xfrm>
              <a:off x="2800350" y="3124200"/>
              <a:ext cx="647231" cy="0"/>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69" name="Line 175"/>
            <p:cNvSpPr>
              <a:spLocks noChangeShapeType="1"/>
            </p:cNvSpPr>
            <p:nvPr/>
          </p:nvSpPr>
          <p:spPr bwMode="auto">
            <a:xfrm>
              <a:off x="2800350" y="3970411"/>
              <a:ext cx="647231" cy="0"/>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70" name="Line 176"/>
            <p:cNvSpPr>
              <a:spLocks noChangeShapeType="1"/>
            </p:cNvSpPr>
            <p:nvPr/>
          </p:nvSpPr>
          <p:spPr bwMode="auto">
            <a:xfrm>
              <a:off x="2800350" y="4815036"/>
              <a:ext cx="647231" cy="0"/>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71" name="Line 177"/>
            <p:cNvSpPr>
              <a:spLocks noChangeShapeType="1"/>
            </p:cNvSpPr>
            <p:nvPr/>
          </p:nvSpPr>
          <p:spPr bwMode="auto">
            <a:xfrm>
              <a:off x="2800350" y="5661248"/>
              <a:ext cx="647231" cy="0"/>
            </a:xfrm>
            <a:prstGeom prst="line">
              <a:avLst/>
            </a:prstGeom>
            <a:noFill/>
            <a:ln w="25400">
              <a:solidFill>
                <a:srgbClr val="FFFFFF">
                  <a:lumMod val="75000"/>
                </a:srgbClr>
              </a:solidFill>
              <a:round/>
              <a:headEnd type="none" w="sm" len="sm"/>
              <a:tailEnd type="stealth" w="med" len="med"/>
            </a:ln>
          </p:spPr>
          <p:txBody>
            <a:bodyPr/>
            <a:lstStyle/>
            <a:p>
              <a:pPr eaLnBrk="1" fontAlgn="auto" hangingPunct="1">
                <a:spcBef>
                  <a:spcPts val="0"/>
                </a:spcBef>
                <a:spcAft>
                  <a:spcPts val="0"/>
                </a:spcAft>
                <a:defRPr/>
              </a:pPr>
              <a:endParaRPr lang="zh-CN" altLang="en-US" kern="0">
                <a:solidFill>
                  <a:srgbClr val="000000"/>
                </a:solidFill>
                <a:latin typeface="微软雅黑" panose="020B0503020204020204" pitchFamily="34" charset="-122"/>
                <a:ea typeface="微软雅黑" panose="020B0503020204020204" pitchFamily="34" charset="-122"/>
              </a:endParaRPr>
            </a:p>
          </p:txBody>
        </p:sp>
      </p:grpSp>
      <p:grpSp>
        <p:nvGrpSpPr>
          <p:cNvPr id="19503" name="组合 8"/>
          <p:cNvGrpSpPr>
            <a:grpSpLocks/>
          </p:cNvGrpSpPr>
          <p:nvPr/>
        </p:nvGrpSpPr>
        <p:grpSpPr bwMode="auto">
          <a:xfrm>
            <a:off x="7842250" y="3429000"/>
            <a:ext cx="476250" cy="419100"/>
            <a:chOff x="7218462" y="836712"/>
            <a:chExt cx="475363" cy="418639"/>
          </a:xfrm>
        </p:grpSpPr>
        <p:pic>
          <p:nvPicPr>
            <p:cNvPr id="19531" name="Picture 14" descr="user business casual ma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ltGray">
            <a:xfrm>
              <a:off x="7422752" y="836712"/>
              <a:ext cx="271073" cy="33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32" name="Picture 14" descr="user business casual ma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ltGray">
            <a:xfrm>
              <a:off x="7218462" y="848754"/>
              <a:ext cx="271073" cy="33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33" name="Picture 14" descr="user business casual ma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ltGray">
            <a:xfrm>
              <a:off x="7346894" y="923016"/>
              <a:ext cx="271073" cy="33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504" name="组合 6"/>
          <p:cNvGrpSpPr>
            <a:grpSpLocks/>
          </p:cNvGrpSpPr>
          <p:nvPr/>
        </p:nvGrpSpPr>
        <p:grpSpPr bwMode="auto">
          <a:xfrm>
            <a:off x="7913688" y="5229225"/>
            <a:ext cx="439737" cy="458788"/>
            <a:chOff x="4357486" y="836712"/>
            <a:chExt cx="438769" cy="458527"/>
          </a:xfrm>
        </p:grpSpPr>
        <p:pic>
          <p:nvPicPr>
            <p:cNvPr id="19528" name="Picture 13" descr="user casual ma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ltGray">
            <a:xfrm>
              <a:off x="4527944" y="836712"/>
              <a:ext cx="268311" cy="33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29" name="Picture 13" descr="user casual ma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ltGray">
            <a:xfrm>
              <a:off x="4357486" y="874296"/>
              <a:ext cx="268311" cy="33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30" name="Picture 13" descr="user casual ma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ltGray">
            <a:xfrm>
              <a:off x="4452062" y="956427"/>
              <a:ext cx="268311" cy="33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505" name="组合 4"/>
          <p:cNvGrpSpPr>
            <a:grpSpLocks/>
          </p:cNvGrpSpPr>
          <p:nvPr/>
        </p:nvGrpSpPr>
        <p:grpSpPr bwMode="auto">
          <a:xfrm>
            <a:off x="7842250" y="4437063"/>
            <a:ext cx="487363" cy="411162"/>
            <a:chOff x="1536355" y="836712"/>
            <a:chExt cx="487704" cy="411134"/>
          </a:xfrm>
        </p:grpSpPr>
        <p:pic>
          <p:nvPicPr>
            <p:cNvPr id="19525" name="Rectangle 82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hidden">
            <a:xfrm>
              <a:off x="1536355" y="836712"/>
              <a:ext cx="271355" cy="345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26" name="Rectangle 82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hidden">
            <a:xfrm>
              <a:off x="1752704" y="836712"/>
              <a:ext cx="271355" cy="345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27" name="Rectangle 82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hidden">
            <a:xfrm>
              <a:off x="1657414" y="902539"/>
              <a:ext cx="271355" cy="345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506" name="组合 183"/>
          <p:cNvGrpSpPr>
            <a:grpSpLocks/>
          </p:cNvGrpSpPr>
          <p:nvPr/>
        </p:nvGrpSpPr>
        <p:grpSpPr bwMode="auto">
          <a:xfrm>
            <a:off x="7594600" y="2636838"/>
            <a:ext cx="993775" cy="782637"/>
            <a:chOff x="7276772" y="2636912"/>
            <a:chExt cx="993802" cy="782624"/>
          </a:xfrm>
        </p:grpSpPr>
        <p:grpSp>
          <p:nvGrpSpPr>
            <p:cNvPr id="19520" name="组合 5"/>
            <p:cNvGrpSpPr>
              <a:grpSpLocks/>
            </p:cNvGrpSpPr>
            <p:nvPr/>
          </p:nvGrpSpPr>
          <p:grpSpPr bwMode="auto">
            <a:xfrm>
              <a:off x="7524328" y="2636912"/>
              <a:ext cx="438785" cy="430718"/>
              <a:chOff x="2981073" y="836712"/>
              <a:chExt cx="438785" cy="430718"/>
            </a:xfrm>
          </p:grpSpPr>
          <p:pic>
            <p:nvPicPr>
              <p:cNvPr id="19522" name="Picture 10" descr="user business ma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81589" y="836712"/>
                <a:ext cx="238269" cy="35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23" name="Picture 10" descr="user business ma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81073" y="851552"/>
                <a:ext cx="238269" cy="35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24" name="Picture 10" descr="user business ma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05842" y="915862"/>
                <a:ext cx="238269" cy="35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521" name="Rectangle 57"/>
            <p:cNvSpPr>
              <a:spLocks noChangeArrowheads="1"/>
            </p:cNvSpPr>
            <p:nvPr/>
          </p:nvSpPr>
          <p:spPr bwMode="gray">
            <a:xfrm>
              <a:off x="7276772" y="3077904"/>
              <a:ext cx="993802"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tIns="91440" bIns="91440">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lnSpc>
                  <a:spcPct val="85000"/>
                </a:lnSpc>
                <a:spcBef>
                  <a:spcPct val="0"/>
                </a:spcBef>
                <a:buSzTx/>
                <a:buFont typeface="Wingdings" pitchFamily="2" charset="2"/>
                <a:buNone/>
              </a:pPr>
              <a:r>
                <a:rPr lang="zh-CN" altLang="en-US" sz="1200">
                  <a:solidFill>
                    <a:srgbClr val="262626"/>
                  </a:solidFill>
                  <a:latin typeface="微软雅黑" pitchFamily="34" charset="-122"/>
                  <a:ea typeface="微软雅黑" pitchFamily="34" charset="-122"/>
                  <a:cs typeface="Arial" pitchFamily="34" charset="0"/>
                </a:rPr>
                <a:t>集团领导</a:t>
              </a:r>
              <a:endParaRPr lang="en-US" altLang="zh-CN" sz="1200">
                <a:solidFill>
                  <a:srgbClr val="262626"/>
                </a:solidFill>
                <a:latin typeface="微软雅黑" pitchFamily="34" charset="-122"/>
                <a:ea typeface="微软雅黑" pitchFamily="34" charset="-122"/>
                <a:cs typeface="Arial" pitchFamily="34" charset="0"/>
              </a:endParaRPr>
            </a:p>
          </p:txBody>
        </p:sp>
      </p:grpSp>
      <p:sp>
        <p:nvSpPr>
          <p:cNvPr id="19507" name="Rectangle 57"/>
          <p:cNvSpPr>
            <a:spLocks noChangeArrowheads="1"/>
          </p:cNvSpPr>
          <p:nvPr/>
        </p:nvSpPr>
        <p:spPr bwMode="gray">
          <a:xfrm>
            <a:off x="7605713" y="3838575"/>
            <a:ext cx="993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tIns="91440" bIns="91440">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lnSpc>
                <a:spcPct val="85000"/>
              </a:lnSpc>
              <a:spcBef>
                <a:spcPct val="0"/>
              </a:spcBef>
              <a:buSzTx/>
              <a:buFont typeface="Wingdings" pitchFamily="2" charset="2"/>
              <a:buNone/>
            </a:pPr>
            <a:r>
              <a:rPr lang="zh-CN" altLang="en-US" sz="1200">
                <a:solidFill>
                  <a:srgbClr val="262626"/>
                </a:solidFill>
                <a:latin typeface="微软雅黑" pitchFamily="34" charset="-122"/>
                <a:ea typeface="微软雅黑" pitchFamily="34" charset="-122"/>
                <a:cs typeface="Arial" pitchFamily="34" charset="0"/>
              </a:rPr>
              <a:t>科室领导</a:t>
            </a:r>
            <a:endParaRPr lang="en-US" altLang="zh-CN" sz="1200">
              <a:solidFill>
                <a:srgbClr val="262626"/>
              </a:solidFill>
              <a:latin typeface="微软雅黑" pitchFamily="34" charset="-122"/>
              <a:ea typeface="微软雅黑" pitchFamily="34" charset="-122"/>
              <a:cs typeface="Arial" pitchFamily="34" charset="0"/>
            </a:endParaRPr>
          </a:p>
        </p:txBody>
      </p:sp>
      <p:sp>
        <p:nvSpPr>
          <p:cNvPr id="19508" name="Rectangle 57"/>
          <p:cNvSpPr>
            <a:spLocks noChangeArrowheads="1"/>
          </p:cNvSpPr>
          <p:nvPr/>
        </p:nvSpPr>
        <p:spPr bwMode="gray">
          <a:xfrm>
            <a:off x="7599363" y="4791075"/>
            <a:ext cx="995362"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tIns="91440" bIns="91440">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lnSpc>
                <a:spcPct val="85000"/>
              </a:lnSpc>
              <a:spcBef>
                <a:spcPct val="0"/>
              </a:spcBef>
              <a:buSzTx/>
              <a:buFont typeface="Wingdings" pitchFamily="2" charset="2"/>
              <a:buNone/>
            </a:pPr>
            <a:r>
              <a:rPr lang="zh-CN" altLang="en-US" sz="1200">
                <a:solidFill>
                  <a:srgbClr val="262626"/>
                </a:solidFill>
                <a:latin typeface="微软雅黑" pitchFamily="34" charset="-122"/>
                <a:ea typeface="微软雅黑" pitchFamily="34" charset="-122"/>
                <a:cs typeface="Arial" pitchFamily="34" charset="0"/>
              </a:rPr>
              <a:t>采购人员</a:t>
            </a:r>
            <a:endParaRPr lang="en-US" altLang="zh-CN" sz="1200">
              <a:solidFill>
                <a:srgbClr val="262626"/>
              </a:solidFill>
              <a:latin typeface="微软雅黑" pitchFamily="34" charset="-122"/>
              <a:ea typeface="微软雅黑" pitchFamily="34" charset="-122"/>
              <a:cs typeface="Arial" pitchFamily="34" charset="0"/>
            </a:endParaRPr>
          </a:p>
        </p:txBody>
      </p:sp>
      <p:sp>
        <p:nvSpPr>
          <p:cNvPr id="19509" name="Rectangle 57"/>
          <p:cNvSpPr>
            <a:spLocks noChangeArrowheads="1"/>
          </p:cNvSpPr>
          <p:nvPr/>
        </p:nvSpPr>
        <p:spPr bwMode="gray">
          <a:xfrm>
            <a:off x="7610475" y="5622925"/>
            <a:ext cx="9937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tIns="91440" bIns="91440">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lnSpc>
                <a:spcPct val="85000"/>
              </a:lnSpc>
              <a:spcBef>
                <a:spcPct val="0"/>
              </a:spcBef>
              <a:buSzTx/>
              <a:buFont typeface="Wingdings" pitchFamily="2" charset="2"/>
              <a:buNone/>
            </a:pPr>
            <a:r>
              <a:rPr lang="zh-CN" altLang="en-US" sz="1200">
                <a:solidFill>
                  <a:srgbClr val="262626"/>
                </a:solidFill>
                <a:latin typeface="微软雅黑" pitchFamily="34" charset="-122"/>
                <a:ea typeface="微软雅黑" pitchFamily="34" charset="-122"/>
                <a:cs typeface="Arial" pitchFamily="34" charset="0"/>
              </a:rPr>
              <a:t>医护人员</a:t>
            </a:r>
            <a:endParaRPr lang="en-US" altLang="zh-CN" sz="1200">
              <a:solidFill>
                <a:srgbClr val="262626"/>
              </a:solidFill>
              <a:latin typeface="微软雅黑" pitchFamily="34" charset="-122"/>
              <a:ea typeface="微软雅黑" pitchFamily="34" charset="-122"/>
              <a:cs typeface="Arial" pitchFamily="34" charset="0"/>
            </a:endParaRPr>
          </a:p>
        </p:txBody>
      </p:sp>
      <p:grpSp>
        <p:nvGrpSpPr>
          <p:cNvPr id="19510" name="组合 192"/>
          <p:cNvGrpSpPr>
            <a:grpSpLocks/>
          </p:cNvGrpSpPr>
          <p:nvPr/>
        </p:nvGrpSpPr>
        <p:grpSpPr bwMode="auto">
          <a:xfrm>
            <a:off x="655638" y="4495800"/>
            <a:ext cx="1042987" cy="711200"/>
            <a:chOff x="1244107" y="4495772"/>
            <a:chExt cx="1041953" cy="710670"/>
          </a:xfrm>
        </p:grpSpPr>
        <p:pic>
          <p:nvPicPr>
            <p:cNvPr id="194" name="Picture 53" descr="DBicon_Sept2012.png"/>
            <p:cNvPicPr>
              <a:picLocks noChangeAspect="1"/>
            </p:cNvPicPr>
            <p:nvPr/>
          </p:nvPicPr>
          <p:blipFill>
            <a:blip r:embed="rId14"/>
            <a:stretch>
              <a:fillRect/>
            </a:stretch>
          </p:blipFill>
          <p:spPr>
            <a:xfrm>
              <a:off x="1259966" y="4495772"/>
              <a:ext cx="915079" cy="504449"/>
            </a:xfrm>
            <a:prstGeom prst="rect">
              <a:avLst/>
            </a:prstGeom>
            <a:effectLst>
              <a:outerShdw blurRad="88900" dist="76200" dir="18900000" sy="23000" kx="-1200000" algn="bl" rotWithShape="0">
                <a:prstClr val="black">
                  <a:alpha val="37000"/>
                </a:prstClr>
              </a:outerShdw>
            </a:effectLst>
          </p:spPr>
        </p:pic>
        <p:sp>
          <p:nvSpPr>
            <p:cNvPr id="19519" name="Rectangle 38"/>
            <p:cNvSpPr>
              <a:spLocks noChangeArrowheads="1"/>
            </p:cNvSpPr>
            <p:nvPr/>
          </p:nvSpPr>
          <p:spPr bwMode="auto">
            <a:xfrm>
              <a:off x="1244107" y="4960863"/>
              <a:ext cx="1041953" cy="24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30162" rIns="58738" bIns="30162">
              <a:spAutoFit/>
            </a:bodyPr>
            <a:lstStyle>
              <a:lvl1pPr defTabSz="373063">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defTabSz="373063">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defTabSz="373063">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defTabSz="373063">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defTabSz="373063">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1200">
                  <a:solidFill>
                    <a:srgbClr val="000000"/>
                  </a:solidFill>
                  <a:latin typeface="微软雅黑" pitchFamily="34" charset="-122"/>
                  <a:ea typeface="微软雅黑" pitchFamily="34" charset="-122"/>
                  <a:cs typeface="Times New Roman" pitchFamily="18" charset="0"/>
                </a:rPr>
                <a:t>出入转院系统</a:t>
              </a:r>
              <a:endParaRPr lang="en-US" altLang="zh-CN" sz="1200">
                <a:solidFill>
                  <a:srgbClr val="000000"/>
                </a:solidFill>
                <a:latin typeface="微软雅黑" pitchFamily="34" charset="-122"/>
                <a:ea typeface="微软雅黑" pitchFamily="34" charset="-122"/>
                <a:cs typeface="Times New Roman" pitchFamily="18" charset="0"/>
              </a:endParaRPr>
            </a:p>
          </p:txBody>
        </p:sp>
      </p:grpSp>
      <p:grpSp>
        <p:nvGrpSpPr>
          <p:cNvPr id="19511" name="组合 195"/>
          <p:cNvGrpSpPr>
            <a:grpSpLocks/>
          </p:cNvGrpSpPr>
          <p:nvPr/>
        </p:nvGrpSpPr>
        <p:grpSpPr bwMode="auto">
          <a:xfrm>
            <a:off x="631825" y="5214938"/>
            <a:ext cx="1066800" cy="769937"/>
            <a:chOff x="1219289" y="5214492"/>
            <a:chExt cx="1066771" cy="770915"/>
          </a:xfrm>
        </p:grpSpPr>
        <p:pic>
          <p:nvPicPr>
            <p:cNvPr id="197" name="Picture 53" descr="DBicon_Sept2012.png"/>
            <p:cNvPicPr>
              <a:picLocks noChangeAspect="1"/>
            </p:cNvPicPr>
            <p:nvPr/>
          </p:nvPicPr>
          <p:blipFill>
            <a:blip r:embed="rId14"/>
            <a:stretch>
              <a:fillRect/>
            </a:stretch>
          </p:blipFill>
          <p:spPr>
            <a:xfrm>
              <a:off x="1219289" y="5214492"/>
              <a:ext cx="977873" cy="526129"/>
            </a:xfrm>
            <a:prstGeom prst="rect">
              <a:avLst/>
            </a:prstGeom>
            <a:effectLst>
              <a:outerShdw blurRad="88900" dist="76200" dir="18900000" sy="23000" kx="-1200000" algn="bl" rotWithShape="0">
                <a:prstClr val="black">
                  <a:alpha val="37000"/>
                </a:prstClr>
              </a:outerShdw>
            </a:effectLst>
          </p:spPr>
        </p:pic>
        <p:sp>
          <p:nvSpPr>
            <p:cNvPr id="19517" name="Rectangle 38"/>
            <p:cNvSpPr>
              <a:spLocks noChangeArrowheads="1"/>
            </p:cNvSpPr>
            <p:nvPr/>
          </p:nvSpPr>
          <p:spPr bwMode="auto">
            <a:xfrm>
              <a:off x="1244107" y="5739828"/>
              <a:ext cx="1041953" cy="24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30162" rIns="58738" bIns="30162">
              <a:spAutoFit/>
            </a:bodyPr>
            <a:lstStyle>
              <a:lvl1pPr defTabSz="373063">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defTabSz="373063">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defTabSz="373063">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defTabSz="373063">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defTabSz="373063">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1200">
                  <a:solidFill>
                    <a:srgbClr val="000000"/>
                  </a:solidFill>
                  <a:latin typeface="微软雅黑" pitchFamily="34" charset="-122"/>
                  <a:ea typeface="微软雅黑" pitchFamily="34" charset="-122"/>
                  <a:cs typeface="Times New Roman" pitchFamily="18" charset="0"/>
                </a:rPr>
                <a:t>门诊收费系统</a:t>
              </a:r>
              <a:endParaRPr lang="en-US" altLang="zh-CN" sz="1200">
                <a:solidFill>
                  <a:srgbClr val="000000"/>
                </a:solidFill>
                <a:latin typeface="微软雅黑" pitchFamily="34" charset="-122"/>
                <a:ea typeface="微软雅黑" pitchFamily="34" charset="-122"/>
                <a:cs typeface="Times New Roman" pitchFamily="18" charset="0"/>
              </a:endParaRPr>
            </a:p>
          </p:txBody>
        </p:sp>
      </p:grpSp>
      <p:grpSp>
        <p:nvGrpSpPr>
          <p:cNvPr id="19512" name="组合 198"/>
          <p:cNvGrpSpPr>
            <a:grpSpLocks/>
          </p:cNvGrpSpPr>
          <p:nvPr/>
        </p:nvGrpSpPr>
        <p:grpSpPr bwMode="auto">
          <a:xfrm>
            <a:off x="573088" y="5976938"/>
            <a:ext cx="1109662" cy="693737"/>
            <a:chOff x="1160685" y="5976471"/>
            <a:chExt cx="1110730" cy="694718"/>
          </a:xfrm>
        </p:grpSpPr>
        <p:pic>
          <p:nvPicPr>
            <p:cNvPr id="200" name="Picture 53" descr="DBicon_Sept2012.png"/>
            <p:cNvPicPr>
              <a:picLocks noChangeAspect="1"/>
            </p:cNvPicPr>
            <p:nvPr/>
          </p:nvPicPr>
          <p:blipFill>
            <a:blip r:embed="rId14"/>
            <a:stretch>
              <a:fillRect/>
            </a:stretch>
          </p:blipFill>
          <p:spPr>
            <a:xfrm>
              <a:off x="1160685" y="5976471"/>
              <a:ext cx="1110730" cy="449897"/>
            </a:xfrm>
            <a:prstGeom prst="rect">
              <a:avLst/>
            </a:prstGeom>
            <a:effectLst>
              <a:outerShdw blurRad="88900" dist="76200" dir="18900000" sy="23000" kx="-1200000" algn="bl" rotWithShape="0">
                <a:prstClr val="black">
                  <a:alpha val="37000"/>
                </a:prstClr>
              </a:outerShdw>
            </a:effectLst>
          </p:spPr>
        </p:pic>
        <p:sp>
          <p:nvSpPr>
            <p:cNvPr id="19515" name="Rectangle 38"/>
            <p:cNvSpPr>
              <a:spLocks noChangeArrowheads="1"/>
            </p:cNvSpPr>
            <p:nvPr/>
          </p:nvSpPr>
          <p:spPr bwMode="auto">
            <a:xfrm>
              <a:off x="1245599" y="6425610"/>
              <a:ext cx="888065" cy="24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38" tIns="30162" rIns="58738" bIns="30162">
              <a:spAutoFit/>
            </a:bodyPr>
            <a:lstStyle>
              <a:lvl1pPr defTabSz="373063">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defTabSz="373063">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defTabSz="373063">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defTabSz="373063">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defTabSz="373063">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defTabSz="373063"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1200">
                  <a:solidFill>
                    <a:srgbClr val="000000"/>
                  </a:solidFill>
                  <a:latin typeface="微软雅黑" pitchFamily="34" charset="-122"/>
                  <a:ea typeface="微软雅黑" pitchFamily="34" charset="-122"/>
                  <a:cs typeface="Times New Roman" pitchFamily="18" charset="0"/>
                </a:rPr>
                <a:t>供应链系统</a:t>
              </a:r>
              <a:endParaRPr lang="en-US" altLang="zh-CN" sz="1200">
                <a:solidFill>
                  <a:srgbClr val="000000"/>
                </a:solidFill>
                <a:latin typeface="微软雅黑" pitchFamily="34" charset="-122"/>
                <a:ea typeface="微软雅黑" pitchFamily="34" charset="-122"/>
                <a:cs typeface="Times New Roman" pitchFamily="18" charset="0"/>
              </a:endParaRPr>
            </a:p>
          </p:txBody>
        </p:sp>
      </p:grpSp>
      <p:sp>
        <p:nvSpPr>
          <p:cNvPr id="202" name="AutoShape 33"/>
          <p:cNvSpPr>
            <a:spLocks noChangeArrowheads="1"/>
          </p:cNvSpPr>
          <p:nvPr/>
        </p:nvSpPr>
        <p:spPr bwMode="auto">
          <a:xfrm>
            <a:off x="3989388" y="5589588"/>
            <a:ext cx="1466850" cy="582612"/>
          </a:xfrm>
          <a:prstGeom prst="can">
            <a:avLst>
              <a:gd name="adj" fmla="val 29774"/>
            </a:avLst>
          </a:prstGeom>
          <a:solidFill>
            <a:srgbClr val="FFFFFF">
              <a:lumMod val="85000"/>
            </a:srgbClr>
          </a:solidFill>
          <a:ln w="19050">
            <a:solidFill>
              <a:srgbClr val="FFFFFF"/>
            </a:solidFill>
            <a:round/>
            <a:headEnd/>
            <a:tailEnd/>
          </a:ln>
        </p:spPr>
        <p:txBody>
          <a:bodyPr wrap="none" anchor="ctr"/>
          <a:lstStyle/>
          <a:p>
            <a:pPr algn="ctr" eaLnBrk="1" fontAlgn="auto" hangingPunct="1">
              <a:spcBef>
                <a:spcPts val="0"/>
              </a:spcBef>
              <a:spcAft>
                <a:spcPts val="0"/>
              </a:spcAft>
              <a:defRPr/>
            </a:pPr>
            <a:r>
              <a:rPr kumimoji="1" lang="zh-CN" altLang="en-US" sz="1400" kern="0" dirty="0">
                <a:solidFill>
                  <a:srgbClr val="000000"/>
                </a:solidFill>
                <a:latin typeface="微软雅黑" panose="020B0503020204020204" pitchFamily="34" charset="-122"/>
                <a:ea typeface="微软雅黑" panose="020B0503020204020204" pitchFamily="34" charset="-122"/>
                <a:cs typeface="Times New Roman" pitchFamily="18" charset="0"/>
              </a:rPr>
              <a:t>主数据管理</a:t>
            </a:r>
            <a:endParaRPr kumimoji="1" lang="en-US" altLang="zh-CN" sz="1400" kern="0" dirty="0">
              <a:solidFill>
                <a:srgbClr val="000000"/>
              </a:solidFill>
              <a:latin typeface="微软雅黑" panose="020B0503020204020204" pitchFamily="34" charset="-122"/>
              <a:ea typeface="微软雅黑" panose="020B0503020204020204" pitchFamily="34" charset="-122"/>
              <a:cs typeface="Times New Roman" pitchFamily="18" charset="0"/>
            </a:endParaRPr>
          </a:p>
          <a:p>
            <a:pPr algn="ctr" eaLnBrk="1" fontAlgn="auto" hangingPunct="1">
              <a:spcBef>
                <a:spcPts val="0"/>
              </a:spcBef>
              <a:spcAft>
                <a:spcPts val="0"/>
              </a:spcAft>
              <a:defRPr/>
            </a:pPr>
            <a:r>
              <a:rPr kumimoji="1" lang="en-US" altLang="zh-CN" sz="1400" kern="0" dirty="0">
                <a:solidFill>
                  <a:srgbClr val="000000"/>
                </a:solidFill>
                <a:latin typeface="微软雅黑" panose="020B0503020204020204" pitchFamily="34" charset="-122"/>
                <a:ea typeface="微软雅黑" panose="020B0503020204020204" pitchFamily="34" charset="-122"/>
                <a:cs typeface="Times New Roman" pitchFamily="18" charset="0"/>
              </a:rPr>
              <a:t>(MDM)</a:t>
            </a:r>
            <a:endParaRPr kumimoji="1" lang="zh-CN" altLang="en-US" sz="1400" kern="0" dirty="0">
              <a:solidFill>
                <a:srgbClr val="000000"/>
              </a:solidFill>
              <a:latin typeface="微软雅黑" panose="020B0503020204020204" pitchFamily="34" charset="-122"/>
              <a:ea typeface="微软雅黑" panose="020B0503020204020204" pitchFamily="3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应用层面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界面集成</a:t>
            </a:r>
          </a:p>
        </p:txBody>
      </p:sp>
      <p:sp>
        <p:nvSpPr>
          <p:cNvPr id="20483" name="Rectangle 18"/>
          <p:cNvSpPr>
            <a:spLocks noChangeArrowheads="1"/>
          </p:cNvSpPr>
          <p:nvPr/>
        </p:nvSpPr>
        <p:spPr bwMode="auto">
          <a:xfrm flipH="1">
            <a:off x="381000" y="685800"/>
            <a:ext cx="8382000" cy="990600"/>
          </a:xfrm>
          <a:prstGeom prst="roundRect">
            <a:avLst>
              <a:gd name="adj" fmla="val 4861"/>
            </a:avLst>
          </a:prstGeom>
          <a:gradFill rotWithShape="1">
            <a:gsLst>
              <a:gs pos="0">
                <a:srgbClr val="FFFFFF">
                  <a:alpha val="0"/>
                </a:srgbClr>
              </a:gs>
              <a:gs pos="100000">
                <a:srgbClr val="F3F3F3"/>
              </a:gs>
            </a:gsLst>
            <a:lin ang="5400000" scaled="1"/>
          </a:gradFill>
          <a:ln w="9525" algn="ctr">
            <a:solidFill>
              <a:srgbClr val="D3D3D3"/>
            </a:solidFill>
            <a:round/>
            <a:headEnd/>
            <a:tailEnd/>
          </a:ln>
        </p:spPr>
        <p:txBody>
          <a:bodyPr lIns="0" tIns="0" rIns="0" bIns="0" anchor="ct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lnSpc>
                <a:spcPct val="150000"/>
              </a:lnSpc>
              <a:spcBef>
                <a:spcPct val="0"/>
              </a:spcBef>
              <a:buSzTx/>
              <a:buFontTx/>
              <a:buNone/>
            </a:pPr>
            <a:r>
              <a:rPr lang="en-US" altLang="zh-CN" sz="1400">
                <a:solidFill>
                  <a:srgbClr val="000000"/>
                </a:solidFill>
                <a:latin typeface="微软雅黑" pitchFamily="34" charset="-122"/>
                <a:ea typeface="微软雅黑" pitchFamily="34" charset="-122"/>
                <a:cs typeface="宋体" pitchFamily="2" charset="-122"/>
              </a:rPr>
              <a:t>       </a:t>
            </a:r>
            <a:r>
              <a:rPr lang="zh-CN" altLang="en-US" sz="1400">
                <a:solidFill>
                  <a:srgbClr val="000000"/>
                </a:solidFill>
                <a:latin typeface="微软雅黑" pitchFamily="34" charset="-122"/>
                <a:ea typeface="微软雅黑" pitchFamily="34" charset="-122"/>
                <a:cs typeface="宋体" pitchFamily="2" charset="-122"/>
              </a:rPr>
              <a:t>不同岗位的人员，在访问一体化集成平台时，通过统一认证，单点登录到各业务系统，将各业务系统相关界面统一展现到一体化集成平台，使用户在同一界面可以统览多个业务系统的信息。</a:t>
            </a:r>
            <a:endParaRPr lang="en-US" altLang="zh-CN" sz="1400">
              <a:solidFill>
                <a:srgbClr val="000000"/>
              </a:solidFill>
              <a:latin typeface="微软雅黑" pitchFamily="34" charset="-122"/>
              <a:ea typeface="微软雅黑" pitchFamily="34" charset="-122"/>
              <a:cs typeface="宋体" pitchFamily="2" charset="-122"/>
            </a:endParaRPr>
          </a:p>
        </p:txBody>
      </p:sp>
      <p:sp>
        <p:nvSpPr>
          <p:cNvPr id="64" name="Rectangle 134"/>
          <p:cNvSpPr>
            <a:spLocks noChangeAspect="1" noChangeArrowheads="1"/>
          </p:cNvSpPr>
          <p:nvPr/>
        </p:nvSpPr>
        <p:spPr bwMode="auto">
          <a:xfrm>
            <a:off x="381000" y="1752644"/>
            <a:ext cx="8382000" cy="4724354"/>
          </a:xfrm>
          <a:prstGeom prst="rect">
            <a:avLst/>
          </a:prstGeom>
          <a:gradFill rotWithShape="0">
            <a:gsLst>
              <a:gs pos="0">
                <a:srgbClr val="EAEAEA">
                  <a:gamma/>
                  <a:shade val="89804"/>
                  <a:invGamma/>
                  <a:alpha val="0"/>
                </a:srgbClr>
              </a:gs>
              <a:gs pos="0">
                <a:srgbClr val="EAEAEA"/>
              </a:gs>
              <a:gs pos="100000">
                <a:srgbClr val="EAEAEA">
                  <a:gamma/>
                  <a:shade val="89804"/>
                  <a:invGamma/>
                  <a:alpha val="67000"/>
                </a:srgbClr>
              </a:gs>
            </a:gsLst>
            <a:lin ang="2700000" scaled="1"/>
          </a:gradFill>
          <a:ln w="25400">
            <a:noFill/>
            <a:miter lim="800000"/>
            <a:headEnd/>
            <a:tailEnd/>
          </a:ln>
          <a:effectLst/>
        </p:spPr>
        <p:txBody>
          <a:bodyPr wrap="none" anchor="ctr"/>
          <a:lstStyle/>
          <a:p>
            <a:pPr eaLnBrk="1" hangingPunct="1">
              <a:defRPr/>
            </a:pPr>
            <a:endParaRPr lang="zh-CN" altLang="en-US">
              <a:solidFill>
                <a:srgbClr val="000000"/>
              </a:solidFill>
              <a:latin typeface="Arial" charset="0"/>
              <a:ea typeface="宋体" pitchFamily="2" charset="-122"/>
            </a:endParaRPr>
          </a:p>
        </p:txBody>
      </p:sp>
      <p:pic>
        <p:nvPicPr>
          <p:cNvPr id="20487" name="Picture 19" descr="slide02-swoosh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0688" y="2127250"/>
            <a:ext cx="1585912" cy="397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AutoShape 23"/>
          <p:cNvSpPr>
            <a:spLocks noChangeArrowheads="1"/>
          </p:cNvSpPr>
          <p:nvPr/>
        </p:nvSpPr>
        <p:spPr bwMode="auto">
          <a:xfrm rot="1557284">
            <a:off x="1443038" y="3057525"/>
            <a:ext cx="636587" cy="763588"/>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rgbClr val="FFFFFF"/>
              </a:gs>
              <a:gs pos="100000">
                <a:srgbClr val="99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058" tIns="41029" rIns="82058" bIns="41029" anchor="ct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67" name="AutoShape 24"/>
          <p:cNvSpPr>
            <a:spLocks noChangeArrowheads="1"/>
          </p:cNvSpPr>
          <p:nvPr/>
        </p:nvSpPr>
        <p:spPr bwMode="auto">
          <a:xfrm rot="-1800000">
            <a:off x="1444625" y="4630738"/>
            <a:ext cx="646113" cy="762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rgbClr val="FFFFFF"/>
              </a:gs>
              <a:gs pos="100000">
                <a:srgbClr val="99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058" tIns="41029" rIns="82058" bIns="41029" anchor="ct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68" name="AutoShape 23"/>
          <p:cNvSpPr>
            <a:spLocks noChangeArrowheads="1"/>
          </p:cNvSpPr>
          <p:nvPr/>
        </p:nvSpPr>
        <p:spPr bwMode="auto">
          <a:xfrm>
            <a:off x="1143000" y="3884613"/>
            <a:ext cx="914400" cy="763587"/>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rgbClr val="FFFFFF"/>
              </a:gs>
              <a:gs pos="100000">
                <a:srgbClr val="99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058" tIns="41029" rIns="82058" bIns="41029" anchor="ct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20491" name="TextBox 68"/>
          <p:cNvSpPr txBox="1">
            <a:spLocks noChangeArrowheads="1"/>
          </p:cNvSpPr>
          <p:nvPr/>
        </p:nvSpPr>
        <p:spPr bwMode="auto">
          <a:xfrm>
            <a:off x="1981200" y="2540000"/>
            <a:ext cx="205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zh-CN" altLang="en-US" sz="1800" b="1">
                <a:solidFill>
                  <a:srgbClr val="FF6600"/>
                </a:solidFill>
                <a:latin typeface="微软雅黑" pitchFamily="34" charset="-122"/>
                <a:ea typeface="微软雅黑" pitchFamily="34" charset="-122"/>
                <a:cs typeface="宋体" pitchFamily="2" charset="-122"/>
              </a:rPr>
              <a:t>基于现有业务系统</a:t>
            </a:r>
          </a:p>
        </p:txBody>
      </p:sp>
      <p:sp>
        <p:nvSpPr>
          <p:cNvPr id="20492" name="TextBox 70"/>
          <p:cNvSpPr txBox="1">
            <a:spLocks noChangeArrowheads="1"/>
          </p:cNvSpPr>
          <p:nvPr/>
        </p:nvSpPr>
        <p:spPr bwMode="auto">
          <a:xfrm>
            <a:off x="1981200" y="5503863"/>
            <a:ext cx="2098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zh-CN" altLang="en-US" sz="1800" b="1">
                <a:solidFill>
                  <a:srgbClr val="FF6600"/>
                </a:solidFill>
                <a:latin typeface="微软雅黑" pitchFamily="34" charset="-122"/>
                <a:ea typeface="微软雅黑" pitchFamily="34" charset="-122"/>
                <a:cs typeface="宋体" pitchFamily="2" charset="-122"/>
              </a:rPr>
              <a:t>业务界面集成展现</a:t>
            </a:r>
          </a:p>
        </p:txBody>
      </p:sp>
      <p:sp>
        <p:nvSpPr>
          <p:cNvPr id="71" name="圆角矩形 85"/>
          <p:cNvSpPr>
            <a:spLocks noChangeArrowheads="1"/>
          </p:cNvSpPr>
          <p:nvPr/>
        </p:nvSpPr>
        <p:spPr bwMode="auto">
          <a:xfrm>
            <a:off x="457200" y="2430463"/>
            <a:ext cx="990600" cy="3352800"/>
          </a:xfrm>
          <a:prstGeom prst="roundRect">
            <a:avLst>
              <a:gd name="adj" fmla="val 16667"/>
            </a:avLst>
          </a:prstGeom>
          <a:gradFill rotWithShape="1">
            <a:gsLst>
              <a:gs pos="0">
                <a:srgbClr val="FFFFFF"/>
              </a:gs>
              <a:gs pos="100000">
                <a:srgbClr val="99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058" tIns="41029" rIns="82058" bIns="4102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auto" hangingPunct="1">
              <a:spcBef>
                <a:spcPts val="0"/>
              </a:spcBef>
              <a:spcAft>
                <a:spcPts val="0"/>
              </a:spcAft>
              <a:defRPr/>
            </a:pPr>
            <a:endParaRPr lang="zh-CN" altLang="en-US" kern="0">
              <a:solidFill>
                <a:srgbClr val="000000"/>
              </a:solidFill>
              <a:latin typeface="微软雅黑" pitchFamily="34" charset="-122"/>
              <a:ea typeface="微软雅黑" pitchFamily="34" charset="-122"/>
            </a:endParaRPr>
          </a:p>
        </p:txBody>
      </p:sp>
      <p:pic>
        <p:nvPicPr>
          <p:cNvPr id="20494" name="Picture 10" descr="CallCen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789">
            <a:off x="482600" y="3897313"/>
            <a:ext cx="877888"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5" name="Picture 11" descr="UPS_Guy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4876800"/>
            <a:ext cx="95567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6" name="Picture 60" descr="Midd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638" y="2627313"/>
            <a:ext cx="1122362"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7" name="Text Box 27"/>
          <p:cNvSpPr txBox="1">
            <a:spLocks noChangeArrowheads="1"/>
          </p:cNvSpPr>
          <p:nvPr/>
        </p:nvSpPr>
        <p:spPr bwMode="auto">
          <a:xfrm>
            <a:off x="333375" y="2430463"/>
            <a:ext cx="11430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7" rIns="91414" bIns="45707">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zh-CN" altLang="en-US" sz="1600" b="1">
                <a:solidFill>
                  <a:srgbClr val="FF6600"/>
                </a:solidFill>
                <a:latin typeface="微软雅黑" pitchFamily="34" charset="-122"/>
                <a:ea typeface="微软雅黑" pitchFamily="34" charset="-122"/>
                <a:cs typeface="宋体" pitchFamily="2" charset="-122"/>
              </a:rPr>
              <a:t>不同人员</a:t>
            </a:r>
          </a:p>
        </p:txBody>
      </p:sp>
      <p:grpSp>
        <p:nvGrpSpPr>
          <p:cNvPr id="20498" name="组合 87"/>
          <p:cNvGrpSpPr>
            <a:grpSpLocks/>
          </p:cNvGrpSpPr>
          <p:nvPr/>
        </p:nvGrpSpPr>
        <p:grpSpPr bwMode="auto">
          <a:xfrm>
            <a:off x="7283450" y="1946275"/>
            <a:ext cx="1403350" cy="706438"/>
            <a:chOff x="9448800" y="2133600"/>
            <a:chExt cx="1402596" cy="706582"/>
          </a:xfrm>
        </p:grpSpPr>
        <p:pic>
          <p:nvPicPr>
            <p:cNvPr id="20542" name="Picture 45" descr="8"/>
            <p:cNvPicPr>
              <a:picLocks noChangeAspect="1" noChangeArrowheads="1"/>
            </p:cNvPicPr>
            <p:nvPr/>
          </p:nvPicPr>
          <p:blipFill>
            <a:blip r:embed="rId9">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9448800" y="2133600"/>
              <a:ext cx="1402596" cy="706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3" name="Picture 60" descr="m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94004" y="2181384"/>
              <a:ext cx="1250196" cy="60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499" name="Picture 45" descr="8"/>
          <p:cNvPicPr>
            <a:picLocks noChangeAspect="1" noChangeArrowheads="1"/>
          </p:cNvPicPr>
          <p:nvPr/>
        </p:nvPicPr>
        <p:blipFill>
          <a:blip r:embed="rId9">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315200" y="2693988"/>
            <a:ext cx="13716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0" name="Picture 45" descr="8"/>
          <p:cNvPicPr>
            <a:picLocks noChangeAspect="1" noChangeArrowheads="1"/>
          </p:cNvPicPr>
          <p:nvPr/>
        </p:nvPicPr>
        <p:blipFill>
          <a:blip r:embed="rId9">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315200" y="3455988"/>
            <a:ext cx="13716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1" name="Picture 45" descr="8"/>
          <p:cNvPicPr>
            <a:picLocks noChangeAspect="1" noChangeArrowheads="1"/>
          </p:cNvPicPr>
          <p:nvPr/>
        </p:nvPicPr>
        <p:blipFill>
          <a:blip r:embed="rId9">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315200" y="4217988"/>
            <a:ext cx="13716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2" name="Picture 45" descr="8"/>
          <p:cNvPicPr>
            <a:picLocks noChangeAspect="1" noChangeArrowheads="1"/>
          </p:cNvPicPr>
          <p:nvPr/>
        </p:nvPicPr>
        <p:blipFill>
          <a:blip r:embed="rId9">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315200" y="4978400"/>
            <a:ext cx="13716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3" name="Picture 45" descr="8"/>
          <p:cNvPicPr>
            <a:picLocks noChangeAspect="1" noChangeArrowheads="1"/>
          </p:cNvPicPr>
          <p:nvPr/>
        </p:nvPicPr>
        <p:blipFill>
          <a:blip r:embed="rId9">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315200" y="5741988"/>
            <a:ext cx="13716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4" name="Picture 57" descr="online mess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77113" y="5789613"/>
            <a:ext cx="12192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5" name="Picture 58" descr="high-violen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91400" y="2724150"/>
            <a:ext cx="11747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6" name="Picture 59" descr="important_cas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66000" y="3508375"/>
            <a:ext cx="1214438"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7" name="Picture 61" descr="mia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86638" y="4278313"/>
            <a:ext cx="11938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8" name="Picture 62" descr="statistic"/>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81875" y="5024438"/>
            <a:ext cx="11985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9"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87563" y="3084513"/>
            <a:ext cx="1798637" cy="2252662"/>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0" name="Picture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22988" y="3571875"/>
            <a:ext cx="244475" cy="276225"/>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511" name="组合 3"/>
          <p:cNvGrpSpPr>
            <a:grpSpLocks/>
          </p:cNvGrpSpPr>
          <p:nvPr/>
        </p:nvGrpSpPr>
        <p:grpSpPr bwMode="auto">
          <a:xfrm>
            <a:off x="4064000" y="1793875"/>
            <a:ext cx="1514475" cy="968375"/>
            <a:chOff x="4274582" y="5117980"/>
            <a:chExt cx="1749286" cy="1032201"/>
          </a:xfrm>
        </p:grpSpPr>
        <p:pic>
          <p:nvPicPr>
            <p:cNvPr id="20540" name="Picture 3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6103" y="5117980"/>
              <a:ext cx="826968" cy="739575"/>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3" name="TextBox 2"/>
            <p:cNvSpPr txBox="1">
              <a:spLocks noChangeArrowheads="1"/>
            </p:cNvSpPr>
            <p:nvPr/>
          </p:nvSpPr>
          <p:spPr bwMode="auto">
            <a:xfrm>
              <a:off x="4274582" y="5855750"/>
              <a:ext cx="1749286" cy="29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zh-CN" altLang="en-US" sz="1200" b="1" kern="0" dirty="0">
                  <a:solidFill>
                    <a:srgbClr val="FF6600"/>
                  </a:solidFill>
                  <a:latin typeface="微软雅黑" pitchFamily="34" charset="-122"/>
                  <a:ea typeface="微软雅黑" pitchFamily="34" charset="-122"/>
                </a:rPr>
                <a:t>统一身份认证中心</a:t>
              </a:r>
            </a:p>
          </p:txBody>
        </p:sp>
      </p:grpSp>
      <p:cxnSp>
        <p:nvCxnSpPr>
          <p:cNvPr id="20512" name="直接连接符 93"/>
          <p:cNvCxnSpPr>
            <a:cxnSpLocks noChangeShapeType="1"/>
          </p:cNvCxnSpPr>
          <p:nvPr/>
        </p:nvCxnSpPr>
        <p:spPr bwMode="auto">
          <a:xfrm flipH="1" flipV="1">
            <a:off x="4724400" y="2693988"/>
            <a:ext cx="6350" cy="485775"/>
          </a:xfrm>
          <a:prstGeom prst="line">
            <a:avLst/>
          </a:prstGeom>
          <a:noFill/>
          <a:ln w="34925" algn="ctr">
            <a:solidFill>
              <a:srgbClr val="5054FE"/>
            </a:solidFill>
            <a:round/>
            <a:headEnd type="triangle" w="med" len="lg"/>
            <a:tailEnd type="triangle" w="med" len="lg"/>
          </a:ln>
          <a:extLst>
            <a:ext uri="{909E8E84-426E-40DD-AFC4-6F175D3DCCD1}">
              <a14:hiddenFill xmlns:a14="http://schemas.microsoft.com/office/drawing/2010/main">
                <a:noFill/>
              </a14:hiddenFill>
            </a:ext>
          </a:extLst>
        </p:spPr>
      </p:cxnSp>
      <p:grpSp>
        <p:nvGrpSpPr>
          <p:cNvPr id="20513" name="组合 12"/>
          <p:cNvGrpSpPr>
            <a:grpSpLocks/>
          </p:cNvGrpSpPr>
          <p:nvPr/>
        </p:nvGrpSpPr>
        <p:grpSpPr bwMode="auto">
          <a:xfrm>
            <a:off x="4114800" y="2820988"/>
            <a:ext cx="1301750" cy="3656012"/>
            <a:chOff x="4624147" y="3075242"/>
            <a:chExt cx="1524000" cy="3656013"/>
          </a:xfrm>
        </p:grpSpPr>
        <p:grpSp>
          <p:nvGrpSpPr>
            <p:cNvPr id="20531" name="组合 10"/>
            <p:cNvGrpSpPr>
              <a:grpSpLocks/>
            </p:cNvGrpSpPr>
            <p:nvPr/>
          </p:nvGrpSpPr>
          <p:grpSpPr bwMode="auto">
            <a:xfrm>
              <a:off x="4624147" y="3075242"/>
              <a:ext cx="1524000" cy="3656013"/>
              <a:chOff x="4038600" y="2133600"/>
              <a:chExt cx="1524000" cy="3656013"/>
            </a:xfrm>
          </p:grpSpPr>
          <p:sp>
            <p:nvSpPr>
              <p:cNvPr id="98" name="Freeform 3"/>
              <p:cNvSpPr>
                <a:spLocks/>
              </p:cNvSpPr>
              <p:nvPr/>
            </p:nvSpPr>
            <p:spPr bwMode="auto">
              <a:xfrm>
                <a:off x="4038600" y="2133600"/>
                <a:ext cx="1524000" cy="3656013"/>
              </a:xfrm>
              <a:custGeom>
                <a:avLst/>
                <a:gdLst>
                  <a:gd name="T0" fmla="*/ 0 w 1258"/>
                  <a:gd name="T1" fmla="*/ 2147483647 h 2758"/>
                  <a:gd name="T2" fmla="*/ 0 w 1258"/>
                  <a:gd name="T3" fmla="*/ 2147483647 h 2758"/>
                  <a:gd name="T4" fmla="*/ 2147483647 w 1258"/>
                  <a:gd name="T5" fmla="*/ 2147483647 h 2758"/>
                  <a:gd name="T6" fmla="*/ 2147483647 w 1258"/>
                  <a:gd name="T7" fmla="*/ 0 h 2758"/>
                  <a:gd name="T8" fmla="*/ 0 w 1258"/>
                  <a:gd name="T9" fmla="*/ 2147483647 h 2758"/>
                  <a:gd name="T10" fmla="*/ 0 60000 65536"/>
                  <a:gd name="T11" fmla="*/ 0 60000 65536"/>
                  <a:gd name="T12" fmla="*/ 0 60000 65536"/>
                  <a:gd name="T13" fmla="*/ 0 60000 65536"/>
                  <a:gd name="T14" fmla="*/ 0 60000 65536"/>
                  <a:gd name="T15" fmla="*/ 0 w 1258"/>
                  <a:gd name="T16" fmla="*/ 0 h 2758"/>
                  <a:gd name="T17" fmla="*/ 1258 w 1258"/>
                  <a:gd name="T18" fmla="*/ 2758 h 2758"/>
                </a:gdLst>
                <a:ahLst/>
                <a:cxnLst>
                  <a:cxn ang="T10">
                    <a:pos x="T0" y="T1"/>
                  </a:cxn>
                  <a:cxn ang="T11">
                    <a:pos x="T2" y="T3"/>
                  </a:cxn>
                  <a:cxn ang="T12">
                    <a:pos x="T4" y="T5"/>
                  </a:cxn>
                  <a:cxn ang="T13">
                    <a:pos x="T6" y="T7"/>
                  </a:cxn>
                  <a:cxn ang="T14">
                    <a:pos x="T8" y="T9"/>
                  </a:cxn>
                </a:cxnLst>
                <a:rect l="T15" t="T16" r="T17" b="T18"/>
                <a:pathLst>
                  <a:path w="1258" h="2758">
                    <a:moveTo>
                      <a:pt x="0" y="556"/>
                    </a:moveTo>
                    <a:lnTo>
                      <a:pt x="0" y="1984"/>
                    </a:lnTo>
                    <a:lnTo>
                      <a:pt x="1258" y="2758"/>
                    </a:lnTo>
                    <a:lnTo>
                      <a:pt x="1233" y="0"/>
                    </a:lnTo>
                    <a:lnTo>
                      <a:pt x="0" y="556"/>
                    </a:lnTo>
                    <a:close/>
                  </a:path>
                </a:pathLst>
              </a:custGeom>
              <a:solidFill>
                <a:srgbClr val="FFFFFF">
                  <a:lumMod val="75000"/>
                </a:srgbClr>
              </a:solidFill>
              <a:ln w="9525">
                <a:noFill/>
                <a:round/>
                <a:headEnd/>
                <a:tailEnd/>
              </a:ln>
            </p:spPr>
            <p:txBody>
              <a:bodyPr lIns="82058" tIns="41029" rIns="82058" bIns="41029"/>
              <a:lstStyle/>
              <a:p>
                <a:pPr eaLnBrk="1" fontAlgn="auto" hangingPunct="1">
                  <a:spcBef>
                    <a:spcPts val="0"/>
                  </a:spcBef>
                  <a:spcAft>
                    <a:spcPts val="0"/>
                  </a:spcAft>
                  <a:defRPr/>
                </a:pPr>
                <a:endParaRPr lang="zh-CN" altLang="en-US" kern="0">
                  <a:solidFill>
                    <a:srgbClr val="000000"/>
                  </a:solidFill>
                  <a:latin typeface="微软雅黑" pitchFamily="34" charset="-122"/>
                  <a:ea typeface="微软雅黑" pitchFamily="34" charset="-122"/>
                </a:endParaRPr>
              </a:p>
            </p:txBody>
          </p:sp>
          <p:sp>
            <p:nvSpPr>
              <p:cNvPr id="99" name="Freeform 4"/>
              <p:cNvSpPr>
                <a:spLocks/>
              </p:cNvSpPr>
              <p:nvPr/>
            </p:nvSpPr>
            <p:spPr bwMode="auto">
              <a:xfrm>
                <a:off x="4109224" y="2986087"/>
                <a:ext cx="271346" cy="1179513"/>
              </a:xfrm>
              <a:custGeom>
                <a:avLst/>
                <a:gdLst>
                  <a:gd name="T0" fmla="*/ 0 w 242"/>
                  <a:gd name="T1" fmla="*/ 2147483647 h 967"/>
                  <a:gd name="T2" fmla="*/ 0 w 242"/>
                  <a:gd name="T3" fmla="*/ 2147483647 h 967"/>
                  <a:gd name="T4" fmla="*/ 2147483647 w 242"/>
                  <a:gd name="T5" fmla="*/ 2147483647 h 967"/>
                  <a:gd name="T6" fmla="*/ 2147483647 w 242"/>
                  <a:gd name="T7" fmla="*/ 0 h 967"/>
                  <a:gd name="T8" fmla="*/ 0 w 242"/>
                  <a:gd name="T9" fmla="*/ 2147483647 h 967"/>
                  <a:gd name="T10" fmla="*/ 0 w 242"/>
                  <a:gd name="T11" fmla="*/ 2147483647 h 967"/>
                  <a:gd name="T12" fmla="*/ 0 60000 65536"/>
                  <a:gd name="T13" fmla="*/ 0 60000 65536"/>
                  <a:gd name="T14" fmla="*/ 0 60000 65536"/>
                  <a:gd name="T15" fmla="*/ 0 60000 65536"/>
                  <a:gd name="T16" fmla="*/ 0 60000 65536"/>
                  <a:gd name="T17" fmla="*/ 0 60000 65536"/>
                  <a:gd name="T18" fmla="*/ 0 w 242"/>
                  <a:gd name="T19" fmla="*/ 0 h 967"/>
                  <a:gd name="T20" fmla="*/ 242 w 242"/>
                  <a:gd name="T21" fmla="*/ 967 h 967"/>
                </a:gdLst>
                <a:ahLst/>
                <a:cxnLst>
                  <a:cxn ang="T12">
                    <a:pos x="T0" y="T1"/>
                  </a:cxn>
                  <a:cxn ang="T13">
                    <a:pos x="T2" y="T3"/>
                  </a:cxn>
                  <a:cxn ang="T14">
                    <a:pos x="T4" y="T5"/>
                  </a:cxn>
                  <a:cxn ang="T15">
                    <a:pos x="T6" y="T7"/>
                  </a:cxn>
                  <a:cxn ang="T16">
                    <a:pos x="T8" y="T9"/>
                  </a:cxn>
                  <a:cxn ang="T17">
                    <a:pos x="T10" y="T11"/>
                  </a:cxn>
                </a:cxnLst>
                <a:rect l="T18" t="T19" r="T20" b="T21"/>
                <a:pathLst>
                  <a:path w="242" h="967">
                    <a:moveTo>
                      <a:pt x="0" y="169"/>
                    </a:moveTo>
                    <a:lnTo>
                      <a:pt x="0" y="919"/>
                    </a:lnTo>
                    <a:lnTo>
                      <a:pt x="242" y="967"/>
                    </a:lnTo>
                    <a:lnTo>
                      <a:pt x="242" y="0"/>
                    </a:lnTo>
                    <a:lnTo>
                      <a:pt x="0" y="96"/>
                    </a:lnTo>
                    <a:lnTo>
                      <a:pt x="0" y="16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lIns="82058" tIns="41029" rIns="82058" bIns="41029"/>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100" name="Freeform 5"/>
              <p:cNvSpPr>
                <a:spLocks/>
              </p:cNvSpPr>
              <p:nvPr/>
            </p:nvSpPr>
            <p:spPr bwMode="auto">
              <a:xfrm>
                <a:off x="4460488" y="2838450"/>
                <a:ext cx="267629" cy="971550"/>
              </a:xfrm>
              <a:custGeom>
                <a:avLst/>
                <a:gdLst>
                  <a:gd name="T0" fmla="*/ 0 w 242"/>
                  <a:gd name="T1" fmla="*/ 2147483647 h 799"/>
                  <a:gd name="T2" fmla="*/ 0 w 242"/>
                  <a:gd name="T3" fmla="*/ 2147483647 h 799"/>
                  <a:gd name="T4" fmla="*/ 2147483647 w 242"/>
                  <a:gd name="T5" fmla="*/ 2147483647 h 799"/>
                  <a:gd name="T6" fmla="*/ 2147483647 w 242"/>
                  <a:gd name="T7" fmla="*/ 0 h 799"/>
                  <a:gd name="T8" fmla="*/ 0 w 242"/>
                  <a:gd name="T9" fmla="*/ 2147483647 h 799"/>
                  <a:gd name="T10" fmla="*/ 0 60000 65536"/>
                  <a:gd name="T11" fmla="*/ 0 60000 65536"/>
                  <a:gd name="T12" fmla="*/ 0 60000 65536"/>
                  <a:gd name="T13" fmla="*/ 0 60000 65536"/>
                  <a:gd name="T14" fmla="*/ 0 60000 65536"/>
                  <a:gd name="T15" fmla="*/ 0 w 242"/>
                  <a:gd name="T16" fmla="*/ 0 h 799"/>
                  <a:gd name="T17" fmla="*/ 242 w 242"/>
                  <a:gd name="T18" fmla="*/ 799 h 799"/>
                </a:gdLst>
                <a:ahLst/>
                <a:cxnLst>
                  <a:cxn ang="T10">
                    <a:pos x="T0" y="T1"/>
                  </a:cxn>
                  <a:cxn ang="T11">
                    <a:pos x="T2" y="T3"/>
                  </a:cxn>
                  <a:cxn ang="T12">
                    <a:pos x="T4" y="T5"/>
                  </a:cxn>
                  <a:cxn ang="T13">
                    <a:pos x="T6" y="T7"/>
                  </a:cxn>
                  <a:cxn ang="T14">
                    <a:pos x="T8" y="T9"/>
                  </a:cxn>
                </a:cxnLst>
                <a:rect l="T15" t="T16" r="T17" b="T18"/>
                <a:pathLst>
                  <a:path w="242" h="799">
                    <a:moveTo>
                      <a:pt x="0" y="97"/>
                    </a:moveTo>
                    <a:lnTo>
                      <a:pt x="0" y="799"/>
                    </a:lnTo>
                    <a:lnTo>
                      <a:pt x="242" y="799"/>
                    </a:lnTo>
                    <a:lnTo>
                      <a:pt x="242" y="0"/>
                    </a:lnTo>
                    <a:lnTo>
                      <a:pt x="0" y="97"/>
                    </a:lnTo>
                    <a:close/>
                  </a:path>
                </a:pathLst>
              </a:custGeom>
              <a:solidFill>
                <a:srgbClr val="800080"/>
              </a:solidFill>
              <a:ln>
                <a:noFill/>
              </a:ln>
              <a:extLst>
                <a:ext uri="{91240B29-F687-4F45-9708-019B960494DF}">
                  <a14:hiddenLine xmlns:a14="http://schemas.microsoft.com/office/drawing/2010/main" w="9525">
                    <a:solidFill>
                      <a:srgbClr val="000000"/>
                    </a:solidFill>
                    <a:round/>
                    <a:headEnd/>
                    <a:tailEnd/>
                  </a14:hiddenLine>
                </a:ext>
              </a:extLst>
            </p:spPr>
            <p:txBody>
              <a:bodyPr lIns="82058" tIns="41029" rIns="82058" bIns="41029"/>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101" name="Freeform 6"/>
              <p:cNvSpPr>
                <a:spLocks/>
              </p:cNvSpPr>
              <p:nvPr/>
            </p:nvSpPr>
            <p:spPr bwMode="auto">
              <a:xfrm>
                <a:off x="4460488" y="3870325"/>
                <a:ext cx="267629" cy="1150937"/>
              </a:xfrm>
              <a:custGeom>
                <a:avLst/>
                <a:gdLst>
                  <a:gd name="T0" fmla="*/ 0 w 242"/>
                  <a:gd name="T1" fmla="*/ 0 h 944"/>
                  <a:gd name="T2" fmla="*/ 0 w 242"/>
                  <a:gd name="T3" fmla="*/ 2147483647 h 944"/>
                  <a:gd name="T4" fmla="*/ 2147483647 w 242"/>
                  <a:gd name="T5" fmla="*/ 2147483647 h 944"/>
                  <a:gd name="T6" fmla="*/ 2147483647 w 242"/>
                  <a:gd name="T7" fmla="*/ 0 h 944"/>
                  <a:gd name="T8" fmla="*/ 0 w 242"/>
                  <a:gd name="T9" fmla="*/ 0 h 944"/>
                  <a:gd name="T10" fmla="*/ 0 60000 65536"/>
                  <a:gd name="T11" fmla="*/ 0 60000 65536"/>
                  <a:gd name="T12" fmla="*/ 0 60000 65536"/>
                  <a:gd name="T13" fmla="*/ 0 60000 65536"/>
                  <a:gd name="T14" fmla="*/ 0 60000 65536"/>
                  <a:gd name="T15" fmla="*/ 0 w 242"/>
                  <a:gd name="T16" fmla="*/ 0 h 944"/>
                  <a:gd name="T17" fmla="*/ 242 w 242"/>
                  <a:gd name="T18" fmla="*/ 944 h 944"/>
                </a:gdLst>
                <a:ahLst/>
                <a:cxnLst>
                  <a:cxn ang="T10">
                    <a:pos x="T0" y="T1"/>
                  </a:cxn>
                  <a:cxn ang="T11">
                    <a:pos x="T2" y="T3"/>
                  </a:cxn>
                  <a:cxn ang="T12">
                    <a:pos x="T4" y="T5"/>
                  </a:cxn>
                  <a:cxn ang="T13">
                    <a:pos x="T6" y="T7"/>
                  </a:cxn>
                  <a:cxn ang="T14">
                    <a:pos x="T8" y="T9"/>
                  </a:cxn>
                </a:cxnLst>
                <a:rect l="T15" t="T16" r="T17" b="T18"/>
                <a:pathLst>
                  <a:path w="242" h="944">
                    <a:moveTo>
                      <a:pt x="0" y="0"/>
                    </a:moveTo>
                    <a:lnTo>
                      <a:pt x="0" y="823"/>
                    </a:lnTo>
                    <a:lnTo>
                      <a:pt x="242" y="944"/>
                    </a:lnTo>
                    <a:lnTo>
                      <a:pt x="242" y="0"/>
                    </a:lnTo>
                    <a:lnTo>
                      <a:pt x="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lIns="82058" tIns="41029" rIns="82058" bIns="41029"/>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102" name="Freeform 7"/>
              <p:cNvSpPr>
                <a:spLocks/>
              </p:cNvSpPr>
              <p:nvPr/>
            </p:nvSpPr>
            <p:spPr bwMode="auto">
              <a:xfrm>
                <a:off x="4109224" y="4135438"/>
                <a:ext cx="297366" cy="855663"/>
              </a:xfrm>
              <a:custGeom>
                <a:avLst/>
                <a:gdLst>
                  <a:gd name="T0" fmla="*/ 0 w 266"/>
                  <a:gd name="T1" fmla="*/ 0 h 702"/>
                  <a:gd name="T2" fmla="*/ 0 w 266"/>
                  <a:gd name="T3" fmla="*/ 2147483647 h 702"/>
                  <a:gd name="T4" fmla="*/ 2147483647 w 266"/>
                  <a:gd name="T5" fmla="*/ 2147483647 h 702"/>
                  <a:gd name="T6" fmla="*/ 2147483647 w 266"/>
                  <a:gd name="T7" fmla="*/ 2147483647 h 702"/>
                  <a:gd name="T8" fmla="*/ 0 w 266"/>
                  <a:gd name="T9" fmla="*/ 0 h 702"/>
                  <a:gd name="T10" fmla="*/ 0 60000 65536"/>
                  <a:gd name="T11" fmla="*/ 0 60000 65536"/>
                  <a:gd name="T12" fmla="*/ 0 60000 65536"/>
                  <a:gd name="T13" fmla="*/ 0 60000 65536"/>
                  <a:gd name="T14" fmla="*/ 0 60000 65536"/>
                  <a:gd name="T15" fmla="*/ 0 w 266"/>
                  <a:gd name="T16" fmla="*/ 0 h 702"/>
                  <a:gd name="T17" fmla="*/ 266 w 266"/>
                  <a:gd name="T18" fmla="*/ 702 h 702"/>
                </a:gdLst>
                <a:ahLst/>
                <a:cxnLst>
                  <a:cxn ang="T10">
                    <a:pos x="T0" y="T1"/>
                  </a:cxn>
                  <a:cxn ang="T11">
                    <a:pos x="T2" y="T3"/>
                  </a:cxn>
                  <a:cxn ang="T12">
                    <a:pos x="T4" y="T5"/>
                  </a:cxn>
                  <a:cxn ang="T13">
                    <a:pos x="T6" y="T7"/>
                  </a:cxn>
                  <a:cxn ang="T14">
                    <a:pos x="T8" y="T9"/>
                  </a:cxn>
                </a:cxnLst>
                <a:rect l="T15" t="T16" r="T17" b="T18"/>
                <a:pathLst>
                  <a:path w="266" h="702">
                    <a:moveTo>
                      <a:pt x="0" y="0"/>
                    </a:moveTo>
                    <a:lnTo>
                      <a:pt x="0" y="532"/>
                    </a:lnTo>
                    <a:lnTo>
                      <a:pt x="266" y="702"/>
                    </a:lnTo>
                    <a:lnTo>
                      <a:pt x="266" y="73"/>
                    </a:lnTo>
                    <a:lnTo>
                      <a:pt x="0" y="0"/>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lIns="82058" tIns="41029" rIns="82058" bIns="41029"/>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103" name="Freeform 8"/>
              <p:cNvSpPr>
                <a:spLocks/>
              </p:cNvSpPr>
              <p:nvPr/>
            </p:nvSpPr>
            <p:spPr bwMode="auto">
              <a:xfrm>
                <a:off x="4782015" y="2513012"/>
                <a:ext cx="646771" cy="1592263"/>
              </a:xfrm>
              <a:custGeom>
                <a:avLst/>
                <a:gdLst>
                  <a:gd name="T0" fmla="*/ 0 w 581"/>
                  <a:gd name="T1" fmla="*/ 2147483647 h 1306"/>
                  <a:gd name="T2" fmla="*/ 0 w 581"/>
                  <a:gd name="T3" fmla="*/ 2147483647 h 1306"/>
                  <a:gd name="T4" fmla="*/ 2147483647 w 581"/>
                  <a:gd name="T5" fmla="*/ 2147483647 h 1306"/>
                  <a:gd name="T6" fmla="*/ 2147483647 w 581"/>
                  <a:gd name="T7" fmla="*/ 0 h 1306"/>
                  <a:gd name="T8" fmla="*/ 0 w 581"/>
                  <a:gd name="T9" fmla="*/ 2147483647 h 1306"/>
                  <a:gd name="T10" fmla="*/ 0 60000 65536"/>
                  <a:gd name="T11" fmla="*/ 0 60000 65536"/>
                  <a:gd name="T12" fmla="*/ 0 60000 65536"/>
                  <a:gd name="T13" fmla="*/ 0 60000 65536"/>
                  <a:gd name="T14" fmla="*/ 0 60000 65536"/>
                  <a:gd name="T15" fmla="*/ 0 w 581"/>
                  <a:gd name="T16" fmla="*/ 0 h 1306"/>
                  <a:gd name="T17" fmla="*/ 581 w 581"/>
                  <a:gd name="T18" fmla="*/ 1306 h 1306"/>
                </a:gdLst>
                <a:ahLst/>
                <a:cxnLst>
                  <a:cxn ang="T10">
                    <a:pos x="T0" y="T1"/>
                  </a:cxn>
                  <a:cxn ang="T11">
                    <a:pos x="T2" y="T3"/>
                  </a:cxn>
                  <a:cxn ang="T12">
                    <a:pos x="T4" y="T5"/>
                  </a:cxn>
                  <a:cxn ang="T13">
                    <a:pos x="T6" y="T7"/>
                  </a:cxn>
                  <a:cxn ang="T14">
                    <a:pos x="T8" y="T9"/>
                  </a:cxn>
                </a:cxnLst>
                <a:rect l="T15" t="T16" r="T17" b="T18"/>
                <a:pathLst>
                  <a:path w="581" h="1306">
                    <a:moveTo>
                      <a:pt x="0" y="242"/>
                    </a:moveTo>
                    <a:lnTo>
                      <a:pt x="0" y="1234"/>
                    </a:lnTo>
                    <a:lnTo>
                      <a:pt x="581" y="1306"/>
                    </a:lnTo>
                    <a:lnTo>
                      <a:pt x="581" y="0"/>
                    </a:lnTo>
                    <a:lnTo>
                      <a:pt x="0" y="24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lIns="82058" tIns="41029" rIns="82058" bIns="41029"/>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104" name="Freeform 9"/>
              <p:cNvSpPr>
                <a:spLocks/>
              </p:cNvSpPr>
              <p:nvPr/>
            </p:nvSpPr>
            <p:spPr bwMode="auto">
              <a:xfrm>
                <a:off x="4782015" y="4075113"/>
                <a:ext cx="646771" cy="946150"/>
              </a:xfrm>
              <a:custGeom>
                <a:avLst/>
                <a:gdLst>
                  <a:gd name="T0" fmla="*/ 0 w 581"/>
                  <a:gd name="T1" fmla="*/ 0 h 774"/>
                  <a:gd name="T2" fmla="*/ 0 w 581"/>
                  <a:gd name="T3" fmla="*/ 2147483647 h 774"/>
                  <a:gd name="T4" fmla="*/ 2147483647 w 581"/>
                  <a:gd name="T5" fmla="*/ 2147483647 h 774"/>
                  <a:gd name="T6" fmla="*/ 2147483647 w 581"/>
                  <a:gd name="T7" fmla="*/ 2147483647 h 774"/>
                  <a:gd name="T8" fmla="*/ 0 w 581"/>
                  <a:gd name="T9" fmla="*/ 0 h 774"/>
                  <a:gd name="T10" fmla="*/ 0 60000 65536"/>
                  <a:gd name="T11" fmla="*/ 0 60000 65536"/>
                  <a:gd name="T12" fmla="*/ 0 60000 65536"/>
                  <a:gd name="T13" fmla="*/ 0 60000 65536"/>
                  <a:gd name="T14" fmla="*/ 0 60000 65536"/>
                  <a:gd name="T15" fmla="*/ 0 w 581"/>
                  <a:gd name="T16" fmla="*/ 0 h 774"/>
                  <a:gd name="T17" fmla="*/ 581 w 581"/>
                  <a:gd name="T18" fmla="*/ 774 h 774"/>
                </a:gdLst>
                <a:ahLst/>
                <a:cxnLst>
                  <a:cxn ang="T10">
                    <a:pos x="T0" y="T1"/>
                  </a:cxn>
                  <a:cxn ang="T11">
                    <a:pos x="T2" y="T3"/>
                  </a:cxn>
                  <a:cxn ang="T12">
                    <a:pos x="T4" y="T5"/>
                  </a:cxn>
                  <a:cxn ang="T13">
                    <a:pos x="T6" y="T7"/>
                  </a:cxn>
                  <a:cxn ang="T14">
                    <a:pos x="T8" y="T9"/>
                  </a:cxn>
                </a:cxnLst>
                <a:rect l="T15" t="T16" r="T17" b="T18"/>
                <a:pathLst>
                  <a:path w="581" h="774">
                    <a:moveTo>
                      <a:pt x="0" y="0"/>
                    </a:moveTo>
                    <a:lnTo>
                      <a:pt x="0" y="533"/>
                    </a:lnTo>
                    <a:lnTo>
                      <a:pt x="581" y="774"/>
                    </a:lnTo>
                    <a:lnTo>
                      <a:pt x="581" y="97"/>
                    </a:lnTo>
                    <a:lnTo>
                      <a:pt x="0" y="0"/>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lIns="82058" tIns="41029" rIns="82058" bIns="41029"/>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grpSp>
        <p:sp>
          <p:nvSpPr>
            <p:cNvPr id="97" name="TextBox 96"/>
            <p:cNvSpPr txBox="1"/>
            <p:nvPr/>
          </p:nvSpPr>
          <p:spPr>
            <a:xfrm rot="20214427">
              <a:off x="4734825" y="3409140"/>
              <a:ext cx="1317625" cy="369332"/>
            </a:xfrm>
            <a:prstGeom prst="rect">
              <a:avLst/>
            </a:prstGeom>
            <a:noFill/>
            <a:scene3d>
              <a:camera prst="orthographicFront">
                <a:rot lat="18961830" lon="2157541" rev="19996030"/>
              </a:camera>
              <a:lightRig rig="threePt" dir="t"/>
            </a:scene3d>
          </p:spPr>
          <p:txBody>
            <a:bodyPr>
              <a:spAutoFit/>
            </a:bodyPr>
            <a:lstStyle/>
            <a:p>
              <a:pPr eaLnBrk="1" fontAlgn="auto" hangingPunct="1">
                <a:spcBef>
                  <a:spcPts val="0"/>
                </a:spcBef>
                <a:spcAft>
                  <a:spcPts val="0"/>
                </a:spcAft>
                <a:defRPr/>
              </a:pPr>
              <a:r>
                <a:rPr lang="zh-CN" altLang="en-US" b="1" kern="0" dirty="0">
                  <a:solidFill>
                    <a:srgbClr val="FF6600"/>
                  </a:solidFill>
                  <a:latin typeface="微软雅黑" pitchFamily="34" charset="-122"/>
                  <a:ea typeface="微软雅黑" pitchFamily="34" charset="-122"/>
                </a:rPr>
                <a:t>统一界面</a:t>
              </a:r>
            </a:p>
          </p:txBody>
        </p:sp>
      </p:grpSp>
      <p:sp>
        <p:nvSpPr>
          <p:cNvPr id="105" name="TextBox 63"/>
          <p:cNvSpPr txBox="1">
            <a:spLocks noChangeArrowheads="1"/>
          </p:cNvSpPr>
          <p:nvPr/>
        </p:nvSpPr>
        <p:spPr bwMode="auto">
          <a:xfrm>
            <a:off x="1370013" y="4094163"/>
            <a:ext cx="839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en-US" altLang="zh-CN" b="1" kern="0">
                <a:solidFill>
                  <a:srgbClr val="000000"/>
                </a:solidFill>
              </a:rPr>
              <a:t>SSO</a:t>
            </a:r>
            <a:endParaRPr lang="zh-CN" altLang="en-US" b="1" kern="0">
              <a:solidFill>
                <a:srgbClr val="000000"/>
              </a:solidFill>
            </a:endParaRPr>
          </a:p>
        </p:txBody>
      </p:sp>
      <p:pic>
        <p:nvPicPr>
          <p:cNvPr id="20515" name="Picture 4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77000" y="3179763"/>
            <a:ext cx="576263" cy="474662"/>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6" name="Picture 4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77000" y="3895725"/>
            <a:ext cx="576263" cy="441325"/>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7" name="Picture 4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77000" y="4556125"/>
            <a:ext cx="576263" cy="473075"/>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8" name="Picture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19813" y="4329113"/>
            <a:ext cx="244475" cy="276225"/>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9" name="Picture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92775" y="3941763"/>
            <a:ext cx="246063" cy="276225"/>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0" name="Picture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83300" y="3941763"/>
            <a:ext cx="244475" cy="276225"/>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521" name="直接箭头连接符 111"/>
          <p:cNvCxnSpPr>
            <a:cxnSpLocks noChangeShapeType="1"/>
          </p:cNvCxnSpPr>
          <p:nvPr/>
        </p:nvCxnSpPr>
        <p:spPr bwMode="auto">
          <a:xfrm flipH="1">
            <a:off x="5084763" y="3411538"/>
            <a:ext cx="1417637" cy="242887"/>
          </a:xfrm>
          <a:prstGeom prst="straightConnector1">
            <a:avLst/>
          </a:prstGeom>
          <a:noFill/>
          <a:ln w="25400" algn="ctr">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20522" name="直接箭头连接符 112"/>
          <p:cNvCxnSpPr>
            <a:cxnSpLocks noChangeShapeType="1"/>
          </p:cNvCxnSpPr>
          <p:nvPr/>
        </p:nvCxnSpPr>
        <p:spPr bwMode="auto">
          <a:xfrm flipH="1">
            <a:off x="4573588" y="4140200"/>
            <a:ext cx="1897062" cy="1109663"/>
          </a:xfrm>
          <a:prstGeom prst="straightConnector1">
            <a:avLst/>
          </a:prstGeom>
          <a:noFill/>
          <a:ln w="25400" algn="ctr">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20523" name="直接箭头连接符 113"/>
          <p:cNvCxnSpPr>
            <a:cxnSpLocks noChangeShapeType="1"/>
            <a:stCxn id="20517" idx="1"/>
          </p:cNvCxnSpPr>
          <p:nvPr/>
        </p:nvCxnSpPr>
        <p:spPr bwMode="auto">
          <a:xfrm flipH="1">
            <a:off x="5027613" y="4792663"/>
            <a:ext cx="1449387" cy="561975"/>
          </a:xfrm>
          <a:prstGeom prst="straightConnector1">
            <a:avLst/>
          </a:prstGeom>
          <a:noFill/>
          <a:ln w="25400" algn="ctr">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20524" name="直接箭头连接符 114"/>
          <p:cNvCxnSpPr>
            <a:cxnSpLocks noChangeShapeType="1"/>
            <a:stCxn id="20510" idx="1"/>
          </p:cNvCxnSpPr>
          <p:nvPr/>
        </p:nvCxnSpPr>
        <p:spPr bwMode="auto">
          <a:xfrm flipH="1">
            <a:off x="4514850" y="3709988"/>
            <a:ext cx="1608138" cy="285750"/>
          </a:xfrm>
          <a:prstGeom prst="straightConnector1">
            <a:avLst/>
          </a:prstGeom>
          <a:noFill/>
          <a:ln w="25400" algn="ctr">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20525" name="直接箭头连接符 115"/>
          <p:cNvCxnSpPr>
            <a:cxnSpLocks noChangeShapeType="1"/>
            <a:stCxn id="20520" idx="1"/>
          </p:cNvCxnSpPr>
          <p:nvPr/>
        </p:nvCxnSpPr>
        <p:spPr bwMode="auto">
          <a:xfrm flipH="1">
            <a:off x="4179888" y="4079875"/>
            <a:ext cx="1903412" cy="257175"/>
          </a:xfrm>
          <a:prstGeom prst="straightConnector1">
            <a:avLst/>
          </a:prstGeom>
          <a:noFill/>
          <a:ln w="25400" algn="ctr">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20526" name="直接箭头连接符 116"/>
          <p:cNvCxnSpPr>
            <a:cxnSpLocks noChangeShapeType="1"/>
            <a:stCxn id="20519" idx="2"/>
          </p:cNvCxnSpPr>
          <p:nvPr/>
        </p:nvCxnSpPr>
        <p:spPr bwMode="auto">
          <a:xfrm flipH="1">
            <a:off x="4211638" y="4217988"/>
            <a:ext cx="1604962" cy="898525"/>
          </a:xfrm>
          <a:prstGeom prst="straightConnector1">
            <a:avLst/>
          </a:prstGeom>
          <a:noFill/>
          <a:ln w="25400" algn="ctr">
            <a:solidFill>
              <a:srgbClr val="00B050"/>
            </a:solidFill>
            <a:round/>
            <a:headEnd/>
            <a:tailEnd type="triangle" w="med" len="med"/>
          </a:ln>
          <a:extLst>
            <a:ext uri="{909E8E84-426E-40DD-AFC4-6F175D3DCCD1}">
              <a14:hiddenFill xmlns:a14="http://schemas.microsoft.com/office/drawing/2010/main">
                <a:noFill/>
              </a14:hiddenFill>
            </a:ext>
          </a:extLst>
        </p:spPr>
      </p:cxnSp>
      <p:sp>
        <p:nvSpPr>
          <p:cNvPr id="20527" name="TextBox 2"/>
          <p:cNvSpPr txBox="1">
            <a:spLocks noChangeArrowheads="1"/>
          </p:cNvSpPr>
          <p:nvPr/>
        </p:nvSpPr>
        <p:spPr bwMode="auto">
          <a:xfrm>
            <a:off x="6337300" y="2911475"/>
            <a:ext cx="9699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zh-CN" altLang="en-US" sz="1200">
                <a:solidFill>
                  <a:srgbClr val="000000"/>
                </a:solidFill>
                <a:latin typeface="微软雅黑" pitchFamily="34" charset="-122"/>
                <a:ea typeface="微软雅黑" pitchFamily="34" charset="-122"/>
                <a:cs typeface="宋体" pitchFamily="2" charset="-122"/>
              </a:rPr>
              <a:t>局部界面</a:t>
            </a:r>
            <a:r>
              <a:rPr lang="en-US" altLang="zh-CN" sz="1200">
                <a:solidFill>
                  <a:srgbClr val="000000"/>
                </a:solidFill>
                <a:latin typeface="微软雅黑" pitchFamily="34" charset="-122"/>
                <a:ea typeface="微软雅黑" pitchFamily="34" charset="-122"/>
                <a:cs typeface="宋体" pitchFamily="2" charset="-122"/>
              </a:rPr>
              <a:t>1</a:t>
            </a:r>
            <a:endParaRPr lang="zh-CN" altLang="en-US" sz="1200">
              <a:solidFill>
                <a:srgbClr val="000000"/>
              </a:solidFill>
              <a:latin typeface="微软雅黑" pitchFamily="34" charset="-122"/>
              <a:ea typeface="微软雅黑" pitchFamily="34" charset="-122"/>
              <a:cs typeface="宋体" pitchFamily="2" charset="-122"/>
            </a:endParaRPr>
          </a:p>
        </p:txBody>
      </p:sp>
      <p:sp>
        <p:nvSpPr>
          <p:cNvPr id="20528" name="TextBox 58"/>
          <p:cNvSpPr txBox="1">
            <a:spLocks noChangeArrowheads="1"/>
          </p:cNvSpPr>
          <p:nvPr/>
        </p:nvSpPr>
        <p:spPr bwMode="auto">
          <a:xfrm>
            <a:off x="6348413" y="3619500"/>
            <a:ext cx="9699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zh-CN" altLang="en-US" sz="1200">
                <a:solidFill>
                  <a:srgbClr val="000000"/>
                </a:solidFill>
                <a:latin typeface="微软雅黑" pitchFamily="34" charset="-122"/>
                <a:ea typeface="微软雅黑" pitchFamily="34" charset="-122"/>
                <a:cs typeface="宋体" pitchFamily="2" charset="-122"/>
              </a:rPr>
              <a:t>局部界面</a:t>
            </a:r>
            <a:r>
              <a:rPr lang="en-US" altLang="zh-CN" sz="1200">
                <a:solidFill>
                  <a:srgbClr val="000000"/>
                </a:solidFill>
                <a:latin typeface="微软雅黑" pitchFamily="34" charset="-122"/>
                <a:ea typeface="微软雅黑" pitchFamily="34" charset="-122"/>
                <a:cs typeface="宋体" pitchFamily="2" charset="-122"/>
              </a:rPr>
              <a:t>2</a:t>
            </a:r>
            <a:endParaRPr lang="zh-CN" altLang="en-US" sz="1200">
              <a:solidFill>
                <a:srgbClr val="000000"/>
              </a:solidFill>
              <a:latin typeface="微软雅黑" pitchFamily="34" charset="-122"/>
              <a:ea typeface="微软雅黑" pitchFamily="34" charset="-122"/>
              <a:cs typeface="宋体" pitchFamily="2" charset="-122"/>
            </a:endParaRPr>
          </a:p>
        </p:txBody>
      </p:sp>
      <p:sp>
        <p:nvSpPr>
          <p:cNvPr id="20529" name="TextBox 59"/>
          <p:cNvSpPr txBox="1">
            <a:spLocks noChangeArrowheads="1"/>
          </p:cNvSpPr>
          <p:nvPr/>
        </p:nvSpPr>
        <p:spPr bwMode="auto">
          <a:xfrm>
            <a:off x="6361113" y="4303713"/>
            <a:ext cx="8826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zh-CN" altLang="en-US" sz="1200">
                <a:solidFill>
                  <a:srgbClr val="000000"/>
                </a:solidFill>
                <a:latin typeface="微软雅黑" pitchFamily="34" charset="-122"/>
                <a:ea typeface="微软雅黑" pitchFamily="34" charset="-122"/>
                <a:cs typeface="宋体" pitchFamily="2" charset="-122"/>
              </a:rPr>
              <a:t>局部界面</a:t>
            </a:r>
            <a:r>
              <a:rPr lang="en-US" altLang="zh-CN" sz="1200">
                <a:solidFill>
                  <a:srgbClr val="000000"/>
                </a:solidFill>
                <a:latin typeface="微软雅黑" pitchFamily="34" charset="-122"/>
                <a:ea typeface="微软雅黑" pitchFamily="34" charset="-122"/>
                <a:cs typeface="宋体" pitchFamily="2" charset="-122"/>
              </a:rPr>
              <a:t>3</a:t>
            </a:r>
            <a:endParaRPr lang="zh-CN" altLang="en-US" sz="1200">
              <a:solidFill>
                <a:srgbClr val="000000"/>
              </a:solidFill>
              <a:latin typeface="微软雅黑" pitchFamily="34" charset="-122"/>
              <a:ea typeface="微软雅黑" pitchFamily="34" charset="-122"/>
              <a:cs typeface="宋体" pitchFamily="2" charset="-122"/>
            </a:endParaRPr>
          </a:p>
        </p:txBody>
      </p:sp>
      <p:pic>
        <p:nvPicPr>
          <p:cNvPr id="20530" name="Picture 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133600" y="3124200"/>
            <a:ext cx="974725" cy="131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技术层面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服务集成</a:t>
            </a:r>
          </a:p>
        </p:txBody>
      </p:sp>
      <p:sp>
        <p:nvSpPr>
          <p:cNvPr id="21507" name="TextBox 24"/>
          <p:cNvSpPr txBox="1">
            <a:spLocks noChangeArrowheads="1"/>
          </p:cNvSpPr>
          <p:nvPr/>
        </p:nvSpPr>
        <p:spPr bwMode="auto">
          <a:xfrm>
            <a:off x="533400" y="1143000"/>
            <a:ext cx="7543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en-US" altLang="zh-CN" sz="1800">
                <a:solidFill>
                  <a:srgbClr val="000000"/>
                </a:solidFill>
                <a:latin typeface="微软雅黑" pitchFamily="34" charset="-122"/>
                <a:ea typeface="微软雅黑" pitchFamily="34" charset="-122"/>
                <a:cs typeface="宋体" pitchFamily="2" charset="-122"/>
              </a:rPr>
              <a:t>HSB</a:t>
            </a:r>
            <a:r>
              <a:rPr lang="zh-CN" altLang="en-US" sz="1800">
                <a:solidFill>
                  <a:srgbClr val="000000"/>
                </a:solidFill>
                <a:latin typeface="微软雅黑" pitchFamily="34" charset="-122"/>
                <a:ea typeface="微软雅黑" pitchFamily="34" charset="-122"/>
                <a:cs typeface="宋体" pitchFamily="2" charset="-122"/>
              </a:rPr>
              <a:t>的服务仓库，负责服务的注册、注销、查找及调用。可以通过</a:t>
            </a:r>
            <a:r>
              <a:rPr lang="en-US" altLang="zh-CN" sz="1800">
                <a:solidFill>
                  <a:srgbClr val="000000"/>
                </a:solidFill>
                <a:latin typeface="微软雅黑" pitchFamily="34" charset="-122"/>
                <a:ea typeface="微软雅黑" pitchFamily="34" charset="-122"/>
                <a:cs typeface="宋体" pitchFamily="2" charset="-122"/>
              </a:rPr>
              <a:t>HSB</a:t>
            </a:r>
            <a:r>
              <a:rPr lang="zh-CN" altLang="en-US" sz="1800">
                <a:solidFill>
                  <a:srgbClr val="000000"/>
                </a:solidFill>
                <a:latin typeface="微软雅黑" pitchFamily="34" charset="-122"/>
                <a:ea typeface="微软雅黑" pitchFamily="34" charset="-122"/>
                <a:cs typeface="宋体" pitchFamily="2" charset="-122"/>
              </a:rPr>
              <a:t>组件配置里的服务绑定进行服务的注册及服务调用，也可以通过在</a:t>
            </a:r>
            <a:r>
              <a:rPr lang="en-US" altLang="zh-CN" sz="1800">
                <a:solidFill>
                  <a:srgbClr val="000000"/>
                </a:solidFill>
                <a:latin typeface="微软雅黑" pitchFamily="34" charset="-122"/>
                <a:ea typeface="微软雅黑" pitchFamily="34" charset="-122"/>
                <a:cs typeface="宋体" pitchFamily="2" charset="-122"/>
              </a:rPr>
              <a:t>Spring</a:t>
            </a:r>
            <a:r>
              <a:rPr lang="zh-CN" altLang="en-US" sz="1800">
                <a:solidFill>
                  <a:srgbClr val="000000"/>
                </a:solidFill>
                <a:latin typeface="微软雅黑" pitchFamily="34" charset="-122"/>
                <a:ea typeface="微软雅黑" pitchFamily="34" charset="-122"/>
                <a:cs typeface="宋体" pitchFamily="2" charset="-122"/>
              </a:rPr>
              <a:t>配置文件里声明式的进行服务的注册和调用，还可以通过编程方式。</a:t>
            </a:r>
          </a:p>
        </p:txBody>
      </p:sp>
      <p:grpSp>
        <p:nvGrpSpPr>
          <p:cNvPr id="21508" name="Group 3"/>
          <p:cNvGrpSpPr>
            <a:grpSpLocks noChangeAspect="1"/>
          </p:cNvGrpSpPr>
          <p:nvPr/>
        </p:nvGrpSpPr>
        <p:grpSpPr bwMode="auto">
          <a:xfrm>
            <a:off x="304800" y="2057400"/>
            <a:ext cx="5918200" cy="2743200"/>
            <a:chOff x="1777" y="2465"/>
            <a:chExt cx="8134" cy="5270"/>
          </a:xfrm>
        </p:grpSpPr>
        <p:sp>
          <p:nvSpPr>
            <p:cNvPr id="27" name="AutoShape 21"/>
            <p:cNvSpPr>
              <a:spLocks noChangeAspect="1" noChangeArrowheads="1" noTextEdit="1"/>
            </p:cNvSpPr>
            <p:nvPr/>
          </p:nvSpPr>
          <p:spPr bwMode="auto">
            <a:xfrm>
              <a:off x="2100" y="2465"/>
              <a:ext cx="7811" cy="5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kern="0">
                <a:solidFill>
                  <a:srgbClr val="000000"/>
                </a:solidFill>
                <a:ea typeface="宋体" pitchFamily="2" charset="-122"/>
              </a:endParaRPr>
            </a:p>
          </p:txBody>
        </p:sp>
        <p:sp>
          <p:nvSpPr>
            <p:cNvPr id="28" name="AutoShape 20"/>
            <p:cNvSpPr>
              <a:spLocks noChangeArrowheads="1"/>
            </p:cNvSpPr>
            <p:nvPr/>
          </p:nvSpPr>
          <p:spPr bwMode="auto">
            <a:xfrm>
              <a:off x="4644" y="4164"/>
              <a:ext cx="1992" cy="2156"/>
            </a:xfrm>
            <a:prstGeom prst="roundRect">
              <a:avLst>
                <a:gd name="adj" fmla="val 10644"/>
              </a:avLst>
            </a:prstGeom>
            <a:solidFill>
              <a:srgbClr val="4F81BD"/>
            </a:solidFill>
            <a:ln w="3175">
              <a:solidFill>
                <a:srgbClr val="DDDDDD"/>
              </a:solidFill>
              <a:round/>
              <a:headEnd/>
              <a:tailEnd/>
            </a:ln>
            <a:effectLst>
              <a:outerShdw dist="28398" dir="3806097" algn="ctr" rotWithShape="0">
                <a:srgbClr val="243F60">
                  <a:alpha val="50000"/>
                </a:srgbClr>
              </a:outerShdw>
            </a:effectLst>
          </p:spPr>
          <p:txBody>
            <a:bodyPr/>
            <a:lstStyle/>
            <a:p>
              <a:pPr algn="ctr" eaLnBrk="1" fontAlgn="auto" hangingPunct="1">
                <a:spcBef>
                  <a:spcPts val="0"/>
                </a:spcBef>
                <a:spcAft>
                  <a:spcPts val="0"/>
                </a:spcAft>
                <a:defRPr/>
              </a:pPr>
              <a:r>
                <a:rPr lang="zh-CN" altLang="en-US" sz="1400" kern="0" dirty="0">
                  <a:solidFill>
                    <a:srgbClr val="FFFFFF"/>
                  </a:solidFill>
                  <a:latin typeface="Calibri" pitchFamily="34" charset="0"/>
                  <a:ea typeface="宋体" pitchFamily="2" charset="-122"/>
                  <a:cs typeface="Times New Roman" pitchFamily="18" charset="0"/>
                </a:rPr>
                <a:t>服务仓库</a:t>
              </a:r>
              <a:br>
                <a:rPr lang="zh-CN" altLang="en-US" sz="1400" kern="0" dirty="0">
                  <a:solidFill>
                    <a:srgbClr val="FFFFFF"/>
                  </a:solidFill>
                  <a:latin typeface="Calibri" pitchFamily="34" charset="0"/>
                  <a:ea typeface="宋体" pitchFamily="2" charset="-122"/>
                  <a:cs typeface="Times New Roman" pitchFamily="18" charset="0"/>
                </a:rPr>
              </a:br>
              <a:r>
                <a:rPr lang="zh-CN" altLang="en-US" sz="1400" kern="0" dirty="0">
                  <a:solidFill>
                    <a:srgbClr val="FFFFFF"/>
                  </a:solidFill>
                  <a:latin typeface="Calibri" pitchFamily="34" charset="0"/>
                  <a:ea typeface="宋体" pitchFamily="2" charset="-122"/>
                  <a:cs typeface="Times New Roman" pitchFamily="18" charset="0"/>
                </a:rPr>
                <a:t>*服务注册</a:t>
              </a:r>
              <a:br>
                <a:rPr lang="zh-CN" altLang="en-US" sz="1400" kern="0" dirty="0">
                  <a:solidFill>
                    <a:srgbClr val="FFFFFF"/>
                  </a:solidFill>
                  <a:latin typeface="Calibri" pitchFamily="34" charset="0"/>
                  <a:ea typeface="宋体" pitchFamily="2" charset="-122"/>
                  <a:cs typeface="Times New Roman" pitchFamily="18" charset="0"/>
                </a:rPr>
              </a:br>
              <a:r>
                <a:rPr lang="zh-CN" altLang="en-US" sz="1400" kern="0" dirty="0">
                  <a:solidFill>
                    <a:srgbClr val="FFFFFF"/>
                  </a:solidFill>
                  <a:latin typeface="Calibri" pitchFamily="34" charset="0"/>
                  <a:ea typeface="宋体" pitchFamily="2" charset="-122"/>
                  <a:cs typeface="Times New Roman" pitchFamily="18" charset="0"/>
                </a:rPr>
                <a:t>*服务注销</a:t>
              </a:r>
              <a:br>
                <a:rPr lang="zh-CN" altLang="en-US" sz="1400" kern="0" dirty="0">
                  <a:solidFill>
                    <a:srgbClr val="FFFFFF"/>
                  </a:solidFill>
                  <a:latin typeface="Calibri" pitchFamily="34" charset="0"/>
                  <a:ea typeface="宋体" pitchFamily="2" charset="-122"/>
                  <a:cs typeface="Times New Roman" pitchFamily="18" charset="0"/>
                </a:rPr>
              </a:br>
              <a:r>
                <a:rPr lang="zh-CN" altLang="en-US" sz="1400" kern="0" dirty="0">
                  <a:solidFill>
                    <a:srgbClr val="FFFFFF"/>
                  </a:solidFill>
                  <a:latin typeface="Calibri" pitchFamily="34" charset="0"/>
                  <a:ea typeface="宋体" pitchFamily="2" charset="-122"/>
                  <a:cs typeface="Times New Roman" pitchFamily="18" charset="0"/>
                </a:rPr>
                <a:t>*服务查找</a:t>
              </a:r>
              <a:br>
                <a:rPr lang="zh-CN" altLang="en-US" sz="1400" kern="0" dirty="0">
                  <a:solidFill>
                    <a:srgbClr val="FFFFFF"/>
                  </a:solidFill>
                  <a:latin typeface="Calibri" pitchFamily="34" charset="0"/>
                  <a:ea typeface="宋体" pitchFamily="2" charset="-122"/>
                  <a:cs typeface="Times New Roman" pitchFamily="18" charset="0"/>
                </a:rPr>
              </a:br>
              <a:r>
                <a:rPr lang="zh-CN" altLang="en-US" sz="1400" kern="0" dirty="0">
                  <a:solidFill>
                    <a:srgbClr val="FFFFFF"/>
                  </a:solidFill>
                  <a:latin typeface="Calibri" pitchFamily="34" charset="0"/>
                  <a:ea typeface="宋体" pitchFamily="2" charset="-122"/>
                  <a:cs typeface="Times New Roman" pitchFamily="18" charset="0"/>
                </a:rPr>
                <a:t>*服务调用</a:t>
              </a:r>
              <a:br>
                <a:rPr lang="zh-CN" altLang="en-US" sz="1400" kern="0" dirty="0">
                  <a:solidFill>
                    <a:srgbClr val="FFFFFF"/>
                  </a:solidFill>
                  <a:latin typeface="Calibri" pitchFamily="34" charset="0"/>
                  <a:ea typeface="宋体" pitchFamily="2" charset="-122"/>
                  <a:cs typeface="Times New Roman" pitchFamily="18" charset="0"/>
                </a:rPr>
              </a:br>
              <a:r>
                <a:rPr lang="zh-CN" altLang="en-US" sz="1400" kern="0" dirty="0">
                  <a:solidFill>
                    <a:srgbClr val="FFFFFF"/>
                  </a:solidFill>
                  <a:latin typeface="Calibri" pitchFamily="34" charset="0"/>
                  <a:ea typeface="宋体" pitchFamily="2" charset="-122"/>
                  <a:cs typeface="Times New Roman" pitchFamily="18" charset="0"/>
                </a:rPr>
                <a:t/>
              </a:r>
              <a:br>
                <a:rPr lang="zh-CN" altLang="en-US" sz="1400" kern="0" dirty="0">
                  <a:solidFill>
                    <a:srgbClr val="FFFFFF"/>
                  </a:solidFill>
                  <a:latin typeface="Calibri" pitchFamily="34" charset="0"/>
                  <a:ea typeface="宋体" pitchFamily="2" charset="-122"/>
                  <a:cs typeface="Times New Roman" pitchFamily="18" charset="0"/>
                </a:rPr>
              </a:br>
              <a:endParaRPr lang="zh-CN" altLang="en-US" sz="1400" kern="0" dirty="0">
                <a:solidFill>
                  <a:srgbClr val="000000"/>
                </a:solidFill>
                <a:ea typeface="宋体" pitchFamily="2" charset="-122"/>
              </a:endParaRPr>
            </a:p>
          </p:txBody>
        </p:sp>
        <p:sp>
          <p:nvSpPr>
            <p:cNvPr id="29" name="Rectangle 19"/>
            <p:cNvSpPr>
              <a:spLocks noChangeArrowheads="1"/>
            </p:cNvSpPr>
            <p:nvPr/>
          </p:nvSpPr>
          <p:spPr bwMode="auto">
            <a:xfrm>
              <a:off x="1993" y="7183"/>
              <a:ext cx="2256" cy="552"/>
            </a:xfrm>
            <a:prstGeom prst="rect">
              <a:avLst/>
            </a:prstGeom>
            <a:solidFill>
              <a:srgbClr val="C0504D"/>
            </a:solidFill>
            <a:ln w="6350">
              <a:solidFill>
                <a:srgbClr val="DDDDDD"/>
              </a:solidFill>
              <a:miter lim="800000"/>
              <a:headEnd/>
              <a:tailEnd/>
            </a:ln>
            <a:effectLst>
              <a:outerShdw dist="28398" dir="3806097" algn="ctr" rotWithShape="0">
                <a:srgbClr val="622423">
                  <a:alpha val="50000"/>
                </a:srgbClr>
              </a:outerShdw>
            </a:effectLst>
          </p:spPr>
          <p:txBody>
            <a:bodyPr/>
            <a:lstStyle/>
            <a:p>
              <a:pPr algn="ctr" eaLnBrk="1" fontAlgn="auto" hangingPunct="1">
                <a:spcBef>
                  <a:spcPts val="0"/>
                </a:spcBef>
                <a:spcAft>
                  <a:spcPts val="0"/>
                </a:spcAft>
                <a:defRPr/>
              </a:pPr>
              <a:r>
                <a:rPr lang="en-US" altLang="zh-CN" sz="1400" kern="0" dirty="0">
                  <a:solidFill>
                    <a:srgbClr val="FFFFFF"/>
                  </a:solidFill>
                  <a:latin typeface="Calibri" pitchFamily="34" charset="0"/>
                  <a:ea typeface="宋体" pitchFamily="2" charset="-122"/>
                  <a:cs typeface="Times New Roman" pitchFamily="18" charset="0"/>
                </a:rPr>
                <a:t>HSB</a:t>
              </a:r>
              <a:r>
                <a:rPr lang="zh-CN" altLang="en-US" sz="1400" kern="0" dirty="0">
                  <a:solidFill>
                    <a:srgbClr val="FFFFFF"/>
                  </a:solidFill>
                  <a:latin typeface="Calibri" pitchFamily="34" charset="0"/>
                  <a:ea typeface="宋体" pitchFamily="2" charset="-122"/>
                  <a:cs typeface="Times New Roman" pitchFamily="18" charset="0"/>
                </a:rPr>
                <a:t>组件服务绑定</a:t>
              </a:r>
              <a:endParaRPr lang="zh-CN" altLang="en-US" sz="1400" kern="0" dirty="0">
                <a:solidFill>
                  <a:srgbClr val="000000"/>
                </a:solidFill>
                <a:ea typeface="宋体" pitchFamily="2" charset="-122"/>
              </a:endParaRPr>
            </a:p>
            <a:p>
              <a:pPr eaLnBrk="1" fontAlgn="auto" hangingPunct="1">
                <a:spcBef>
                  <a:spcPts val="0"/>
                </a:spcBef>
                <a:spcAft>
                  <a:spcPts val="0"/>
                </a:spcAft>
                <a:defRPr/>
              </a:pPr>
              <a:endParaRPr lang="zh-CN" altLang="en-US" sz="1400" kern="0" dirty="0">
                <a:solidFill>
                  <a:srgbClr val="000000"/>
                </a:solidFill>
                <a:ea typeface="宋体" pitchFamily="2" charset="-122"/>
              </a:endParaRPr>
            </a:p>
          </p:txBody>
        </p:sp>
        <p:sp>
          <p:nvSpPr>
            <p:cNvPr id="30" name="Rectangle 18"/>
            <p:cNvSpPr>
              <a:spLocks noChangeArrowheads="1"/>
            </p:cNvSpPr>
            <p:nvPr/>
          </p:nvSpPr>
          <p:spPr bwMode="auto">
            <a:xfrm>
              <a:off x="4439" y="7183"/>
              <a:ext cx="2725" cy="552"/>
            </a:xfrm>
            <a:prstGeom prst="rect">
              <a:avLst/>
            </a:prstGeom>
            <a:solidFill>
              <a:srgbClr val="C0504D"/>
            </a:solidFill>
            <a:ln w="6350">
              <a:solidFill>
                <a:srgbClr val="DDDDDD"/>
              </a:solidFill>
              <a:miter lim="800000"/>
              <a:headEnd/>
              <a:tailEnd/>
            </a:ln>
            <a:effectLst>
              <a:outerShdw dist="28398" dir="3806097" algn="ctr" rotWithShape="0">
                <a:srgbClr val="622423">
                  <a:alpha val="50000"/>
                </a:srgbClr>
              </a:outerShdw>
            </a:effectLst>
          </p:spPr>
          <p:txBody>
            <a:bodyPr/>
            <a:lstStyle/>
            <a:p>
              <a:pPr algn="ctr" eaLnBrk="1" fontAlgn="auto" hangingPunct="1">
                <a:spcBef>
                  <a:spcPts val="0"/>
                </a:spcBef>
                <a:spcAft>
                  <a:spcPts val="0"/>
                </a:spcAft>
                <a:defRPr/>
              </a:pPr>
              <a:r>
                <a:rPr lang="en-US" altLang="zh-CN" sz="1400" kern="0">
                  <a:solidFill>
                    <a:srgbClr val="FFFFFF"/>
                  </a:solidFill>
                  <a:latin typeface="Calibri" pitchFamily="34" charset="0"/>
                  <a:ea typeface="宋体" pitchFamily="2" charset="-122"/>
                  <a:cs typeface="Times New Roman" pitchFamily="18" charset="0"/>
                </a:rPr>
                <a:t>Spring</a:t>
              </a:r>
              <a:r>
                <a:rPr lang="zh-CN" altLang="en-US" sz="1400" kern="0">
                  <a:solidFill>
                    <a:srgbClr val="FFFFFF"/>
                  </a:solidFill>
                  <a:latin typeface="Calibri" pitchFamily="34" charset="0"/>
                  <a:ea typeface="宋体" pitchFamily="2" charset="-122"/>
                  <a:cs typeface="Times New Roman" pitchFamily="18" charset="0"/>
                </a:rPr>
                <a:t>声明式服务发布</a:t>
              </a:r>
              <a:endParaRPr lang="zh-CN" altLang="en-US" sz="1400" kern="0">
                <a:solidFill>
                  <a:srgbClr val="000000"/>
                </a:solidFill>
                <a:ea typeface="宋体" pitchFamily="2" charset="-122"/>
              </a:endParaRPr>
            </a:p>
            <a:p>
              <a:pPr eaLnBrk="1" fontAlgn="auto" hangingPunct="1">
                <a:spcBef>
                  <a:spcPts val="0"/>
                </a:spcBef>
                <a:spcAft>
                  <a:spcPts val="0"/>
                </a:spcAft>
                <a:defRPr/>
              </a:pPr>
              <a:endParaRPr lang="zh-CN" altLang="en-US" sz="1400" kern="0">
                <a:solidFill>
                  <a:srgbClr val="000000"/>
                </a:solidFill>
                <a:ea typeface="宋体" pitchFamily="2" charset="-122"/>
              </a:endParaRPr>
            </a:p>
          </p:txBody>
        </p:sp>
        <p:sp>
          <p:nvSpPr>
            <p:cNvPr id="31" name="Rectangle 17"/>
            <p:cNvSpPr>
              <a:spLocks noChangeArrowheads="1"/>
            </p:cNvSpPr>
            <p:nvPr/>
          </p:nvSpPr>
          <p:spPr bwMode="auto">
            <a:xfrm>
              <a:off x="7428" y="7183"/>
              <a:ext cx="2415" cy="552"/>
            </a:xfrm>
            <a:prstGeom prst="rect">
              <a:avLst/>
            </a:prstGeom>
            <a:solidFill>
              <a:srgbClr val="C0504D"/>
            </a:solidFill>
            <a:ln w="6350">
              <a:solidFill>
                <a:srgbClr val="DDDDDD"/>
              </a:solidFill>
              <a:miter lim="800000"/>
              <a:headEnd/>
              <a:tailEnd/>
            </a:ln>
            <a:effectLst>
              <a:outerShdw dist="28398" dir="3806097" algn="ctr" rotWithShape="0">
                <a:srgbClr val="622423">
                  <a:alpha val="50000"/>
                </a:srgbClr>
              </a:outerShdw>
            </a:effectLst>
          </p:spPr>
          <p:txBody>
            <a:bodyPr/>
            <a:lstStyle/>
            <a:p>
              <a:pPr algn="ctr" eaLnBrk="1" fontAlgn="auto" hangingPunct="1">
                <a:spcBef>
                  <a:spcPts val="0"/>
                </a:spcBef>
                <a:spcAft>
                  <a:spcPts val="0"/>
                </a:spcAft>
                <a:defRPr/>
              </a:pPr>
              <a:r>
                <a:rPr lang="zh-CN" altLang="en-US" sz="1400" kern="0" dirty="0">
                  <a:solidFill>
                    <a:srgbClr val="FFFFFF"/>
                  </a:solidFill>
                  <a:latin typeface="Calibri" pitchFamily="34" charset="0"/>
                  <a:ea typeface="宋体" pitchFamily="2" charset="-122"/>
                  <a:cs typeface="Times New Roman" pitchFamily="18" charset="0"/>
                </a:rPr>
                <a:t>编程方式服务发布</a:t>
              </a:r>
              <a:endParaRPr lang="zh-CN" altLang="en-US" sz="1400" kern="0" dirty="0">
                <a:solidFill>
                  <a:srgbClr val="000000"/>
                </a:solidFill>
                <a:ea typeface="宋体" pitchFamily="2" charset="-122"/>
              </a:endParaRPr>
            </a:p>
            <a:p>
              <a:pPr eaLnBrk="1" fontAlgn="auto" hangingPunct="1">
                <a:spcBef>
                  <a:spcPts val="0"/>
                </a:spcBef>
                <a:spcAft>
                  <a:spcPts val="0"/>
                </a:spcAft>
                <a:defRPr/>
              </a:pPr>
              <a:endParaRPr lang="zh-CN" altLang="en-US" sz="1400" kern="0" dirty="0">
                <a:solidFill>
                  <a:srgbClr val="000000"/>
                </a:solidFill>
                <a:ea typeface="宋体" pitchFamily="2" charset="-122"/>
              </a:endParaRPr>
            </a:p>
          </p:txBody>
        </p:sp>
        <p:cxnSp>
          <p:nvCxnSpPr>
            <p:cNvPr id="21527" name="AutoShape 16"/>
            <p:cNvCxnSpPr>
              <a:cxnSpLocks noChangeShapeType="1"/>
            </p:cNvCxnSpPr>
            <p:nvPr/>
          </p:nvCxnSpPr>
          <p:spPr bwMode="auto">
            <a:xfrm rot="-5400000">
              <a:off x="4002" y="5544"/>
              <a:ext cx="865" cy="2413"/>
            </a:xfrm>
            <a:prstGeom prst="curvedConnector3">
              <a:avLst>
                <a:gd name="adj1" fmla="val 49944"/>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1528" name="AutoShape 15"/>
            <p:cNvCxnSpPr>
              <a:cxnSpLocks noChangeShapeType="1"/>
            </p:cNvCxnSpPr>
            <p:nvPr/>
          </p:nvCxnSpPr>
          <p:spPr bwMode="auto">
            <a:xfrm rot="5400000" flipH="1">
              <a:off x="6630" y="5329"/>
              <a:ext cx="865" cy="2843"/>
            </a:xfrm>
            <a:prstGeom prst="curvedConnector3">
              <a:avLst>
                <a:gd name="adj1" fmla="val 49944"/>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1529" name="AutoShape 14"/>
            <p:cNvCxnSpPr>
              <a:cxnSpLocks noChangeShapeType="1"/>
            </p:cNvCxnSpPr>
            <p:nvPr/>
          </p:nvCxnSpPr>
          <p:spPr bwMode="auto">
            <a:xfrm rot="5400000" flipH="1">
              <a:off x="5350" y="6730"/>
              <a:ext cx="744" cy="161"/>
            </a:xfrm>
            <a:prstGeom prst="curvedConnector3">
              <a:avLst>
                <a:gd name="adj1" fmla="val 50000"/>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5" name="Rectangle 13"/>
            <p:cNvSpPr>
              <a:spLocks noChangeArrowheads="1"/>
            </p:cNvSpPr>
            <p:nvPr/>
          </p:nvSpPr>
          <p:spPr bwMode="auto">
            <a:xfrm>
              <a:off x="1777" y="2678"/>
              <a:ext cx="2352" cy="540"/>
            </a:xfrm>
            <a:prstGeom prst="rect">
              <a:avLst/>
            </a:prstGeom>
            <a:solidFill>
              <a:srgbClr val="C0504D"/>
            </a:solidFill>
            <a:ln w="6350">
              <a:solidFill>
                <a:srgbClr val="DDDDDD"/>
              </a:solidFill>
              <a:miter lim="800000"/>
              <a:headEnd/>
              <a:tailEnd/>
            </a:ln>
            <a:effectLst>
              <a:outerShdw dist="28398" dir="3806097" algn="ctr" rotWithShape="0">
                <a:srgbClr val="622423">
                  <a:alpha val="50000"/>
                </a:srgbClr>
              </a:outerShdw>
            </a:effectLst>
          </p:spPr>
          <p:txBody>
            <a:bodyPr/>
            <a:lstStyle/>
            <a:p>
              <a:pPr algn="ctr" eaLnBrk="1" fontAlgn="auto" hangingPunct="1">
                <a:spcBef>
                  <a:spcPts val="0"/>
                </a:spcBef>
                <a:spcAft>
                  <a:spcPts val="0"/>
                </a:spcAft>
                <a:defRPr/>
              </a:pPr>
              <a:r>
                <a:rPr lang="en-US" altLang="zh-CN" sz="1400" kern="0" dirty="0">
                  <a:solidFill>
                    <a:srgbClr val="FFFFFF"/>
                  </a:solidFill>
                  <a:latin typeface="Calibri" pitchFamily="34" charset="0"/>
                  <a:ea typeface="宋体" pitchFamily="2" charset="-122"/>
                  <a:cs typeface="Times New Roman" pitchFamily="18" charset="0"/>
                </a:rPr>
                <a:t>HSB</a:t>
              </a:r>
              <a:r>
                <a:rPr lang="zh-CN" altLang="en-US" sz="1400" kern="0" dirty="0">
                  <a:solidFill>
                    <a:srgbClr val="FFFFFF"/>
                  </a:solidFill>
                  <a:latin typeface="Calibri" pitchFamily="34" charset="0"/>
                  <a:ea typeface="宋体" pitchFamily="2" charset="-122"/>
                  <a:cs typeface="Times New Roman" pitchFamily="18" charset="0"/>
                </a:rPr>
                <a:t>组件服务绑定</a:t>
              </a:r>
              <a:endParaRPr lang="zh-CN" altLang="en-US" sz="1400" kern="0" dirty="0">
                <a:solidFill>
                  <a:srgbClr val="000000"/>
                </a:solidFill>
                <a:ea typeface="宋体" pitchFamily="2" charset="-122"/>
              </a:endParaRPr>
            </a:p>
            <a:p>
              <a:pPr eaLnBrk="1" fontAlgn="auto" hangingPunct="1">
                <a:spcBef>
                  <a:spcPts val="0"/>
                </a:spcBef>
                <a:spcAft>
                  <a:spcPts val="0"/>
                </a:spcAft>
                <a:defRPr/>
              </a:pPr>
              <a:endParaRPr lang="zh-CN" altLang="en-US" sz="1400" kern="0" dirty="0">
                <a:solidFill>
                  <a:srgbClr val="000000"/>
                </a:solidFill>
                <a:ea typeface="宋体" pitchFamily="2" charset="-122"/>
              </a:endParaRPr>
            </a:p>
          </p:txBody>
        </p:sp>
        <p:sp>
          <p:nvSpPr>
            <p:cNvPr id="36" name="Rectangle 12"/>
            <p:cNvSpPr>
              <a:spLocks noChangeArrowheads="1"/>
            </p:cNvSpPr>
            <p:nvPr/>
          </p:nvSpPr>
          <p:spPr bwMode="auto">
            <a:xfrm>
              <a:off x="4439" y="2572"/>
              <a:ext cx="2725" cy="659"/>
            </a:xfrm>
            <a:prstGeom prst="rect">
              <a:avLst/>
            </a:prstGeom>
            <a:solidFill>
              <a:srgbClr val="C0504D"/>
            </a:solidFill>
            <a:ln w="6350">
              <a:solidFill>
                <a:srgbClr val="DDDDDD"/>
              </a:solidFill>
              <a:miter lim="800000"/>
              <a:headEnd/>
              <a:tailEnd/>
            </a:ln>
            <a:effectLst>
              <a:outerShdw dist="28398" dir="3806097" algn="ctr" rotWithShape="0">
                <a:srgbClr val="622423">
                  <a:alpha val="50000"/>
                </a:srgbClr>
              </a:outerShdw>
            </a:effectLst>
          </p:spPr>
          <p:txBody>
            <a:bodyPr/>
            <a:lstStyle/>
            <a:p>
              <a:pPr algn="ctr" eaLnBrk="1" fontAlgn="auto" hangingPunct="1">
                <a:spcBef>
                  <a:spcPts val="0"/>
                </a:spcBef>
                <a:spcAft>
                  <a:spcPts val="0"/>
                </a:spcAft>
                <a:defRPr/>
              </a:pPr>
              <a:r>
                <a:rPr lang="en-US" altLang="zh-CN" sz="1400" kern="0">
                  <a:solidFill>
                    <a:srgbClr val="FFFFFF"/>
                  </a:solidFill>
                  <a:latin typeface="Calibri" pitchFamily="34" charset="0"/>
                  <a:ea typeface="宋体" pitchFamily="2" charset="-122"/>
                  <a:cs typeface="Times New Roman" pitchFamily="18" charset="0"/>
                </a:rPr>
                <a:t>Spring</a:t>
              </a:r>
              <a:r>
                <a:rPr lang="zh-CN" altLang="en-US" sz="1400" kern="0">
                  <a:solidFill>
                    <a:srgbClr val="FFFFFF"/>
                  </a:solidFill>
                  <a:latin typeface="Calibri" pitchFamily="34" charset="0"/>
                  <a:ea typeface="宋体" pitchFamily="2" charset="-122"/>
                  <a:cs typeface="Times New Roman" pitchFamily="18" charset="0"/>
                </a:rPr>
                <a:t>声明式服务调用</a:t>
              </a:r>
              <a:endParaRPr lang="zh-CN" altLang="en-US" sz="1400" kern="0">
                <a:solidFill>
                  <a:srgbClr val="000000"/>
                </a:solidFill>
                <a:ea typeface="宋体" pitchFamily="2" charset="-122"/>
              </a:endParaRPr>
            </a:p>
            <a:p>
              <a:pPr eaLnBrk="1" fontAlgn="auto" hangingPunct="1">
                <a:spcBef>
                  <a:spcPts val="0"/>
                </a:spcBef>
                <a:spcAft>
                  <a:spcPts val="0"/>
                </a:spcAft>
                <a:defRPr/>
              </a:pPr>
              <a:endParaRPr lang="zh-CN" altLang="en-US" sz="1400" kern="0">
                <a:solidFill>
                  <a:srgbClr val="000000"/>
                </a:solidFill>
                <a:ea typeface="宋体" pitchFamily="2" charset="-122"/>
              </a:endParaRPr>
            </a:p>
          </p:txBody>
        </p:sp>
        <p:sp>
          <p:nvSpPr>
            <p:cNvPr id="37" name="Rectangle 11"/>
            <p:cNvSpPr>
              <a:spLocks noChangeArrowheads="1"/>
            </p:cNvSpPr>
            <p:nvPr/>
          </p:nvSpPr>
          <p:spPr bwMode="auto">
            <a:xfrm>
              <a:off x="7428" y="2678"/>
              <a:ext cx="2308" cy="540"/>
            </a:xfrm>
            <a:prstGeom prst="rect">
              <a:avLst/>
            </a:prstGeom>
            <a:solidFill>
              <a:srgbClr val="C0504D"/>
            </a:solidFill>
            <a:ln w="6350">
              <a:solidFill>
                <a:srgbClr val="DDDDDD"/>
              </a:solidFill>
              <a:miter lim="800000"/>
              <a:headEnd/>
              <a:tailEnd/>
            </a:ln>
            <a:effectLst>
              <a:outerShdw dist="28398" dir="3806097" algn="ctr" rotWithShape="0">
                <a:srgbClr val="622423">
                  <a:alpha val="50000"/>
                </a:srgbClr>
              </a:outerShdw>
            </a:effectLst>
          </p:spPr>
          <p:txBody>
            <a:bodyPr/>
            <a:lstStyle/>
            <a:p>
              <a:pPr algn="ctr" eaLnBrk="1" fontAlgn="auto" hangingPunct="1">
                <a:spcBef>
                  <a:spcPts val="0"/>
                </a:spcBef>
                <a:spcAft>
                  <a:spcPts val="0"/>
                </a:spcAft>
                <a:defRPr/>
              </a:pPr>
              <a:r>
                <a:rPr lang="zh-CN" altLang="en-US" sz="1400" kern="0" dirty="0">
                  <a:solidFill>
                    <a:srgbClr val="FFFFFF"/>
                  </a:solidFill>
                  <a:latin typeface="Calibri" pitchFamily="34" charset="0"/>
                  <a:ea typeface="宋体" pitchFamily="2" charset="-122"/>
                  <a:cs typeface="Times New Roman" pitchFamily="18" charset="0"/>
                </a:rPr>
                <a:t>编程方式服务调用</a:t>
              </a:r>
              <a:endParaRPr lang="zh-CN" altLang="en-US" sz="1400" kern="0" dirty="0">
                <a:solidFill>
                  <a:srgbClr val="000000"/>
                </a:solidFill>
                <a:ea typeface="宋体" pitchFamily="2" charset="-122"/>
              </a:endParaRPr>
            </a:p>
            <a:p>
              <a:pPr eaLnBrk="1" fontAlgn="auto" hangingPunct="1">
                <a:spcBef>
                  <a:spcPts val="0"/>
                </a:spcBef>
                <a:spcAft>
                  <a:spcPts val="0"/>
                </a:spcAft>
                <a:defRPr/>
              </a:pPr>
              <a:endParaRPr lang="zh-CN" altLang="en-US" sz="1400" kern="0" dirty="0">
                <a:solidFill>
                  <a:srgbClr val="000000"/>
                </a:solidFill>
                <a:ea typeface="宋体" pitchFamily="2" charset="-122"/>
              </a:endParaRPr>
            </a:p>
          </p:txBody>
        </p:sp>
        <p:sp>
          <p:nvSpPr>
            <p:cNvPr id="38" name="Text Box 10"/>
            <p:cNvSpPr txBox="1">
              <a:spLocks noChangeArrowheads="1"/>
            </p:cNvSpPr>
            <p:nvPr/>
          </p:nvSpPr>
          <p:spPr bwMode="auto">
            <a:xfrm>
              <a:off x="4884" y="6564"/>
              <a:ext cx="1715"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zh-CN" altLang="zh-CN" sz="1400" b="1" kern="0" smtClean="0">
                  <a:solidFill>
                    <a:srgbClr val="4F81BD"/>
                  </a:solidFill>
                  <a:latin typeface="Calibri" pitchFamily="34" charset="0"/>
                  <a:cs typeface="Times New Roman" pitchFamily="18" charset="0"/>
                </a:rPr>
                <a:t>服务注册</a:t>
              </a:r>
              <a:r>
                <a:rPr lang="en-US" altLang="zh-CN" sz="1400" b="1" kern="0" smtClean="0">
                  <a:solidFill>
                    <a:srgbClr val="4F81BD"/>
                  </a:solidFill>
                  <a:latin typeface="Calibri" pitchFamily="34" charset="0"/>
                  <a:cs typeface="Times New Roman" pitchFamily="18" charset="0"/>
                </a:rPr>
                <a:t>/</a:t>
              </a:r>
              <a:r>
                <a:rPr lang="zh-CN" altLang="en-US" sz="1400" b="1" kern="0" smtClean="0">
                  <a:solidFill>
                    <a:srgbClr val="4F81BD"/>
                  </a:solidFill>
                  <a:latin typeface="Calibri" pitchFamily="34" charset="0"/>
                  <a:cs typeface="Times New Roman" pitchFamily="18" charset="0"/>
                </a:rPr>
                <a:t>注销</a:t>
              </a:r>
              <a:endParaRPr lang="zh-CN" altLang="en-US" sz="1400" kern="0" smtClean="0">
                <a:solidFill>
                  <a:srgbClr val="000000"/>
                </a:solidFill>
              </a:endParaRPr>
            </a:p>
          </p:txBody>
        </p:sp>
        <p:cxnSp>
          <p:nvCxnSpPr>
            <p:cNvPr id="21534" name="AutoShape 9"/>
            <p:cNvCxnSpPr>
              <a:cxnSpLocks noChangeShapeType="1"/>
            </p:cNvCxnSpPr>
            <p:nvPr/>
          </p:nvCxnSpPr>
          <p:spPr bwMode="auto">
            <a:xfrm rot="16200000" flipH="1">
              <a:off x="3912" y="2434"/>
              <a:ext cx="932" cy="2527"/>
            </a:xfrm>
            <a:prstGeom prst="curvedConnector3">
              <a:avLst>
                <a:gd name="adj1" fmla="val 50000"/>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cxnSp>
        <p:cxnSp>
          <p:nvCxnSpPr>
            <p:cNvPr id="21535" name="AutoShape 8"/>
            <p:cNvCxnSpPr>
              <a:cxnSpLocks noChangeShapeType="1"/>
            </p:cNvCxnSpPr>
            <p:nvPr/>
          </p:nvCxnSpPr>
          <p:spPr bwMode="auto">
            <a:xfrm rot="5400000">
              <a:off x="6597" y="2276"/>
              <a:ext cx="932" cy="2843"/>
            </a:xfrm>
            <a:prstGeom prst="curvedConnector3">
              <a:avLst>
                <a:gd name="adj1" fmla="val 50000"/>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cxnSp>
        <p:cxnSp>
          <p:nvCxnSpPr>
            <p:cNvPr id="21536" name="AutoShape 7"/>
            <p:cNvCxnSpPr>
              <a:cxnSpLocks noChangeShapeType="1"/>
            </p:cNvCxnSpPr>
            <p:nvPr/>
          </p:nvCxnSpPr>
          <p:spPr bwMode="auto">
            <a:xfrm rot="5400000">
              <a:off x="5316" y="3557"/>
              <a:ext cx="812" cy="161"/>
            </a:xfrm>
            <a:prstGeom prst="curvedConnector3">
              <a:avLst>
                <a:gd name="adj1" fmla="val 50000"/>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cxnSp>
        <p:sp>
          <p:nvSpPr>
            <p:cNvPr id="42" name="Text Box 6"/>
            <p:cNvSpPr txBox="1">
              <a:spLocks noChangeArrowheads="1"/>
            </p:cNvSpPr>
            <p:nvPr/>
          </p:nvSpPr>
          <p:spPr bwMode="auto">
            <a:xfrm>
              <a:off x="5089" y="3349"/>
              <a:ext cx="143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zh-CN" altLang="zh-CN" sz="1400" b="1" kern="0" smtClean="0">
                  <a:solidFill>
                    <a:srgbClr val="4F81BD"/>
                  </a:solidFill>
                  <a:latin typeface="Calibri" pitchFamily="34" charset="0"/>
                  <a:cs typeface="Times New Roman" pitchFamily="18" charset="0"/>
                </a:rPr>
                <a:t>服务调用</a:t>
              </a:r>
              <a:endParaRPr lang="zh-CN" altLang="zh-CN" sz="1400" kern="0" smtClean="0">
                <a:solidFill>
                  <a:srgbClr val="000000"/>
                </a:solidFill>
              </a:endParaRPr>
            </a:p>
          </p:txBody>
        </p:sp>
        <p:sp>
          <p:nvSpPr>
            <p:cNvPr id="43" name="AutoShape 5"/>
            <p:cNvSpPr>
              <a:spLocks noChangeArrowheads="1"/>
            </p:cNvSpPr>
            <p:nvPr/>
          </p:nvSpPr>
          <p:spPr bwMode="auto">
            <a:xfrm>
              <a:off x="7932" y="4597"/>
              <a:ext cx="323" cy="323"/>
            </a:xfrm>
            <a:prstGeom prst="flowChartConnector">
              <a:avLst/>
            </a:prstGeom>
            <a:solidFill>
              <a:srgbClr val="C0504D"/>
            </a:solidFill>
            <a:ln w="38100">
              <a:solidFill>
                <a:srgbClr val="DDDDDD"/>
              </a:solidFill>
              <a:round/>
              <a:headEnd/>
              <a:tailEnd/>
            </a:ln>
            <a:effectLst>
              <a:outerShdw dist="28398" dir="3806097" algn="ctr" rotWithShape="0">
                <a:srgbClr val="622423">
                  <a:alpha val="50000"/>
                </a:srgbClr>
              </a:outerShdw>
            </a:effectLst>
          </p:spPr>
          <p:txBody>
            <a:bodyPr/>
            <a:lstStyle/>
            <a:p>
              <a:pPr eaLnBrk="1" fontAlgn="auto" hangingPunct="1">
                <a:spcBef>
                  <a:spcPts val="0"/>
                </a:spcBef>
                <a:spcAft>
                  <a:spcPts val="0"/>
                </a:spcAft>
                <a:defRPr/>
              </a:pPr>
              <a:endParaRPr lang="zh-CN" altLang="en-US" sz="1400" kern="0">
                <a:solidFill>
                  <a:srgbClr val="000000"/>
                </a:solidFill>
                <a:ea typeface="宋体" pitchFamily="2" charset="-122"/>
              </a:endParaRPr>
            </a:p>
          </p:txBody>
        </p:sp>
        <p:sp>
          <p:nvSpPr>
            <p:cNvPr id="44" name="Text Box 4"/>
            <p:cNvSpPr txBox="1">
              <a:spLocks noChangeArrowheads="1"/>
            </p:cNvSpPr>
            <p:nvPr/>
          </p:nvSpPr>
          <p:spPr bwMode="auto">
            <a:xfrm>
              <a:off x="8196" y="4560"/>
              <a:ext cx="1715"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zh-CN" altLang="zh-CN" sz="1400" b="1" kern="0" dirty="0" smtClean="0">
                  <a:solidFill>
                    <a:srgbClr val="000000"/>
                  </a:solidFill>
                  <a:latin typeface="Calibri" pitchFamily="34" charset="0"/>
                  <a:cs typeface="Times New Roman" pitchFamily="18" charset="0"/>
                </a:rPr>
                <a:t>服务查询服务</a:t>
              </a:r>
              <a:endParaRPr lang="zh-CN" altLang="zh-CN" sz="1400" kern="0" dirty="0" smtClean="0">
                <a:solidFill>
                  <a:srgbClr val="000000"/>
                </a:solidFill>
              </a:endParaRPr>
            </a:p>
          </p:txBody>
        </p:sp>
      </p:grpSp>
      <p:sp>
        <p:nvSpPr>
          <p:cNvPr id="21509" name="TextBox 44"/>
          <p:cNvSpPr txBox="1">
            <a:spLocks noChangeArrowheads="1"/>
          </p:cNvSpPr>
          <p:nvPr/>
        </p:nvSpPr>
        <p:spPr bwMode="auto">
          <a:xfrm>
            <a:off x="6248400" y="2879725"/>
            <a:ext cx="33528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zh-CN" altLang="en-US">
                <a:solidFill>
                  <a:srgbClr val="FF0000"/>
                </a:solidFill>
                <a:latin typeface="微软雅黑" pitchFamily="34" charset="-122"/>
                <a:ea typeface="微软雅黑" pitchFamily="34" charset="-122"/>
                <a:cs typeface="宋体" pitchFamily="2" charset="-122"/>
              </a:rPr>
              <a:t>服务资产化</a:t>
            </a:r>
            <a:endParaRPr lang="en-US" altLang="zh-CN">
              <a:solidFill>
                <a:srgbClr val="FF0000"/>
              </a:solidFill>
              <a:latin typeface="微软雅黑" pitchFamily="34" charset="-122"/>
              <a:ea typeface="微软雅黑" pitchFamily="34" charset="-122"/>
              <a:cs typeface="宋体" pitchFamily="2" charset="-122"/>
            </a:endParaRPr>
          </a:p>
          <a:p>
            <a:pPr>
              <a:spcBef>
                <a:spcPct val="0"/>
              </a:spcBef>
              <a:buSzTx/>
              <a:buFontTx/>
              <a:buNone/>
            </a:pPr>
            <a:r>
              <a:rPr lang="zh-CN" altLang="en-US">
                <a:solidFill>
                  <a:srgbClr val="FF0000"/>
                </a:solidFill>
                <a:latin typeface="微软雅黑" pitchFamily="34" charset="-122"/>
                <a:ea typeface="微软雅黑" pitchFamily="34" charset="-122"/>
                <a:cs typeface="宋体" pitchFamily="2" charset="-122"/>
              </a:rPr>
              <a:t>服务编排自由化</a:t>
            </a:r>
            <a:endParaRPr lang="en-US" altLang="zh-CN">
              <a:solidFill>
                <a:srgbClr val="FF0000"/>
              </a:solidFill>
              <a:latin typeface="微软雅黑" pitchFamily="34" charset="-122"/>
              <a:ea typeface="微软雅黑" pitchFamily="34" charset="-122"/>
              <a:cs typeface="宋体" pitchFamily="2" charset="-122"/>
            </a:endParaRPr>
          </a:p>
          <a:p>
            <a:pPr>
              <a:spcBef>
                <a:spcPct val="0"/>
              </a:spcBef>
              <a:buSzTx/>
              <a:buFontTx/>
              <a:buNone/>
            </a:pPr>
            <a:r>
              <a:rPr lang="zh-CN" altLang="en-US">
                <a:solidFill>
                  <a:srgbClr val="FF0000"/>
                </a:solidFill>
                <a:latin typeface="微软雅黑" pitchFamily="34" charset="-122"/>
                <a:ea typeface="微软雅黑" pitchFamily="34" charset="-122"/>
                <a:cs typeface="宋体" pitchFamily="2" charset="-122"/>
              </a:rPr>
              <a:t>服务提供自助化</a:t>
            </a:r>
          </a:p>
        </p:txBody>
      </p:sp>
      <p:grpSp>
        <p:nvGrpSpPr>
          <p:cNvPr id="21510" name="组合 15"/>
          <p:cNvGrpSpPr>
            <a:grpSpLocks/>
          </p:cNvGrpSpPr>
          <p:nvPr/>
        </p:nvGrpSpPr>
        <p:grpSpPr bwMode="auto">
          <a:xfrm>
            <a:off x="6577013" y="4800600"/>
            <a:ext cx="2262187" cy="1431925"/>
            <a:chOff x="6477000" y="3733800"/>
            <a:chExt cx="2262975" cy="2590800"/>
          </a:xfrm>
        </p:grpSpPr>
        <p:pic>
          <p:nvPicPr>
            <p:cNvPr id="21520" name="图片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3733800"/>
              <a:ext cx="2262975" cy="2242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1" name="TextBox 8"/>
            <p:cNvSpPr txBox="1">
              <a:spLocks noChangeArrowheads="1"/>
            </p:cNvSpPr>
            <p:nvPr/>
          </p:nvSpPr>
          <p:spPr bwMode="auto">
            <a:xfrm>
              <a:off x="7239000" y="5943600"/>
              <a:ext cx="1295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zh-CN" altLang="en-US" sz="1800">
                  <a:latin typeface="Arial" pitchFamily="34" charset="0"/>
                </a:rPr>
                <a:t>等待</a:t>
              </a:r>
            </a:p>
          </p:txBody>
        </p:sp>
      </p:grpSp>
      <p:grpSp>
        <p:nvGrpSpPr>
          <p:cNvPr id="21511" name="组合 14"/>
          <p:cNvGrpSpPr>
            <a:grpSpLocks/>
          </p:cNvGrpSpPr>
          <p:nvPr/>
        </p:nvGrpSpPr>
        <p:grpSpPr bwMode="auto">
          <a:xfrm>
            <a:off x="4495800" y="4860925"/>
            <a:ext cx="1911350" cy="1600200"/>
            <a:chOff x="4648200" y="3733800"/>
            <a:chExt cx="1910896" cy="2895600"/>
          </a:xfrm>
        </p:grpSpPr>
        <p:pic>
          <p:nvPicPr>
            <p:cNvPr id="21518" name="图片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3733800"/>
              <a:ext cx="1910896" cy="2600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TextBox 9"/>
            <p:cNvSpPr txBox="1">
              <a:spLocks noChangeArrowheads="1"/>
            </p:cNvSpPr>
            <p:nvPr/>
          </p:nvSpPr>
          <p:spPr bwMode="auto">
            <a:xfrm>
              <a:off x="5181600" y="6248400"/>
              <a:ext cx="1295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en-US" altLang="zh-CN" sz="1800">
                  <a:latin typeface="Arial" pitchFamily="34" charset="0"/>
                </a:rPr>
                <a:t>fork-join</a:t>
              </a:r>
              <a:endParaRPr lang="zh-CN" altLang="en-US" sz="1800">
                <a:latin typeface="Arial" pitchFamily="34" charset="0"/>
              </a:endParaRPr>
            </a:p>
          </p:txBody>
        </p:sp>
      </p:grpSp>
      <p:grpSp>
        <p:nvGrpSpPr>
          <p:cNvPr id="21512" name="组合 13"/>
          <p:cNvGrpSpPr>
            <a:grpSpLocks/>
          </p:cNvGrpSpPr>
          <p:nvPr/>
        </p:nvGrpSpPr>
        <p:grpSpPr bwMode="auto">
          <a:xfrm>
            <a:off x="2514600" y="4837113"/>
            <a:ext cx="1754188" cy="1852612"/>
            <a:chOff x="2514600" y="3505200"/>
            <a:chExt cx="1754090" cy="3352800"/>
          </a:xfrm>
        </p:grpSpPr>
        <p:pic>
          <p:nvPicPr>
            <p:cNvPr id="21516" name="图片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505200"/>
              <a:ext cx="1754090" cy="2934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TextBox 10"/>
            <p:cNvSpPr txBox="1">
              <a:spLocks noChangeArrowheads="1"/>
            </p:cNvSpPr>
            <p:nvPr/>
          </p:nvSpPr>
          <p:spPr bwMode="auto">
            <a:xfrm>
              <a:off x="2819400" y="6477000"/>
              <a:ext cx="1295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zh-CN" altLang="en-US" sz="1800">
                  <a:latin typeface="Arial" pitchFamily="34" charset="0"/>
                </a:rPr>
                <a:t>循环</a:t>
              </a:r>
            </a:p>
          </p:txBody>
        </p:sp>
      </p:grpSp>
      <p:grpSp>
        <p:nvGrpSpPr>
          <p:cNvPr id="21513" name="组合 12"/>
          <p:cNvGrpSpPr>
            <a:grpSpLocks/>
          </p:cNvGrpSpPr>
          <p:nvPr/>
        </p:nvGrpSpPr>
        <p:grpSpPr bwMode="auto">
          <a:xfrm>
            <a:off x="76200" y="4921250"/>
            <a:ext cx="2613025" cy="1768475"/>
            <a:chOff x="0" y="3429000"/>
            <a:chExt cx="2612832" cy="3198926"/>
          </a:xfrm>
        </p:grpSpPr>
        <p:pic>
          <p:nvPicPr>
            <p:cNvPr id="21514" name="图片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429000"/>
              <a:ext cx="2612832" cy="3198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5" name="TextBox 11"/>
            <p:cNvSpPr txBox="1">
              <a:spLocks noChangeArrowheads="1"/>
            </p:cNvSpPr>
            <p:nvPr/>
          </p:nvSpPr>
          <p:spPr bwMode="auto">
            <a:xfrm>
              <a:off x="1524000" y="5943600"/>
              <a:ext cx="76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zh-CN" altLang="en-US" sz="1800">
                  <a:latin typeface="Arial" pitchFamily="34" charset="0"/>
                </a:rPr>
                <a:t>条件</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技术层面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用户集成</a:t>
            </a:r>
          </a:p>
        </p:txBody>
      </p:sp>
      <p:grpSp>
        <p:nvGrpSpPr>
          <p:cNvPr id="22531" name="组合 99"/>
          <p:cNvGrpSpPr>
            <a:grpSpLocks/>
          </p:cNvGrpSpPr>
          <p:nvPr/>
        </p:nvGrpSpPr>
        <p:grpSpPr bwMode="auto">
          <a:xfrm rot="-5400000">
            <a:off x="3874294" y="3621881"/>
            <a:ext cx="1500188" cy="1114425"/>
            <a:chOff x="928662" y="2786043"/>
            <a:chExt cx="2616083" cy="1535119"/>
          </a:xfrm>
        </p:grpSpPr>
        <p:pic>
          <p:nvPicPr>
            <p:cNvPr id="22603" name="Picture 16" descr="slide02-swoosh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62" y="2786043"/>
              <a:ext cx="2616083" cy="1122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04" name="Picture 17" descr="split white yellow arr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4819" y="2891135"/>
              <a:ext cx="2038068" cy="143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532" name="Picture 10" descr="C:\Program Files\Microsoft Resource DVD Artwork\DVD_ART\Artwork_Imagery\Shapes and Graphics\fans - gradient\teal fade shap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556820">
            <a:off x="6650038" y="3316288"/>
            <a:ext cx="1584325" cy="17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3" name="组合 119"/>
          <p:cNvGrpSpPr>
            <a:grpSpLocks/>
          </p:cNvGrpSpPr>
          <p:nvPr/>
        </p:nvGrpSpPr>
        <p:grpSpPr bwMode="auto">
          <a:xfrm>
            <a:off x="5715000" y="3216275"/>
            <a:ext cx="2786063" cy="2103438"/>
            <a:chOff x="5643570" y="4211497"/>
            <a:chExt cx="2786083" cy="2104092"/>
          </a:xfrm>
        </p:grpSpPr>
        <p:cxnSp>
          <p:nvCxnSpPr>
            <p:cNvPr id="22596" name="直接连接符 82"/>
            <p:cNvCxnSpPr>
              <a:cxnSpLocks noChangeShapeType="1"/>
            </p:cNvCxnSpPr>
            <p:nvPr/>
          </p:nvCxnSpPr>
          <p:spPr bwMode="auto">
            <a:xfrm rot="10800000">
              <a:off x="5643570" y="5000636"/>
              <a:ext cx="1214447" cy="71438"/>
            </a:xfrm>
            <a:prstGeom prst="line">
              <a:avLst/>
            </a:prstGeom>
            <a:noFill/>
            <a:ln w="19050" algn="ctr">
              <a:solidFill>
                <a:srgbClr val="7F7F7F"/>
              </a:solidFill>
              <a:prstDash val="dash"/>
              <a:round/>
              <a:headEnd/>
              <a:tailEnd/>
            </a:ln>
            <a:extLst>
              <a:ext uri="{909E8E84-426E-40DD-AFC4-6F175D3DCCD1}">
                <a14:hiddenFill xmlns:a14="http://schemas.microsoft.com/office/drawing/2010/main">
                  <a:noFill/>
                </a14:hiddenFill>
              </a:ext>
            </a:extLst>
          </p:spPr>
        </p:cxnSp>
        <p:cxnSp>
          <p:nvCxnSpPr>
            <p:cNvPr id="22597" name="直接连接符 83"/>
            <p:cNvCxnSpPr>
              <a:cxnSpLocks noChangeShapeType="1"/>
            </p:cNvCxnSpPr>
            <p:nvPr/>
          </p:nvCxnSpPr>
          <p:spPr bwMode="auto">
            <a:xfrm flipH="1">
              <a:off x="7143770" y="4211497"/>
              <a:ext cx="404779" cy="789139"/>
            </a:xfrm>
            <a:prstGeom prst="line">
              <a:avLst/>
            </a:prstGeom>
            <a:noFill/>
            <a:ln w="19050" algn="ctr">
              <a:solidFill>
                <a:srgbClr val="7F7F7F"/>
              </a:solidFill>
              <a:prstDash val="dash"/>
              <a:round/>
              <a:headEnd/>
              <a:tailEnd/>
            </a:ln>
            <a:extLst>
              <a:ext uri="{909E8E84-426E-40DD-AFC4-6F175D3DCCD1}">
                <a14:hiddenFill xmlns:a14="http://schemas.microsoft.com/office/drawing/2010/main">
                  <a:noFill/>
                </a14:hiddenFill>
              </a:ext>
            </a:extLst>
          </p:spPr>
        </p:cxnSp>
        <p:cxnSp>
          <p:nvCxnSpPr>
            <p:cNvPr id="22598" name="直接连接符 84"/>
            <p:cNvCxnSpPr>
              <a:cxnSpLocks noChangeShapeType="1"/>
            </p:cNvCxnSpPr>
            <p:nvPr/>
          </p:nvCxnSpPr>
          <p:spPr bwMode="auto">
            <a:xfrm flipH="1">
              <a:off x="7143770" y="4466240"/>
              <a:ext cx="809559" cy="605834"/>
            </a:xfrm>
            <a:prstGeom prst="line">
              <a:avLst/>
            </a:prstGeom>
            <a:noFill/>
            <a:ln w="19050" algn="ctr">
              <a:solidFill>
                <a:srgbClr val="7F7F7F"/>
              </a:solidFill>
              <a:prstDash val="dash"/>
              <a:round/>
              <a:headEnd/>
              <a:tailEnd/>
            </a:ln>
            <a:extLst>
              <a:ext uri="{909E8E84-426E-40DD-AFC4-6F175D3DCCD1}">
                <a14:hiddenFill xmlns:a14="http://schemas.microsoft.com/office/drawing/2010/main">
                  <a:noFill/>
                </a14:hiddenFill>
              </a:ext>
            </a:extLst>
          </p:spPr>
        </p:cxnSp>
        <p:cxnSp>
          <p:nvCxnSpPr>
            <p:cNvPr id="22599" name="直接连接符 85"/>
            <p:cNvCxnSpPr>
              <a:cxnSpLocks noChangeShapeType="1"/>
            </p:cNvCxnSpPr>
            <p:nvPr/>
          </p:nvCxnSpPr>
          <p:spPr bwMode="auto">
            <a:xfrm rot="10800000" flipV="1">
              <a:off x="7143769" y="4857760"/>
              <a:ext cx="1285884" cy="285752"/>
            </a:xfrm>
            <a:prstGeom prst="line">
              <a:avLst/>
            </a:prstGeom>
            <a:noFill/>
            <a:ln w="19050" algn="ctr">
              <a:solidFill>
                <a:srgbClr val="7F7F7F"/>
              </a:solidFill>
              <a:prstDash val="dash"/>
              <a:round/>
              <a:headEnd/>
              <a:tailEnd/>
            </a:ln>
            <a:extLst>
              <a:ext uri="{909E8E84-426E-40DD-AFC4-6F175D3DCCD1}">
                <a14:hiddenFill xmlns:a14="http://schemas.microsoft.com/office/drawing/2010/main">
                  <a:noFill/>
                </a14:hiddenFill>
              </a:ext>
            </a:extLst>
          </p:spPr>
        </p:cxnSp>
        <p:cxnSp>
          <p:nvCxnSpPr>
            <p:cNvPr id="22600" name="直接连接符 86"/>
            <p:cNvCxnSpPr>
              <a:cxnSpLocks noChangeShapeType="1"/>
            </p:cNvCxnSpPr>
            <p:nvPr/>
          </p:nvCxnSpPr>
          <p:spPr bwMode="auto">
            <a:xfrm flipH="1" flipV="1">
              <a:off x="7143770" y="5143513"/>
              <a:ext cx="1281901" cy="284162"/>
            </a:xfrm>
            <a:prstGeom prst="line">
              <a:avLst/>
            </a:prstGeom>
            <a:noFill/>
            <a:ln w="19050" algn="ctr">
              <a:solidFill>
                <a:srgbClr val="7F7F7F"/>
              </a:solidFill>
              <a:prstDash val="dash"/>
              <a:round/>
              <a:headEnd/>
              <a:tailEnd/>
            </a:ln>
            <a:extLst>
              <a:ext uri="{909E8E84-426E-40DD-AFC4-6F175D3DCCD1}">
                <a14:hiddenFill xmlns:a14="http://schemas.microsoft.com/office/drawing/2010/main">
                  <a:noFill/>
                </a14:hiddenFill>
              </a:ext>
            </a:extLst>
          </p:spPr>
        </p:cxnSp>
        <p:cxnSp>
          <p:nvCxnSpPr>
            <p:cNvPr id="22601" name="直接连接符 87"/>
            <p:cNvCxnSpPr>
              <a:cxnSpLocks noChangeShapeType="1"/>
              <a:stCxn id="22579" idx="0"/>
            </p:cNvCxnSpPr>
            <p:nvPr/>
          </p:nvCxnSpPr>
          <p:spPr bwMode="auto">
            <a:xfrm flipH="1" flipV="1">
              <a:off x="7067458" y="5372190"/>
              <a:ext cx="1008684" cy="756357"/>
            </a:xfrm>
            <a:prstGeom prst="line">
              <a:avLst/>
            </a:prstGeom>
            <a:noFill/>
            <a:ln w="19050" algn="ctr">
              <a:solidFill>
                <a:srgbClr val="7F7F7F"/>
              </a:solidFill>
              <a:prstDash val="dash"/>
              <a:round/>
              <a:headEnd/>
              <a:tailEnd/>
            </a:ln>
            <a:extLst>
              <a:ext uri="{909E8E84-426E-40DD-AFC4-6F175D3DCCD1}">
                <a14:hiddenFill xmlns:a14="http://schemas.microsoft.com/office/drawing/2010/main">
                  <a:noFill/>
                </a14:hiddenFill>
              </a:ext>
            </a:extLst>
          </p:spPr>
        </p:cxnSp>
        <p:cxnSp>
          <p:nvCxnSpPr>
            <p:cNvPr id="22602" name="直接连接符 88"/>
            <p:cNvCxnSpPr>
              <a:cxnSpLocks noChangeShapeType="1"/>
              <a:stCxn id="22582" idx="0"/>
            </p:cNvCxnSpPr>
            <p:nvPr/>
          </p:nvCxnSpPr>
          <p:spPr bwMode="auto">
            <a:xfrm flipH="1" flipV="1">
              <a:off x="7067459" y="5443628"/>
              <a:ext cx="431789" cy="871961"/>
            </a:xfrm>
            <a:prstGeom prst="line">
              <a:avLst/>
            </a:prstGeom>
            <a:noFill/>
            <a:ln w="19050" algn="ctr">
              <a:solidFill>
                <a:srgbClr val="7F7F7F"/>
              </a:solidFill>
              <a:prstDash val="dash"/>
              <a:round/>
              <a:headEnd/>
              <a:tailEnd/>
            </a:ln>
            <a:extLst>
              <a:ext uri="{909E8E84-426E-40DD-AFC4-6F175D3DCCD1}">
                <a14:hiddenFill xmlns:a14="http://schemas.microsoft.com/office/drawing/2010/main">
                  <a:noFill/>
                </a14:hiddenFill>
              </a:ext>
            </a:extLst>
          </p:spPr>
        </p:cxnSp>
      </p:grpSp>
      <p:grpSp>
        <p:nvGrpSpPr>
          <p:cNvPr id="22534" name="Group 45"/>
          <p:cNvGrpSpPr>
            <a:grpSpLocks/>
          </p:cNvGrpSpPr>
          <p:nvPr/>
        </p:nvGrpSpPr>
        <p:grpSpPr bwMode="auto">
          <a:xfrm>
            <a:off x="4922838" y="3933825"/>
            <a:ext cx="1358900" cy="630238"/>
            <a:chOff x="1776415" y="2389249"/>
            <a:chExt cx="2631671" cy="1083867"/>
          </a:xfrm>
        </p:grpSpPr>
        <p:pic>
          <p:nvPicPr>
            <p:cNvPr id="22594" name="Picture 102" descr="C:\Program Files\Microsoft Resource DVD Artwork\DVD_ART\Artwork_Imagery\Shapes and Graphics\circular shapes\3d Disc shapes\teal dis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415" y="2389249"/>
              <a:ext cx="2631671" cy="108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91"/>
            <p:cNvSpPr txBox="1"/>
            <p:nvPr/>
          </p:nvSpPr>
          <p:spPr>
            <a:xfrm>
              <a:off x="2492745" y="2929817"/>
              <a:ext cx="1610976" cy="316696"/>
            </a:xfrm>
            <a:prstGeom prst="rect">
              <a:avLst/>
            </a:prstGeom>
            <a:noFill/>
          </p:spPr>
          <p:txBody>
            <a:bodyPr spcFirstLastPara="1">
              <a:prstTxWarp prst="textArchDown">
                <a:avLst/>
              </a:prstTxWarp>
              <a:spAutoFit/>
            </a:bodyPr>
            <a:lstStyle/>
            <a:p>
              <a:pPr algn="ctr" defTabSz="914327" eaLnBrk="1" fontAlgn="auto" hangingPunct="1">
                <a:spcBef>
                  <a:spcPts val="0"/>
                </a:spcBef>
                <a:spcAft>
                  <a:spcPts val="0"/>
                </a:spcAft>
                <a:defRPr/>
              </a:pPr>
              <a:endParaRPr lang="en-US" sz="1000" b="1" dirty="0">
                <a:solidFill>
                  <a:srgbClr val="FFFFFF"/>
                </a:solidFill>
                <a:latin typeface="微软雅黑" pitchFamily="34" charset="-122"/>
                <a:ea typeface="微软雅黑" pitchFamily="34" charset="-122"/>
              </a:endParaRPr>
            </a:p>
          </p:txBody>
        </p:sp>
      </p:grpSp>
      <p:cxnSp>
        <p:nvCxnSpPr>
          <p:cNvPr id="22535" name="直接连接符 92"/>
          <p:cNvCxnSpPr>
            <a:cxnSpLocks noChangeShapeType="1"/>
          </p:cNvCxnSpPr>
          <p:nvPr/>
        </p:nvCxnSpPr>
        <p:spPr bwMode="auto">
          <a:xfrm flipH="1">
            <a:off x="4419600" y="1031875"/>
            <a:ext cx="4763" cy="5521325"/>
          </a:xfrm>
          <a:prstGeom prst="line">
            <a:avLst/>
          </a:prstGeom>
          <a:noFill/>
          <a:ln w="25400" cmpd="thickThin" algn="ctr">
            <a:solidFill>
              <a:srgbClr val="000000"/>
            </a:solidFill>
            <a:prstDash val="lgDash"/>
            <a:round/>
            <a:headEnd type="oval" w="med" len="med"/>
            <a:tailEnd type="oval" w="med" len="med"/>
          </a:ln>
          <a:extLst>
            <a:ext uri="{909E8E84-426E-40DD-AFC4-6F175D3DCCD1}">
              <a14:hiddenFill xmlns:a14="http://schemas.microsoft.com/office/drawing/2010/main">
                <a:noFill/>
              </a14:hiddenFill>
            </a:ext>
          </a:extLst>
        </p:spPr>
      </p:cxnSp>
      <p:sp>
        <p:nvSpPr>
          <p:cNvPr id="22536" name="Text Box 8"/>
          <p:cNvSpPr txBox="1">
            <a:spLocks noChangeArrowheads="1"/>
          </p:cNvSpPr>
          <p:nvPr/>
        </p:nvSpPr>
        <p:spPr bwMode="auto">
          <a:xfrm>
            <a:off x="561975" y="3259138"/>
            <a:ext cx="18446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lnSpc>
                <a:spcPct val="90000"/>
              </a:lnSpc>
              <a:spcBef>
                <a:spcPct val="30000"/>
              </a:spcBef>
              <a:buSzTx/>
              <a:buFontTx/>
              <a:buNone/>
            </a:pPr>
            <a:r>
              <a:rPr lang="zh-CN" altLang="en-US" sz="1800" b="1">
                <a:solidFill>
                  <a:srgbClr val="FFFFFF"/>
                </a:solidFill>
                <a:latin typeface="微软雅黑" pitchFamily="34" charset="-122"/>
                <a:ea typeface="微软雅黑" pitchFamily="34" charset="-122"/>
                <a:cs typeface="宋体" pitchFamily="2" charset="-122"/>
              </a:rPr>
              <a:t>使用繁杂的系统</a:t>
            </a:r>
          </a:p>
        </p:txBody>
      </p:sp>
      <p:sp>
        <p:nvSpPr>
          <p:cNvPr id="22537" name="Oval 9"/>
          <p:cNvSpPr>
            <a:spLocks noChangeArrowheads="1"/>
          </p:cNvSpPr>
          <p:nvPr/>
        </p:nvSpPr>
        <p:spPr bwMode="auto">
          <a:xfrm>
            <a:off x="881063" y="2935288"/>
            <a:ext cx="2701925" cy="2465387"/>
          </a:xfrm>
          <a:prstGeom prst="ellipse">
            <a:avLst/>
          </a:prstGeom>
          <a:noFill/>
          <a:ln w="38100" cap="rnd" algn="ctr">
            <a:solidFill>
              <a:srgbClr val="FFFFCC"/>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endParaRPr lang="zh-CN" altLang="en-US" sz="1800">
              <a:solidFill>
                <a:srgbClr val="000000"/>
              </a:solidFill>
              <a:latin typeface="微软雅黑" pitchFamily="34" charset="-122"/>
              <a:ea typeface="微软雅黑" pitchFamily="34" charset="-122"/>
              <a:cs typeface="宋体" pitchFamily="2" charset="-122"/>
            </a:endParaRPr>
          </a:p>
        </p:txBody>
      </p:sp>
      <p:grpSp>
        <p:nvGrpSpPr>
          <p:cNvPr id="22538" name="Group 10"/>
          <p:cNvGrpSpPr>
            <a:grpSpLocks/>
          </p:cNvGrpSpPr>
          <p:nvPr/>
        </p:nvGrpSpPr>
        <p:grpSpPr bwMode="auto">
          <a:xfrm>
            <a:off x="1095375" y="3186113"/>
            <a:ext cx="2265363" cy="1936750"/>
            <a:chOff x="1696" y="1030"/>
            <a:chExt cx="2368" cy="2024"/>
          </a:xfrm>
        </p:grpSpPr>
        <p:sp>
          <p:nvSpPr>
            <p:cNvPr id="97" name="Freeform 11"/>
            <p:cNvSpPr>
              <a:spLocks/>
            </p:cNvSpPr>
            <p:nvPr/>
          </p:nvSpPr>
          <p:spPr bwMode="auto">
            <a:xfrm>
              <a:off x="1752" y="1641"/>
              <a:ext cx="2312" cy="622"/>
            </a:xfrm>
            <a:custGeom>
              <a:avLst/>
              <a:gdLst>
                <a:gd name="T0" fmla="*/ 0 w 2312"/>
                <a:gd name="T1" fmla="*/ 20 h 622"/>
                <a:gd name="T2" fmla="*/ 2300 w 2312"/>
                <a:gd name="T3" fmla="*/ 622 h 622"/>
                <a:gd name="T4" fmla="*/ 2312 w 2312"/>
                <a:gd name="T5" fmla="*/ 592 h 622"/>
                <a:gd name="T6" fmla="*/ 14 w 2312"/>
                <a:gd name="T7" fmla="*/ 0 h 622"/>
                <a:gd name="T8" fmla="*/ 0 w 2312"/>
                <a:gd name="T9" fmla="*/ 20 h 622"/>
                <a:gd name="T10" fmla="*/ 0 60000 65536"/>
                <a:gd name="T11" fmla="*/ 0 60000 65536"/>
                <a:gd name="T12" fmla="*/ 0 60000 65536"/>
                <a:gd name="T13" fmla="*/ 0 60000 65536"/>
                <a:gd name="T14" fmla="*/ 0 60000 65536"/>
                <a:gd name="T15" fmla="*/ 0 w 2312"/>
                <a:gd name="T16" fmla="*/ 0 h 622"/>
                <a:gd name="T17" fmla="*/ 2312 w 2312"/>
                <a:gd name="T18" fmla="*/ 622 h 622"/>
              </a:gdLst>
              <a:ahLst/>
              <a:cxnLst>
                <a:cxn ang="T10">
                  <a:pos x="T0" y="T1"/>
                </a:cxn>
                <a:cxn ang="T11">
                  <a:pos x="T2" y="T3"/>
                </a:cxn>
                <a:cxn ang="T12">
                  <a:pos x="T4" y="T5"/>
                </a:cxn>
                <a:cxn ang="T13">
                  <a:pos x="T6" y="T7"/>
                </a:cxn>
                <a:cxn ang="T14">
                  <a:pos x="T8" y="T9"/>
                </a:cxn>
              </a:cxnLst>
              <a:rect l="T15" t="T16" r="T17" b="T18"/>
              <a:pathLst>
                <a:path w="2312" h="622">
                  <a:moveTo>
                    <a:pt x="0" y="20"/>
                  </a:moveTo>
                  <a:lnTo>
                    <a:pt x="2300" y="622"/>
                  </a:lnTo>
                  <a:lnTo>
                    <a:pt x="2312" y="592"/>
                  </a:lnTo>
                  <a:lnTo>
                    <a:pt x="14" y="0"/>
                  </a:lnTo>
                  <a:lnTo>
                    <a:pt x="0" y="20"/>
                  </a:lnTo>
                  <a:close/>
                </a:path>
              </a:pathLst>
            </a:custGeom>
            <a:solidFill>
              <a:srgbClr val="800080"/>
            </a:solidFill>
            <a:ln w="12700">
              <a:solidFill>
                <a:srgbClr val="000000"/>
              </a:solidFill>
              <a:round/>
              <a:headEnd/>
              <a:tailEnd/>
            </a:ln>
          </p:spPr>
          <p:txBody>
            <a:bodyPr anchor="ct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98" name="Freeform 12"/>
            <p:cNvSpPr>
              <a:spLocks/>
            </p:cNvSpPr>
            <p:nvPr/>
          </p:nvSpPr>
          <p:spPr bwMode="auto">
            <a:xfrm>
              <a:off x="2098" y="1204"/>
              <a:ext cx="1452" cy="1623"/>
            </a:xfrm>
            <a:custGeom>
              <a:avLst/>
              <a:gdLst>
                <a:gd name="T0" fmla="*/ 0 w 1452"/>
                <a:gd name="T1" fmla="*/ 1607 h 1622"/>
                <a:gd name="T2" fmla="*/ 1432 w 1452"/>
                <a:gd name="T3" fmla="*/ 0 h 1622"/>
                <a:gd name="T4" fmla="*/ 1452 w 1452"/>
                <a:gd name="T5" fmla="*/ 8 h 1622"/>
                <a:gd name="T6" fmla="*/ 25 w 1452"/>
                <a:gd name="T7" fmla="*/ 1622 h 1622"/>
                <a:gd name="T8" fmla="*/ 0 w 1452"/>
                <a:gd name="T9" fmla="*/ 1607 h 1622"/>
                <a:gd name="T10" fmla="*/ 0 60000 65536"/>
                <a:gd name="T11" fmla="*/ 0 60000 65536"/>
                <a:gd name="T12" fmla="*/ 0 60000 65536"/>
                <a:gd name="T13" fmla="*/ 0 60000 65536"/>
                <a:gd name="T14" fmla="*/ 0 60000 65536"/>
                <a:gd name="T15" fmla="*/ 0 w 1452"/>
                <a:gd name="T16" fmla="*/ 0 h 1622"/>
                <a:gd name="T17" fmla="*/ 1452 w 1452"/>
                <a:gd name="T18" fmla="*/ 1622 h 1622"/>
              </a:gdLst>
              <a:ahLst/>
              <a:cxnLst>
                <a:cxn ang="T10">
                  <a:pos x="T0" y="T1"/>
                </a:cxn>
                <a:cxn ang="T11">
                  <a:pos x="T2" y="T3"/>
                </a:cxn>
                <a:cxn ang="T12">
                  <a:pos x="T4" y="T5"/>
                </a:cxn>
                <a:cxn ang="T13">
                  <a:pos x="T6" y="T7"/>
                </a:cxn>
                <a:cxn ang="T14">
                  <a:pos x="T8" y="T9"/>
                </a:cxn>
              </a:cxnLst>
              <a:rect l="T15" t="T16" r="T17" b="T18"/>
              <a:pathLst>
                <a:path w="1452" h="1622">
                  <a:moveTo>
                    <a:pt x="0" y="1607"/>
                  </a:moveTo>
                  <a:lnTo>
                    <a:pt x="1432" y="0"/>
                  </a:lnTo>
                  <a:lnTo>
                    <a:pt x="1452" y="8"/>
                  </a:lnTo>
                  <a:lnTo>
                    <a:pt x="25" y="1622"/>
                  </a:lnTo>
                  <a:lnTo>
                    <a:pt x="0" y="1607"/>
                  </a:lnTo>
                  <a:close/>
                </a:path>
              </a:pathLst>
            </a:custGeom>
            <a:solidFill>
              <a:srgbClr val="800080"/>
            </a:solidFill>
            <a:ln w="12700">
              <a:solidFill>
                <a:srgbClr val="000000"/>
              </a:solidFill>
              <a:round/>
              <a:headEnd/>
              <a:tailEnd/>
            </a:ln>
          </p:spPr>
          <p:txBody>
            <a:bodyPr anchor="ct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99" name="Freeform 13"/>
            <p:cNvSpPr>
              <a:spLocks/>
            </p:cNvSpPr>
            <p:nvPr/>
          </p:nvSpPr>
          <p:spPr bwMode="auto">
            <a:xfrm>
              <a:off x="2209" y="1184"/>
              <a:ext cx="1479" cy="1657"/>
            </a:xfrm>
            <a:custGeom>
              <a:avLst/>
              <a:gdLst>
                <a:gd name="T0" fmla="*/ 1458 w 1479"/>
                <a:gd name="T1" fmla="*/ 1656 h 1656"/>
                <a:gd name="T2" fmla="*/ 0 w 1479"/>
                <a:gd name="T3" fmla="*/ 12 h 1656"/>
                <a:gd name="T4" fmla="*/ 12 w 1479"/>
                <a:gd name="T5" fmla="*/ 0 h 1656"/>
                <a:gd name="T6" fmla="*/ 1479 w 1479"/>
                <a:gd name="T7" fmla="*/ 1635 h 1656"/>
                <a:gd name="T8" fmla="*/ 1458 w 1479"/>
                <a:gd name="T9" fmla="*/ 1656 h 1656"/>
                <a:gd name="T10" fmla="*/ 0 60000 65536"/>
                <a:gd name="T11" fmla="*/ 0 60000 65536"/>
                <a:gd name="T12" fmla="*/ 0 60000 65536"/>
                <a:gd name="T13" fmla="*/ 0 60000 65536"/>
                <a:gd name="T14" fmla="*/ 0 60000 65536"/>
                <a:gd name="T15" fmla="*/ 0 w 1479"/>
                <a:gd name="T16" fmla="*/ 0 h 1656"/>
                <a:gd name="T17" fmla="*/ 1479 w 1479"/>
                <a:gd name="T18" fmla="*/ 1656 h 1656"/>
              </a:gdLst>
              <a:ahLst/>
              <a:cxnLst>
                <a:cxn ang="T10">
                  <a:pos x="T0" y="T1"/>
                </a:cxn>
                <a:cxn ang="T11">
                  <a:pos x="T2" y="T3"/>
                </a:cxn>
                <a:cxn ang="T12">
                  <a:pos x="T4" y="T5"/>
                </a:cxn>
                <a:cxn ang="T13">
                  <a:pos x="T6" y="T7"/>
                </a:cxn>
                <a:cxn ang="T14">
                  <a:pos x="T8" y="T9"/>
                </a:cxn>
              </a:cxnLst>
              <a:rect l="T15" t="T16" r="T17" b="T18"/>
              <a:pathLst>
                <a:path w="1479" h="1656">
                  <a:moveTo>
                    <a:pt x="1458" y="1656"/>
                  </a:moveTo>
                  <a:lnTo>
                    <a:pt x="0" y="12"/>
                  </a:lnTo>
                  <a:lnTo>
                    <a:pt x="12" y="0"/>
                  </a:lnTo>
                  <a:lnTo>
                    <a:pt x="1479" y="1635"/>
                  </a:lnTo>
                  <a:lnTo>
                    <a:pt x="1458" y="1656"/>
                  </a:lnTo>
                  <a:close/>
                </a:path>
              </a:pathLst>
            </a:custGeom>
            <a:solidFill>
              <a:srgbClr val="800080"/>
            </a:solidFill>
            <a:ln w="12700">
              <a:solidFill>
                <a:srgbClr val="000000"/>
              </a:solidFill>
              <a:round/>
              <a:headEnd/>
              <a:tailEnd/>
            </a:ln>
          </p:spPr>
          <p:txBody>
            <a:bodyPr anchor="ct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100" name="Freeform 14"/>
            <p:cNvSpPr>
              <a:spLocks/>
            </p:cNvSpPr>
            <p:nvPr/>
          </p:nvSpPr>
          <p:spPr bwMode="auto">
            <a:xfrm>
              <a:off x="2869" y="1030"/>
              <a:ext cx="28" cy="2024"/>
            </a:xfrm>
            <a:custGeom>
              <a:avLst/>
              <a:gdLst>
                <a:gd name="T0" fmla="*/ 10 w 28"/>
                <a:gd name="T1" fmla="*/ 2 h 2024"/>
                <a:gd name="T2" fmla="*/ 0 w 28"/>
                <a:gd name="T3" fmla="*/ 2022 h 2024"/>
                <a:gd name="T4" fmla="*/ 28 w 28"/>
                <a:gd name="T5" fmla="*/ 2024 h 2024"/>
                <a:gd name="T6" fmla="*/ 28 w 28"/>
                <a:gd name="T7" fmla="*/ 0 h 2024"/>
                <a:gd name="T8" fmla="*/ 10 w 28"/>
                <a:gd name="T9" fmla="*/ 2 h 2024"/>
                <a:gd name="T10" fmla="*/ 0 60000 65536"/>
                <a:gd name="T11" fmla="*/ 0 60000 65536"/>
                <a:gd name="T12" fmla="*/ 0 60000 65536"/>
                <a:gd name="T13" fmla="*/ 0 60000 65536"/>
                <a:gd name="T14" fmla="*/ 0 60000 65536"/>
                <a:gd name="T15" fmla="*/ 0 w 28"/>
                <a:gd name="T16" fmla="*/ 0 h 2024"/>
                <a:gd name="T17" fmla="*/ 28 w 28"/>
                <a:gd name="T18" fmla="*/ 2024 h 2024"/>
              </a:gdLst>
              <a:ahLst/>
              <a:cxnLst>
                <a:cxn ang="T10">
                  <a:pos x="T0" y="T1"/>
                </a:cxn>
                <a:cxn ang="T11">
                  <a:pos x="T2" y="T3"/>
                </a:cxn>
                <a:cxn ang="T12">
                  <a:pos x="T4" y="T5"/>
                </a:cxn>
                <a:cxn ang="T13">
                  <a:pos x="T6" y="T7"/>
                </a:cxn>
                <a:cxn ang="T14">
                  <a:pos x="T8" y="T9"/>
                </a:cxn>
              </a:cxnLst>
              <a:rect l="T15" t="T16" r="T17" b="T18"/>
              <a:pathLst>
                <a:path w="28" h="2024">
                  <a:moveTo>
                    <a:pt x="10" y="2"/>
                  </a:moveTo>
                  <a:lnTo>
                    <a:pt x="0" y="2022"/>
                  </a:lnTo>
                  <a:lnTo>
                    <a:pt x="28" y="2024"/>
                  </a:lnTo>
                  <a:lnTo>
                    <a:pt x="28" y="0"/>
                  </a:lnTo>
                  <a:lnTo>
                    <a:pt x="10" y="2"/>
                  </a:lnTo>
                  <a:close/>
                </a:path>
              </a:pathLst>
            </a:custGeom>
            <a:solidFill>
              <a:srgbClr val="800080"/>
            </a:solidFill>
            <a:ln w="12700">
              <a:solidFill>
                <a:srgbClr val="000000"/>
              </a:solidFill>
              <a:round/>
              <a:headEnd/>
              <a:tailEnd/>
            </a:ln>
          </p:spPr>
          <p:txBody>
            <a:bodyPr anchor="ct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sp>
          <p:nvSpPr>
            <p:cNvPr id="101" name="Freeform 15"/>
            <p:cNvSpPr>
              <a:spLocks/>
            </p:cNvSpPr>
            <p:nvPr/>
          </p:nvSpPr>
          <p:spPr bwMode="auto">
            <a:xfrm rot="9000000">
              <a:off x="1696" y="1655"/>
              <a:ext cx="2312" cy="622"/>
            </a:xfrm>
            <a:custGeom>
              <a:avLst/>
              <a:gdLst>
                <a:gd name="T0" fmla="*/ 0 w 2312"/>
                <a:gd name="T1" fmla="*/ 20 h 622"/>
                <a:gd name="T2" fmla="*/ 2300 w 2312"/>
                <a:gd name="T3" fmla="*/ 622 h 622"/>
                <a:gd name="T4" fmla="*/ 2312 w 2312"/>
                <a:gd name="T5" fmla="*/ 592 h 622"/>
                <a:gd name="T6" fmla="*/ 14 w 2312"/>
                <a:gd name="T7" fmla="*/ 0 h 622"/>
                <a:gd name="T8" fmla="*/ 0 w 2312"/>
                <a:gd name="T9" fmla="*/ 20 h 622"/>
                <a:gd name="T10" fmla="*/ 0 60000 65536"/>
                <a:gd name="T11" fmla="*/ 0 60000 65536"/>
                <a:gd name="T12" fmla="*/ 0 60000 65536"/>
                <a:gd name="T13" fmla="*/ 0 60000 65536"/>
                <a:gd name="T14" fmla="*/ 0 60000 65536"/>
                <a:gd name="T15" fmla="*/ 0 w 2312"/>
                <a:gd name="T16" fmla="*/ 0 h 622"/>
                <a:gd name="T17" fmla="*/ 2312 w 2312"/>
                <a:gd name="T18" fmla="*/ 622 h 622"/>
              </a:gdLst>
              <a:ahLst/>
              <a:cxnLst>
                <a:cxn ang="T10">
                  <a:pos x="T0" y="T1"/>
                </a:cxn>
                <a:cxn ang="T11">
                  <a:pos x="T2" y="T3"/>
                </a:cxn>
                <a:cxn ang="T12">
                  <a:pos x="T4" y="T5"/>
                </a:cxn>
                <a:cxn ang="T13">
                  <a:pos x="T6" y="T7"/>
                </a:cxn>
                <a:cxn ang="T14">
                  <a:pos x="T8" y="T9"/>
                </a:cxn>
              </a:cxnLst>
              <a:rect l="T15" t="T16" r="T17" b="T18"/>
              <a:pathLst>
                <a:path w="2312" h="622">
                  <a:moveTo>
                    <a:pt x="0" y="20"/>
                  </a:moveTo>
                  <a:lnTo>
                    <a:pt x="2300" y="622"/>
                  </a:lnTo>
                  <a:lnTo>
                    <a:pt x="2312" y="592"/>
                  </a:lnTo>
                  <a:lnTo>
                    <a:pt x="14" y="0"/>
                  </a:lnTo>
                  <a:lnTo>
                    <a:pt x="0" y="20"/>
                  </a:lnTo>
                  <a:close/>
                </a:path>
              </a:pathLst>
            </a:custGeom>
            <a:solidFill>
              <a:srgbClr val="800080"/>
            </a:solidFill>
            <a:ln w="12700">
              <a:solidFill>
                <a:srgbClr val="000000"/>
              </a:solidFill>
              <a:round/>
              <a:headEnd/>
              <a:tailEnd/>
            </a:ln>
          </p:spPr>
          <p:txBody>
            <a:bodyPr anchor="ctr"/>
            <a:lstStyle/>
            <a:p>
              <a:pPr eaLnBrk="1" fontAlgn="auto" hangingPunct="1">
                <a:spcBef>
                  <a:spcPts val="0"/>
                </a:spcBef>
                <a:spcAft>
                  <a:spcPts val="0"/>
                </a:spcAft>
                <a:defRPr/>
              </a:pPr>
              <a:endParaRPr lang="zh-CN" altLang="en-US" kern="0">
                <a:solidFill>
                  <a:srgbClr val="000000"/>
                </a:solidFill>
                <a:latin typeface="Arial" charset="0"/>
                <a:ea typeface="宋体" pitchFamily="2" charset="-122"/>
              </a:endParaRPr>
            </a:p>
          </p:txBody>
        </p:sp>
      </p:grpSp>
      <p:pic>
        <p:nvPicPr>
          <p:cNvPr id="22539" name="Picture 22" descr="Microsoft_21a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7000" y="4757738"/>
            <a:ext cx="8382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23" descr="Microsoft_21a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313" y="4114800"/>
            <a:ext cx="773112"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Picture 24" descr="Microsoft_21a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7000" y="2828925"/>
            <a:ext cx="5683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2" name="Picture 25" descr="Microsoft_21a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67063" y="3400425"/>
            <a:ext cx="639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3" name="Picture 26" descr="Microsoft_21a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0700" y="5035550"/>
            <a:ext cx="8604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4" name="Picture 27" descr="Microsoft_21a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6750" y="3328988"/>
            <a:ext cx="674688"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5" name="Picture 28" descr="Microsoft_21a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66813" y="2828925"/>
            <a:ext cx="65563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6" name="Picture 30" descr="Microsoft_21a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38500" y="4114800"/>
            <a:ext cx="752475"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7" name="Picture 31" descr="Microsoft_21a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3938" y="4686300"/>
            <a:ext cx="80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8" name="Text Box 43"/>
          <p:cNvSpPr txBox="1">
            <a:spLocks noChangeArrowheads="1"/>
          </p:cNvSpPr>
          <p:nvPr/>
        </p:nvSpPr>
        <p:spPr bwMode="auto">
          <a:xfrm>
            <a:off x="304800" y="4117975"/>
            <a:ext cx="433388"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财务系统</a:t>
            </a:r>
          </a:p>
        </p:txBody>
      </p:sp>
      <p:sp>
        <p:nvSpPr>
          <p:cNvPr id="22549" name="Text Box 30"/>
          <p:cNvSpPr txBox="1">
            <a:spLocks noChangeArrowheads="1"/>
          </p:cNvSpPr>
          <p:nvPr/>
        </p:nvSpPr>
        <p:spPr bwMode="auto">
          <a:xfrm>
            <a:off x="314325" y="3117850"/>
            <a:ext cx="433388"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科研系统</a:t>
            </a:r>
          </a:p>
        </p:txBody>
      </p:sp>
      <p:sp>
        <p:nvSpPr>
          <p:cNvPr id="22550" name="Text Box 37"/>
          <p:cNvSpPr txBox="1">
            <a:spLocks noChangeArrowheads="1"/>
          </p:cNvSpPr>
          <p:nvPr/>
        </p:nvSpPr>
        <p:spPr bwMode="auto">
          <a:xfrm>
            <a:off x="3741738" y="3276600"/>
            <a:ext cx="4333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en-US" altLang="zh-CN" sz="1000" b="1">
                <a:solidFill>
                  <a:srgbClr val="000000"/>
                </a:solidFill>
                <a:latin typeface="微软雅黑" pitchFamily="34" charset="-122"/>
                <a:ea typeface="微软雅黑" pitchFamily="34" charset="-122"/>
                <a:cs typeface="宋体" pitchFamily="2" charset="-122"/>
              </a:rPr>
              <a:t>OA</a:t>
            </a:r>
            <a:r>
              <a:rPr lang="zh-CN" altLang="en-US" sz="1000" b="1">
                <a:solidFill>
                  <a:srgbClr val="000000"/>
                </a:solidFill>
                <a:latin typeface="微软雅黑" pitchFamily="34" charset="-122"/>
                <a:ea typeface="微软雅黑" pitchFamily="34" charset="-122"/>
                <a:cs typeface="宋体" pitchFamily="2" charset="-122"/>
              </a:rPr>
              <a:t>系统</a:t>
            </a:r>
          </a:p>
        </p:txBody>
      </p:sp>
      <p:sp>
        <p:nvSpPr>
          <p:cNvPr id="22551" name="Text Box 49"/>
          <p:cNvSpPr txBox="1">
            <a:spLocks noChangeArrowheads="1"/>
          </p:cNvSpPr>
          <p:nvPr/>
        </p:nvSpPr>
        <p:spPr bwMode="auto">
          <a:xfrm>
            <a:off x="3208338" y="2624138"/>
            <a:ext cx="43338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知识库</a:t>
            </a:r>
          </a:p>
        </p:txBody>
      </p:sp>
      <p:pic>
        <p:nvPicPr>
          <p:cNvPr id="22552" name="Picture 29" descr="Microsoft_21a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52625" y="2474913"/>
            <a:ext cx="574675"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3" name="矩形 64"/>
          <p:cNvSpPr>
            <a:spLocks noChangeArrowheads="1"/>
          </p:cNvSpPr>
          <p:nvPr/>
        </p:nvSpPr>
        <p:spPr bwMode="auto">
          <a:xfrm>
            <a:off x="965200" y="5329238"/>
            <a:ext cx="6969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决策分析</a:t>
            </a:r>
          </a:p>
        </p:txBody>
      </p:sp>
      <p:sp>
        <p:nvSpPr>
          <p:cNvPr id="22554" name="矩形 66"/>
          <p:cNvSpPr>
            <a:spLocks noChangeArrowheads="1"/>
          </p:cNvSpPr>
          <p:nvPr/>
        </p:nvSpPr>
        <p:spPr bwMode="auto">
          <a:xfrm>
            <a:off x="3100388" y="5353050"/>
            <a:ext cx="6969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门诊挂号</a:t>
            </a:r>
          </a:p>
        </p:txBody>
      </p:sp>
      <p:pic>
        <p:nvPicPr>
          <p:cNvPr id="22555" name="Rectangle 514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51463" y="3619500"/>
            <a:ext cx="77311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56" name="组合 77"/>
          <p:cNvGrpSpPr>
            <a:grpSpLocks/>
          </p:cNvGrpSpPr>
          <p:nvPr/>
        </p:nvGrpSpPr>
        <p:grpSpPr bwMode="auto">
          <a:xfrm>
            <a:off x="1743075" y="3471863"/>
            <a:ext cx="1000125" cy="1143000"/>
            <a:chOff x="7429520" y="4143380"/>
            <a:chExt cx="1000132" cy="1143008"/>
          </a:xfrm>
        </p:grpSpPr>
        <p:sp>
          <p:nvSpPr>
            <p:cNvPr id="120" name="椭圆 119"/>
            <p:cNvSpPr/>
            <p:nvPr/>
          </p:nvSpPr>
          <p:spPr bwMode="auto">
            <a:xfrm>
              <a:off x="7429520" y="4286256"/>
              <a:ext cx="1000132" cy="1000132"/>
            </a:xfrm>
            <a:prstGeom prst="ellipse">
              <a:avLst/>
            </a:prstGeom>
            <a:solidFill>
              <a:srgbClr val="4473D0"/>
            </a:solidFill>
            <a:ln w="12700" cap="flat" cmpd="sng" algn="ctr">
              <a:noFill/>
              <a:prstDash val="solid"/>
              <a:round/>
              <a:headEnd type="none" w="med" len="med"/>
              <a:tailEnd type="none" w="med" len="med"/>
            </a:ln>
            <a:effectLst/>
          </p:spPr>
          <p:txBody>
            <a:bodyPr wrap="none" anchor="ctr"/>
            <a:lstStyle/>
            <a:p>
              <a:pPr marL="228600" indent="-228600" algn="ctr" eaLnBrk="1" hangingPunct="1">
                <a:spcBef>
                  <a:spcPts val="600"/>
                </a:spcBef>
                <a:spcAft>
                  <a:spcPts val="600"/>
                </a:spcAft>
                <a:buClr>
                  <a:srgbClr val="1F497D"/>
                </a:buClr>
                <a:defRPr/>
              </a:pPr>
              <a:endParaRPr lang="zh-CN" altLang="en-US" sz="1200" b="1">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p:txBody>
        </p:sp>
        <p:grpSp>
          <p:nvGrpSpPr>
            <p:cNvPr id="22586" name="组合 75"/>
            <p:cNvGrpSpPr>
              <a:grpSpLocks/>
            </p:cNvGrpSpPr>
            <p:nvPr/>
          </p:nvGrpSpPr>
          <p:grpSpPr bwMode="auto">
            <a:xfrm>
              <a:off x="7500958" y="4143380"/>
              <a:ext cx="874338" cy="1041545"/>
              <a:chOff x="7429520" y="5051725"/>
              <a:chExt cx="874338" cy="1041545"/>
            </a:xfrm>
          </p:grpSpPr>
          <p:pic>
            <p:nvPicPr>
              <p:cNvPr id="22587" name="Rectangle 238596"/>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729756">
                <a:off x="7727611" y="5051725"/>
                <a:ext cx="576247" cy="85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8" name="矩形 50176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429520" y="5429264"/>
                <a:ext cx="499579" cy="66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22557" name="Picture 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65713" y="3600450"/>
            <a:ext cx="642937"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8" name="Picture 74" descr="\\Vitamix\usb_200gb\Microsoft_Art_Brand_etc\EventsDVD_FY07\Shapes and Graphics\Internet Cloud\internet cloud.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019800" y="3600450"/>
            <a:ext cx="1468438"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59" name="组合 88"/>
          <p:cNvGrpSpPr>
            <a:grpSpLocks/>
          </p:cNvGrpSpPr>
          <p:nvPr/>
        </p:nvGrpSpPr>
        <p:grpSpPr bwMode="auto">
          <a:xfrm>
            <a:off x="7353300" y="2514600"/>
            <a:ext cx="1487488" cy="3505200"/>
            <a:chOff x="7286644" y="3714728"/>
            <a:chExt cx="2180796" cy="3143272"/>
          </a:xfrm>
        </p:grpSpPr>
        <p:pic>
          <p:nvPicPr>
            <p:cNvPr id="22579" name="Picture 22" descr="Microsoft_21a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43900" y="5857868"/>
              <a:ext cx="838147" cy="82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0" name="Picture 24" descr="Microsoft_21a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143900" y="3929042"/>
              <a:ext cx="568333" cy="77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1" name="Picture 25" descr="Microsoft_21a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643966" y="4500546"/>
              <a:ext cx="639135" cy="70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2" name="Picture 26" descr="Microsoft_21a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286644" y="6025594"/>
              <a:ext cx="861110" cy="832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3" name="Picture 30" descr="Microsoft_21a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715404" y="5143488"/>
              <a:ext cx="752036" cy="72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4" name="Picture 29" descr="Microsoft_21a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429520" y="3714728"/>
              <a:ext cx="574847" cy="78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 name="TextBox 132"/>
          <p:cNvSpPr txBox="1"/>
          <p:nvPr/>
        </p:nvSpPr>
        <p:spPr>
          <a:xfrm>
            <a:off x="6021388" y="3862388"/>
            <a:ext cx="1446212" cy="498475"/>
          </a:xfrm>
          <a:prstGeom prst="rect">
            <a:avLst/>
          </a:prstGeom>
          <a:noFill/>
        </p:spPr>
        <p:txBody>
          <a:bodyPr>
            <a:spAutoFit/>
          </a:bodyPr>
          <a:lstStyle/>
          <a:p>
            <a:pPr algn="ctr" eaLnBrk="1" hangingPunct="1">
              <a:lnSpc>
                <a:spcPct val="120000"/>
              </a:lnSpc>
              <a:defRPr/>
            </a:pPr>
            <a:r>
              <a:rPr lang="zh-CN" altLang="en-US" sz="1200" b="1" dirty="0">
                <a:ln w="1905"/>
                <a:solidFill>
                  <a:srgbClr val="002060"/>
                </a:solidFill>
                <a:effectLst>
                  <a:outerShdw blurRad="38100" dist="38100" dir="2700000" algn="tl">
                    <a:srgbClr val="000000">
                      <a:alpha val="43137"/>
                    </a:srgbClr>
                  </a:outerShdw>
                  <a:reflection blurRad="6350" stA="55000" endA="300" endPos="45500" dir="5400000" sy="-100000" algn="bl" rotWithShape="0"/>
                </a:effectLst>
                <a:latin typeface="微软雅黑" pitchFamily="34" charset="-122"/>
                <a:ea typeface="微软雅黑" pitchFamily="34" charset="-122"/>
              </a:rPr>
              <a:t>统一门户</a:t>
            </a:r>
            <a:endParaRPr lang="en-US" altLang="zh-CN" sz="1200" b="1" dirty="0">
              <a:ln w="1905"/>
              <a:solidFill>
                <a:srgbClr val="002060"/>
              </a:solidFill>
              <a:effectLst>
                <a:outerShdw blurRad="38100" dist="38100" dir="2700000" algn="tl">
                  <a:srgbClr val="000000">
                    <a:alpha val="43137"/>
                  </a:srgbClr>
                </a:outerShdw>
                <a:reflection blurRad="6350" stA="55000" endA="300" endPos="45500" dir="5400000" sy="-100000" algn="bl" rotWithShape="0"/>
              </a:effectLst>
              <a:latin typeface="微软雅黑" pitchFamily="34" charset="-122"/>
              <a:ea typeface="微软雅黑" pitchFamily="34" charset="-122"/>
            </a:endParaRPr>
          </a:p>
          <a:p>
            <a:pPr algn="ctr" eaLnBrk="1" hangingPunct="1">
              <a:lnSpc>
                <a:spcPct val="120000"/>
              </a:lnSpc>
              <a:defRPr/>
            </a:pPr>
            <a:r>
              <a:rPr lang="zh-CN" altLang="en-US" sz="1000" b="1" dirty="0">
                <a:ln w="1905"/>
                <a:solidFill>
                  <a:srgbClr val="FF0000"/>
                </a:solidFill>
                <a:effectLst>
                  <a:outerShdw blurRad="38100" dist="38100" dir="2700000" algn="tl">
                    <a:srgbClr val="000000">
                      <a:alpha val="43137"/>
                    </a:srgbClr>
                  </a:outerShdw>
                  <a:reflection blurRad="6350" stA="55000" endA="300" endPos="45500" dir="5400000" sy="-100000" algn="bl" rotWithShape="0"/>
                </a:effectLst>
                <a:latin typeface="微软雅黑" pitchFamily="34" charset="-122"/>
                <a:ea typeface="微软雅黑" pitchFamily="34" charset="-122"/>
              </a:rPr>
              <a:t>唯一用户名、密码</a:t>
            </a:r>
          </a:p>
        </p:txBody>
      </p:sp>
      <p:cxnSp>
        <p:nvCxnSpPr>
          <p:cNvPr id="22561" name="直接连接符 133"/>
          <p:cNvCxnSpPr>
            <a:cxnSpLocks noChangeShapeType="1"/>
          </p:cNvCxnSpPr>
          <p:nvPr/>
        </p:nvCxnSpPr>
        <p:spPr bwMode="auto">
          <a:xfrm rot="10800000">
            <a:off x="4424363" y="5114925"/>
            <a:ext cx="1428750" cy="0"/>
          </a:xfrm>
          <a:prstGeom prst="line">
            <a:avLst/>
          </a:prstGeom>
          <a:noFill/>
          <a:ln w="19050" cmpd="thickThin" algn="ctr">
            <a:solidFill>
              <a:srgbClr val="FFFFFF"/>
            </a:solidFill>
            <a:round/>
            <a:headEnd type="oval" w="med" len="med"/>
            <a:tailEnd type="oval" w="med" len="med"/>
          </a:ln>
          <a:extLst>
            <a:ext uri="{909E8E84-426E-40DD-AFC4-6F175D3DCCD1}">
              <a14:hiddenFill xmlns:a14="http://schemas.microsoft.com/office/drawing/2010/main">
                <a:noFill/>
              </a14:hiddenFill>
            </a:ext>
          </a:extLst>
        </p:spPr>
      </p:cxnSp>
      <p:sp>
        <p:nvSpPr>
          <p:cNvPr id="22562" name="矩形 49"/>
          <p:cNvSpPr>
            <a:spLocks noChangeArrowheads="1"/>
          </p:cNvSpPr>
          <p:nvPr/>
        </p:nvSpPr>
        <p:spPr bwMode="auto">
          <a:xfrm>
            <a:off x="431800" y="1524000"/>
            <a:ext cx="32623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lnSpc>
                <a:spcPct val="130000"/>
              </a:lnSpc>
              <a:spcBef>
                <a:spcPct val="0"/>
              </a:spcBef>
              <a:buSzTx/>
              <a:buFontTx/>
              <a:buNone/>
            </a:pPr>
            <a:r>
              <a:rPr lang="zh-CN" altLang="en-US" sz="1600">
                <a:solidFill>
                  <a:srgbClr val="000000"/>
                </a:solidFill>
                <a:latin typeface="微软雅黑" pitchFamily="34" charset="-122"/>
                <a:ea typeface="微软雅黑" pitchFamily="34" charset="-122"/>
                <a:cs typeface="宋体" pitchFamily="2" charset="-122"/>
              </a:rPr>
              <a:t>登录业务系统的用户名、密码是？</a:t>
            </a:r>
            <a:endParaRPr lang="en-US" altLang="zh-CN" sz="1600">
              <a:solidFill>
                <a:srgbClr val="000000"/>
              </a:solidFill>
              <a:latin typeface="微软雅黑" pitchFamily="34" charset="-122"/>
              <a:ea typeface="微软雅黑" pitchFamily="34" charset="-122"/>
              <a:cs typeface="宋体" pitchFamily="2" charset="-122"/>
            </a:endParaRPr>
          </a:p>
          <a:p>
            <a:pPr eaLnBrk="1" hangingPunct="1">
              <a:lnSpc>
                <a:spcPct val="130000"/>
              </a:lnSpc>
              <a:spcBef>
                <a:spcPct val="0"/>
              </a:spcBef>
              <a:buSzTx/>
              <a:buFontTx/>
              <a:buNone/>
            </a:pPr>
            <a:r>
              <a:rPr lang="zh-CN" altLang="en-US" sz="1600">
                <a:solidFill>
                  <a:srgbClr val="000000"/>
                </a:solidFill>
                <a:latin typeface="微软雅黑" pitchFamily="34" charset="-122"/>
                <a:ea typeface="微软雅黑" pitchFamily="34" charset="-122"/>
                <a:cs typeface="宋体" pitchFamily="2" charset="-122"/>
              </a:rPr>
              <a:t>各个业务系统的待办事项是什么？</a:t>
            </a:r>
            <a:endParaRPr lang="en-US" altLang="zh-CN" sz="1600">
              <a:solidFill>
                <a:srgbClr val="000000"/>
              </a:solidFill>
              <a:latin typeface="微软雅黑" pitchFamily="34" charset="-122"/>
              <a:ea typeface="微软雅黑" pitchFamily="34" charset="-122"/>
              <a:cs typeface="宋体" pitchFamily="2" charset="-122"/>
            </a:endParaRPr>
          </a:p>
        </p:txBody>
      </p:sp>
      <p:sp>
        <p:nvSpPr>
          <p:cNvPr id="22563" name="矩形 49"/>
          <p:cNvSpPr>
            <a:spLocks noChangeArrowheads="1"/>
          </p:cNvSpPr>
          <p:nvPr/>
        </p:nvSpPr>
        <p:spPr bwMode="auto">
          <a:xfrm>
            <a:off x="4802188" y="1546225"/>
            <a:ext cx="417195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lnSpc>
                <a:spcPct val="130000"/>
              </a:lnSpc>
              <a:spcBef>
                <a:spcPct val="0"/>
              </a:spcBef>
              <a:buSzTx/>
              <a:buFontTx/>
              <a:buNone/>
            </a:pPr>
            <a:r>
              <a:rPr lang="zh-CN" altLang="en-US" sz="1600">
                <a:solidFill>
                  <a:srgbClr val="000000"/>
                </a:solidFill>
                <a:latin typeface="微软雅黑" pitchFamily="34" charset="-122"/>
                <a:ea typeface="微软雅黑" pitchFamily="34" charset="-122"/>
                <a:cs typeface="宋体" pitchFamily="2" charset="-122"/>
              </a:rPr>
              <a:t>唯一用户名</a:t>
            </a:r>
            <a:r>
              <a:rPr lang="en-US" altLang="zh-CN" sz="1600">
                <a:solidFill>
                  <a:srgbClr val="000000"/>
                </a:solidFill>
                <a:latin typeface="微软雅黑" pitchFamily="34" charset="-122"/>
                <a:ea typeface="微软雅黑" pitchFamily="34" charset="-122"/>
                <a:cs typeface="宋体" pitchFamily="2" charset="-122"/>
              </a:rPr>
              <a:t>/</a:t>
            </a:r>
            <a:r>
              <a:rPr lang="zh-CN" altLang="en-US" sz="1600">
                <a:solidFill>
                  <a:srgbClr val="000000"/>
                </a:solidFill>
                <a:latin typeface="微软雅黑" pitchFamily="34" charset="-122"/>
                <a:ea typeface="微软雅黑" pitchFamily="34" charset="-122"/>
                <a:cs typeface="宋体" pitchFamily="2" charset="-122"/>
              </a:rPr>
              <a:t>密码一站式访问所有业务系统！</a:t>
            </a:r>
            <a:endParaRPr lang="en-US" altLang="zh-CN" sz="1600">
              <a:solidFill>
                <a:srgbClr val="000000"/>
              </a:solidFill>
              <a:latin typeface="微软雅黑" pitchFamily="34" charset="-122"/>
              <a:ea typeface="微软雅黑" pitchFamily="34" charset="-122"/>
              <a:cs typeface="宋体" pitchFamily="2" charset="-122"/>
            </a:endParaRPr>
          </a:p>
        </p:txBody>
      </p:sp>
      <p:sp>
        <p:nvSpPr>
          <p:cNvPr id="22564" name="内容占位符 2"/>
          <p:cNvSpPr txBox="1">
            <a:spLocks/>
          </p:cNvSpPr>
          <p:nvPr/>
        </p:nvSpPr>
        <p:spPr bwMode="auto">
          <a:xfrm>
            <a:off x="412750" y="858838"/>
            <a:ext cx="373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nSpc>
                <a:spcPct val="150000"/>
              </a:lnSpc>
              <a:buFontTx/>
              <a:buNone/>
            </a:pPr>
            <a:r>
              <a:rPr lang="zh-CN" altLang="en-US" sz="2400" b="1">
                <a:solidFill>
                  <a:srgbClr val="FF0000"/>
                </a:solidFill>
                <a:latin typeface="微软雅黑" pitchFamily="34" charset="-122"/>
                <a:ea typeface="微软雅黑" pitchFamily="34" charset="-122"/>
                <a:cs typeface="宋体" pitchFamily="2" charset="-122"/>
              </a:rPr>
              <a:t>用户集成前</a:t>
            </a:r>
          </a:p>
        </p:txBody>
      </p:sp>
      <p:sp>
        <p:nvSpPr>
          <p:cNvPr id="22565" name="内容占位符 2"/>
          <p:cNvSpPr txBox="1">
            <a:spLocks/>
          </p:cNvSpPr>
          <p:nvPr/>
        </p:nvSpPr>
        <p:spPr bwMode="auto">
          <a:xfrm>
            <a:off x="4800600" y="838200"/>
            <a:ext cx="373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nSpc>
                <a:spcPct val="150000"/>
              </a:lnSpc>
              <a:buFontTx/>
              <a:buNone/>
            </a:pPr>
            <a:r>
              <a:rPr lang="zh-CN" altLang="en-US" sz="2400" b="1">
                <a:solidFill>
                  <a:srgbClr val="FF0000"/>
                </a:solidFill>
                <a:latin typeface="微软雅黑" pitchFamily="34" charset="-122"/>
                <a:ea typeface="微软雅黑" pitchFamily="34" charset="-122"/>
                <a:cs typeface="宋体" pitchFamily="2" charset="-122"/>
              </a:rPr>
              <a:t>用户集成后</a:t>
            </a:r>
          </a:p>
        </p:txBody>
      </p:sp>
      <p:sp>
        <p:nvSpPr>
          <p:cNvPr id="22566" name="Text Box 30"/>
          <p:cNvSpPr txBox="1">
            <a:spLocks noChangeArrowheads="1"/>
          </p:cNvSpPr>
          <p:nvPr/>
        </p:nvSpPr>
        <p:spPr bwMode="auto">
          <a:xfrm>
            <a:off x="881063" y="2649538"/>
            <a:ext cx="8620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医生工作站</a:t>
            </a:r>
          </a:p>
        </p:txBody>
      </p:sp>
      <p:sp>
        <p:nvSpPr>
          <p:cNvPr id="22567" name="Text Box 30"/>
          <p:cNvSpPr txBox="1">
            <a:spLocks noChangeArrowheads="1"/>
          </p:cNvSpPr>
          <p:nvPr/>
        </p:nvSpPr>
        <p:spPr bwMode="auto">
          <a:xfrm>
            <a:off x="1812925" y="2268538"/>
            <a:ext cx="8620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电子病历</a:t>
            </a:r>
          </a:p>
        </p:txBody>
      </p:sp>
      <p:sp>
        <p:nvSpPr>
          <p:cNvPr id="22568" name="矩形 66"/>
          <p:cNvSpPr>
            <a:spLocks noChangeArrowheads="1"/>
          </p:cNvSpPr>
          <p:nvPr/>
        </p:nvSpPr>
        <p:spPr bwMode="auto">
          <a:xfrm>
            <a:off x="3502025" y="4706938"/>
            <a:ext cx="6969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门诊缴费</a:t>
            </a:r>
          </a:p>
        </p:txBody>
      </p:sp>
      <p:sp>
        <p:nvSpPr>
          <p:cNvPr id="22569" name="矩形 64"/>
          <p:cNvSpPr>
            <a:spLocks noChangeArrowheads="1"/>
          </p:cNvSpPr>
          <p:nvPr/>
        </p:nvSpPr>
        <p:spPr bwMode="auto">
          <a:xfrm>
            <a:off x="1905000" y="5849938"/>
            <a:ext cx="6969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人力资源</a:t>
            </a:r>
          </a:p>
        </p:txBody>
      </p:sp>
      <p:sp>
        <p:nvSpPr>
          <p:cNvPr id="22570" name="Text Box 30"/>
          <p:cNvSpPr txBox="1">
            <a:spLocks noChangeArrowheads="1"/>
          </p:cNvSpPr>
          <p:nvPr/>
        </p:nvSpPr>
        <p:spPr bwMode="auto">
          <a:xfrm>
            <a:off x="7162800" y="2286000"/>
            <a:ext cx="8620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电子病历</a:t>
            </a:r>
          </a:p>
        </p:txBody>
      </p:sp>
      <p:sp>
        <p:nvSpPr>
          <p:cNvPr id="22571" name="Text Box 30"/>
          <p:cNvSpPr txBox="1">
            <a:spLocks noChangeArrowheads="1"/>
          </p:cNvSpPr>
          <p:nvPr/>
        </p:nvSpPr>
        <p:spPr bwMode="auto">
          <a:xfrm>
            <a:off x="8253413" y="2438400"/>
            <a:ext cx="4333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科研系统</a:t>
            </a:r>
          </a:p>
        </p:txBody>
      </p:sp>
      <p:sp>
        <p:nvSpPr>
          <p:cNvPr id="22572" name="矩形 64"/>
          <p:cNvSpPr>
            <a:spLocks noChangeArrowheads="1"/>
          </p:cNvSpPr>
          <p:nvPr/>
        </p:nvSpPr>
        <p:spPr bwMode="auto">
          <a:xfrm>
            <a:off x="8686800" y="3352800"/>
            <a:ext cx="349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人力资源</a:t>
            </a:r>
          </a:p>
        </p:txBody>
      </p:sp>
      <p:sp>
        <p:nvSpPr>
          <p:cNvPr id="22573" name="矩形 64"/>
          <p:cNvSpPr>
            <a:spLocks noChangeArrowheads="1"/>
          </p:cNvSpPr>
          <p:nvPr/>
        </p:nvSpPr>
        <p:spPr bwMode="auto">
          <a:xfrm>
            <a:off x="8763000" y="4191000"/>
            <a:ext cx="3032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决策分析</a:t>
            </a:r>
          </a:p>
        </p:txBody>
      </p:sp>
      <p:sp>
        <p:nvSpPr>
          <p:cNvPr id="22574" name="Text Box 43"/>
          <p:cNvSpPr txBox="1">
            <a:spLocks noChangeArrowheads="1"/>
          </p:cNvSpPr>
          <p:nvPr/>
        </p:nvSpPr>
        <p:spPr bwMode="auto">
          <a:xfrm>
            <a:off x="8329613" y="5029200"/>
            <a:ext cx="4333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财务系统</a:t>
            </a:r>
          </a:p>
        </p:txBody>
      </p:sp>
      <p:sp>
        <p:nvSpPr>
          <p:cNvPr id="22575" name="Text Box 30"/>
          <p:cNvSpPr txBox="1">
            <a:spLocks noChangeArrowheads="1"/>
          </p:cNvSpPr>
          <p:nvPr/>
        </p:nvSpPr>
        <p:spPr bwMode="auto">
          <a:xfrm>
            <a:off x="7720013" y="5616575"/>
            <a:ext cx="4333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000" b="1">
                <a:solidFill>
                  <a:srgbClr val="000000"/>
                </a:solidFill>
                <a:latin typeface="微软雅黑" pitchFamily="34" charset="-122"/>
                <a:ea typeface="微软雅黑" pitchFamily="34" charset="-122"/>
                <a:cs typeface="宋体" pitchFamily="2" charset="-122"/>
              </a:rPr>
              <a:t>科研系统</a:t>
            </a:r>
          </a:p>
        </p:txBody>
      </p:sp>
      <p:sp>
        <p:nvSpPr>
          <p:cNvPr id="22576" name="TextBox 2"/>
          <p:cNvSpPr txBox="1">
            <a:spLocks noChangeArrowheads="1"/>
          </p:cNvSpPr>
          <p:nvPr/>
        </p:nvSpPr>
        <p:spPr bwMode="auto">
          <a:xfrm>
            <a:off x="5953125" y="2898775"/>
            <a:ext cx="1514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zh-CN" altLang="en-US" sz="1200" b="1">
                <a:solidFill>
                  <a:srgbClr val="FF6600"/>
                </a:solidFill>
                <a:latin typeface="微软雅黑" pitchFamily="34" charset="-122"/>
                <a:ea typeface="微软雅黑" pitchFamily="34" charset="-122"/>
                <a:cs typeface="宋体" pitchFamily="2" charset="-122"/>
              </a:rPr>
              <a:t>统一身份认证中心</a:t>
            </a:r>
          </a:p>
        </p:txBody>
      </p:sp>
      <p:pic>
        <p:nvPicPr>
          <p:cNvPr id="22577" name="Picture 3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342063" y="2174875"/>
            <a:ext cx="715962" cy="693738"/>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2578" name="直接连接符 150"/>
          <p:cNvCxnSpPr>
            <a:cxnSpLocks noChangeShapeType="1"/>
          </p:cNvCxnSpPr>
          <p:nvPr/>
        </p:nvCxnSpPr>
        <p:spPr bwMode="auto">
          <a:xfrm flipH="1" flipV="1">
            <a:off x="6699250" y="3124200"/>
            <a:ext cx="6350" cy="711200"/>
          </a:xfrm>
          <a:prstGeom prst="line">
            <a:avLst/>
          </a:prstGeom>
          <a:noFill/>
          <a:ln w="34925" algn="ctr">
            <a:solidFill>
              <a:srgbClr val="5054FE"/>
            </a:solidFill>
            <a:round/>
            <a:headEnd type="triangle" w="med" len="lg"/>
            <a:tailEnd type="triangle" w="med" len="lg"/>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技术层面 </a:t>
            </a:r>
            <a:r>
              <a:rPr lang="en-US" altLang="zh-CN" b="1" kern="1200" dirty="0">
                <a:solidFill>
                  <a:srgbClr val="C0504D"/>
                </a:solidFill>
                <a:latin typeface="微软雅黑" pitchFamily="34" charset="-122"/>
                <a:ea typeface="微软雅黑" pitchFamily="34" charset="-122"/>
              </a:rPr>
              <a:t>– </a:t>
            </a:r>
            <a:r>
              <a:rPr lang="zh-CN" altLang="en-US" b="1" kern="1200" dirty="0" smtClean="0">
                <a:solidFill>
                  <a:srgbClr val="C0504D"/>
                </a:solidFill>
                <a:latin typeface="微软雅黑" pitchFamily="34" charset="-122"/>
                <a:ea typeface="微软雅黑" pitchFamily="34" charset="-122"/>
              </a:rPr>
              <a:t>组件集成</a:t>
            </a:r>
            <a:endParaRPr lang="zh-CN" altLang="en-US" b="1" kern="1200" dirty="0">
              <a:solidFill>
                <a:srgbClr val="C0504D"/>
              </a:solidFill>
              <a:latin typeface="微软雅黑" pitchFamily="34" charset="-122"/>
              <a:ea typeface="微软雅黑" pitchFamily="34" charset="-122"/>
            </a:endParaRPr>
          </a:p>
        </p:txBody>
      </p:sp>
      <p:sp>
        <p:nvSpPr>
          <p:cNvPr id="4" name="矩形 3"/>
          <p:cNvSpPr/>
          <p:nvPr/>
        </p:nvSpPr>
        <p:spPr bwMode="auto">
          <a:xfrm>
            <a:off x="228600" y="1371600"/>
            <a:ext cx="1524000" cy="2362200"/>
          </a:xfrm>
          <a:prstGeom prst="rect">
            <a:avLst/>
          </a:prstGeom>
          <a:solidFill>
            <a:schemeClr val="tx2">
              <a:lumMod val="40000"/>
              <a:lumOff val="60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2800" dirty="0">
                <a:solidFill>
                  <a:schemeClr val="tx1"/>
                </a:solidFill>
                <a:latin typeface="微软雅黑" pitchFamily="34" charset="-122"/>
                <a:ea typeface="微软雅黑" pitchFamily="34" charset="-122"/>
              </a:rPr>
              <a:t>原</a:t>
            </a:r>
            <a:r>
              <a:rPr lang="en-US" altLang="zh-CN" sz="2800" dirty="0">
                <a:solidFill>
                  <a:schemeClr val="tx1"/>
                </a:solidFill>
                <a:latin typeface="微软雅黑" pitchFamily="34" charset="-122"/>
                <a:ea typeface="微软雅黑" pitchFamily="34" charset="-122"/>
              </a:rPr>
              <a:t>HIS</a:t>
            </a:r>
          </a:p>
        </p:txBody>
      </p:sp>
      <p:sp>
        <p:nvSpPr>
          <p:cNvPr id="5" name="流程图: 磁盘 4"/>
          <p:cNvSpPr/>
          <p:nvPr/>
        </p:nvSpPr>
        <p:spPr bwMode="auto">
          <a:xfrm>
            <a:off x="304800" y="4953000"/>
            <a:ext cx="1143000" cy="990600"/>
          </a:xfrm>
          <a:prstGeom prst="flowChartMagneticDisk">
            <a:avLst/>
          </a:prstGeom>
          <a:solidFill>
            <a:schemeClr val="bg1">
              <a:lumMod val="8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1600" dirty="0">
                <a:solidFill>
                  <a:schemeClr val="tx1"/>
                </a:solidFill>
                <a:latin typeface="微软雅黑" pitchFamily="34" charset="-122"/>
                <a:ea typeface="微软雅黑" pitchFamily="34" charset="-122"/>
              </a:rPr>
              <a:t>原</a:t>
            </a:r>
            <a:r>
              <a:rPr lang="en-US" altLang="zh-CN" sz="1600" dirty="0">
                <a:solidFill>
                  <a:schemeClr val="tx1"/>
                </a:solidFill>
                <a:latin typeface="微软雅黑" pitchFamily="34" charset="-122"/>
                <a:ea typeface="微软雅黑" pitchFamily="34" charset="-122"/>
              </a:rPr>
              <a:t>HIS</a:t>
            </a:r>
          </a:p>
          <a:p>
            <a:pPr algn="ctr" eaLnBrk="1" hangingPunct="1">
              <a:defRPr/>
            </a:pPr>
            <a:r>
              <a:rPr lang="en-US" altLang="zh-CN" sz="1600" dirty="0">
                <a:solidFill>
                  <a:schemeClr val="tx1"/>
                </a:solidFill>
                <a:latin typeface="微软雅黑" pitchFamily="34" charset="-122"/>
                <a:ea typeface="微软雅黑" pitchFamily="34" charset="-122"/>
              </a:rPr>
              <a:t> </a:t>
            </a:r>
            <a:r>
              <a:rPr lang="zh-CN" altLang="en-US" sz="1600" dirty="0">
                <a:solidFill>
                  <a:schemeClr val="tx1"/>
                </a:solidFill>
                <a:latin typeface="微软雅黑" pitchFamily="34" charset="-122"/>
                <a:ea typeface="微软雅黑" pitchFamily="34" charset="-122"/>
              </a:rPr>
              <a:t>数据库</a:t>
            </a:r>
          </a:p>
        </p:txBody>
      </p:sp>
      <p:sp>
        <p:nvSpPr>
          <p:cNvPr id="6" name="矩形 5"/>
          <p:cNvSpPr/>
          <p:nvPr/>
        </p:nvSpPr>
        <p:spPr bwMode="auto">
          <a:xfrm>
            <a:off x="3505200" y="1295638"/>
            <a:ext cx="1905000" cy="3047762"/>
          </a:xfrm>
          <a:prstGeom prst="rect">
            <a:avLst/>
          </a:prstGeom>
          <a:solidFill>
            <a:srgbClr val="C38C75"/>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2800" dirty="0">
                <a:solidFill>
                  <a:schemeClr val="tx1"/>
                </a:solidFill>
                <a:latin typeface="微软雅黑" pitchFamily="34" charset="-122"/>
                <a:ea typeface="微软雅黑" pitchFamily="34" charset="-122"/>
              </a:rPr>
              <a:t>医</a:t>
            </a:r>
            <a:endParaRPr lang="en-US" altLang="zh-CN" sz="2800" dirty="0">
              <a:solidFill>
                <a:schemeClr val="tx1"/>
              </a:solidFill>
              <a:latin typeface="微软雅黑" pitchFamily="34" charset="-122"/>
              <a:ea typeface="微软雅黑" pitchFamily="34" charset="-122"/>
            </a:endParaRPr>
          </a:p>
          <a:p>
            <a:pPr algn="ctr" eaLnBrk="1" hangingPunct="1">
              <a:defRPr/>
            </a:pPr>
            <a:r>
              <a:rPr lang="zh-CN" altLang="en-US" sz="2800" dirty="0">
                <a:solidFill>
                  <a:schemeClr val="tx1"/>
                </a:solidFill>
                <a:latin typeface="微软雅黑" pitchFamily="34" charset="-122"/>
                <a:ea typeface="微软雅黑" pitchFamily="34" charset="-122"/>
              </a:rPr>
              <a:t>疗</a:t>
            </a:r>
            <a:endParaRPr lang="en-US" altLang="zh-CN" sz="2800" dirty="0">
              <a:solidFill>
                <a:schemeClr val="tx1"/>
              </a:solidFill>
              <a:latin typeface="微软雅黑" pitchFamily="34" charset="-122"/>
              <a:ea typeface="微软雅黑" pitchFamily="34" charset="-122"/>
            </a:endParaRPr>
          </a:p>
          <a:p>
            <a:pPr algn="ctr" eaLnBrk="1" hangingPunct="1">
              <a:defRPr/>
            </a:pPr>
            <a:r>
              <a:rPr lang="zh-CN" altLang="en-US" sz="2800" dirty="0">
                <a:solidFill>
                  <a:schemeClr val="tx1"/>
                </a:solidFill>
                <a:latin typeface="微软雅黑" pitchFamily="34" charset="-122"/>
                <a:ea typeface="微软雅黑" pitchFamily="34" charset="-122"/>
              </a:rPr>
              <a:t>服</a:t>
            </a:r>
            <a:endParaRPr lang="en-US" altLang="zh-CN" sz="2800" dirty="0">
              <a:solidFill>
                <a:schemeClr val="tx1"/>
              </a:solidFill>
              <a:latin typeface="微软雅黑" pitchFamily="34" charset="-122"/>
              <a:ea typeface="微软雅黑" pitchFamily="34" charset="-122"/>
            </a:endParaRPr>
          </a:p>
          <a:p>
            <a:pPr algn="ctr" eaLnBrk="1" hangingPunct="1">
              <a:defRPr/>
            </a:pPr>
            <a:r>
              <a:rPr lang="zh-CN" altLang="en-US" sz="2800" dirty="0">
                <a:solidFill>
                  <a:schemeClr val="tx1"/>
                </a:solidFill>
                <a:latin typeface="微软雅黑" pitchFamily="34" charset="-122"/>
                <a:ea typeface="微软雅黑" pitchFamily="34" charset="-122"/>
              </a:rPr>
              <a:t>务</a:t>
            </a:r>
            <a:endParaRPr lang="en-US" altLang="zh-CN" sz="2800" dirty="0">
              <a:solidFill>
                <a:schemeClr val="tx1"/>
              </a:solidFill>
              <a:latin typeface="微软雅黑" pitchFamily="34" charset="-122"/>
              <a:ea typeface="微软雅黑" pitchFamily="34" charset="-122"/>
            </a:endParaRPr>
          </a:p>
          <a:p>
            <a:pPr algn="ctr" eaLnBrk="1" hangingPunct="1">
              <a:defRPr/>
            </a:pPr>
            <a:r>
              <a:rPr lang="zh-CN" altLang="en-US" sz="2800" dirty="0">
                <a:solidFill>
                  <a:schemeClr val="tx1"/>
                </a:solidFill>
                <a:latin typeface="微软雅黑" pitchFamily="34" charset="-122"/>
                <a:ea typeface="微软雅黑" pitchFamily="34" charset="-122"/>
              </a:rPr>
              <a:t>总</a:t>
            </a:r>
            <a:endParaRPr lang="en-US" altLang="zh-CN" sz="2800" dirty="0">
              <a:solidFill>
                <a:schemeClr val="tx1"/>
              </a:solidFill>
              <a:latin typeface="微软雅黑" pitchFamily="34" charset="-122"/>
              <a:ea typeface="微软雅黑" pitchFamily="34" charset="-122"/>
            </a:endParaRPr>
          </a:p>
          <a:p>
            <a:pPr algn="ctr" eaLnBrk="1" hangingPunct="1">
              <a:defRPr/>
            </a:pPr>
            <a:r>
              <a:rPr lang="zh-CN" altLang="en-US" sz="2800" dirty="0">
                <a:solidFill>
                  <a:schemeClr val="tx1"/>
                </a:solidFill>
                <a:latin typeface="微软雅黑" pitchFamily="34" charset="-122"/>
                <a:ea typeface="微软雅黑" pitchFamily="34" charset="-122"/>
              </a:rPr>
              <a:t>线</a:t>
            </a:r>
            <a:endParaRPr lang="en-US" altLang="zh-CN" sz="2800" dirty="0">
              <a:solidFill>
                <a:schemeClr val="tx1"/>
              </a:solidFill>
              <a:latin typeface="微软雅黑" pitchFamily="34" charset="-122"/>
              <a:ea typeface="微软雅黑" pitchFamily="34" charset="-122"/>
            </a:endParaRPr>
          </a:p>
          <a:p>
            <a:pPr algn="ctr" eaLnBrk="1" hangingPunct="1">
              <a:defRPr/>
            </a:pPr>
            <a:r>
              <a:rPr lang="en-US" altLang="zh-CN" sz="2800" dirty="0">
                <a:solidFill>
                  <a:schemeClr val="tx1"/>
                </a:solidFill>
                <a:latin typeface="微软雅黑" pitchFamily="34" charset="-122"/>
                <a:ea typeface="微软雅黑" pitchFamily="34" charset="-122"/>
              </a:rPr>
              <a:t>HSB</a:t>
            </a:r>
            <a:endParaRPr lang="zh-CN" altLang="en-US" sz="2800" dirty="0">
              <a:solidFill>
                <a:schemeClr val="tx1"/>
              </a:solidFill>
              <a:latin typeface="微软雅黑" pitchFamily="34" charset="-122"/>
              <a:ea typeface="微软雅黑" pitchFamily="34" charset="-122"/>
            </a:endParaRPr>
          </a:p>
        </p:txBody>
      </p:sp>
      <p:sp>
        <p:nvSpPr>
          <p:cNvPr id="7" name="矩形 6"/>
          <p:cNvSpPr/>
          <p:nvPr/>
        </p:nvSpPr>
        <p:spPr bwMode="auto">
          <a:xfrm>
            <a:off x="3581400" y="1448038"/>
            <a:ext cx="533400" cy="2590800"/>
          </a:xfrm>
          <a:prstGeom prst="rect">
            <a:avLst/>
          </a:prstGeom>
          <a:solidFill>
            <a:schemeClr val="tx2">
              <a:lumMod val="40000"/>
              <a:lumOff val="60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dirty="0">
                <a:solidFill>
                  <a:schemeClr val="tx1"/>
                </a:solidFill>
                <a:latin typeface="微软雅黑" pitchFamily="34" charset="-122"/>
                <a:ea typeface="微软雅黑" pitchFamily="34" charset="-122"/>
              </a:rPr>
              <a:t>适</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配</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服</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务</a:t>
            </a:r>
          </a:p>
        </p:txBody>
      </p:sp>
      <p:cxnSp>
        <p:nvCxnSpPr>
          <p:cNvPr id="8" name="直接箭头连接符 7"/>
          <p:cNvCxnSpPr/>
          <p:nvPr/>
        </p:nvCxnSpPr>
        <p:spPr>
          <a:xfrm flipH="1">
            <a:off x="3048000" y="1524000"/>
            <a:ext cx="3810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3568" name="矩形 3"/>
          <p:cNvSpPr>
            <a:spLocks noChangeArrowheads="1"/>
          </p:cNvSpPr>
          <p:nvPr/>
        </p:nvSpPr>
        <p:spPr bwMode="auto">
          <a:xfrm>
            <a:off x="1981200" y="1295400"/>
            <a:ext cx="50292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nSpc>
                <a:spcPct val="150000"/>
              </a:lnSpc>
              <a:buFontTx/>
              <a:buNone/>
            </a:pPr>
            <a:r>
              <a:rPr lang="zh-CN" altLang="en-US">
                <a:latin typeface="微软雅黑" pitchFamily="34" charset="-122"/>
                <a:ea typeface="微软雅黑" pitchFamily="34" charset="-122"/>
                <a:cs typeface="宋体" pitchFamily="2" charset="-122"/>
              </a:rPr>
              <a:t>患者登记</a:t>
            </a:r>
            <a:endParaRPr lang="en-US" altLang="zh-CN">
              <a:latin typeface="微软雅黑" pitchFamily="34" charset="-122"/>
              <a:ea typeface="微软雅黑" pitchFamily="34" charset="-122"/>
              <a:cs typeface="宋体" pitchFamily="2" charset="-122"/>
            </a:endParaRPr>
          </a:p>
          <a:p>
            <a:pPr>
              <a:lnSpc>
                <a:spcPct val="150000"/>
              </a:lnSpc>
              <a:buFontTx/>
              <a:buNone/>
            </a:pPr>
            <a:r>
              <a:rPr lang="zh-CN" altLang="en-US">
                <a:latin typeface="微软雅黑" pitchFamily="34" charset="-122"/>
                <a:ea typeface="微软雅黑" pitchFamily="34" charset="-122"/>
                <a:cs typeface="宋体" pitchFamily="2" charset="-122"/>
              </a:rPr>
              <a:t>挂号存盘</a:t>
            </a:r>
            <a:endParaRPr lang="en-US" altLang="zh-CN">
              <a:latin typeface="微软雅黑" pitchFamily="34" charset="-122"/>
              <a:ea typeface="微软雅黑" pitchFamily="34" charset="-122"/>
              <a:cs typeface="宋体" pitchFamily="2" charset="-122"/>
            </a:endParaRPr>
          </a:p>
          <a:p>
            <a:pPr>
              <a:lnSpc>
                <a:spcPct val="150000"/>
              </a:lnSpc>
              <a:buFontTx/>
              <a:buNone/>
            </a:pPr>
            <a:r>
              <a:rPr lang="zh-CN" altLang="en-US">
                <a:latin typeface="微软雅黑" pitchFamily="34" charset="-122"/>
                <a:ea typeface="微软雅黑" pitchFamily="34" charset="-122"/>
                <a:cs typeface="宋体" pitchFamily="2" charset="-122"/>
              </a:rPr>
              <a:t>医嘱存盘</a:t>
            </a:r>
            <a:endParaRPr lang="en-US" altLang="zh-CN">
              <a:latin typeface="微软雅黑" pitchFamily="34" charset="-122"/>
              <a:ea typeface="微软雅黑" pitchFamily="34" charset="-122"/>
              <a:cs typeface="宋体" pitchFamily="2" charset="-122"/>
            </a:endParaRPr>
          </a:p>
          <a:p>
            <a:pPr>
              <a:lnSpc>
                <a:spcPct val="150000"/>
              </a:lnSpc>
              <a:buFontTx/>
              <a:buNone/>
            </a:pPr>
            <a:r>
              <a:rPr lang="en-US" altLang="zh-CN">
                <a:latin typeface="微软雅黑" pitchFamily="34" charset="-122"/>
                <a:ea typeface="微软雅黑" pitchFamily="34" charset="-122"/>
                <a:cs typeface="宋体" pitchFamily="2" charset="-122"/>
              </a:rPr>
              <a:t>………….</a:t>
            </a:r>
          </a:p>
        </p:txBody>
      </p:sp>
      <p:sp>
        <p:nvSpPr>
          <p:cNvPr id="10" name="矩形 9"/>
          <p:cNvSpPr/>
          <p:nvPr/>
        </p:nvSpPr>
        <p:spPr bwMode="auto">
          <a:xfrm>
            <a:off x="4724400" y="1448038"/>
            <a:ext cx="533400" cy="990600"/>
          </a:xfrm>
          <a:prstGeom prst="rect">
            <a:avLst/>
          </a:prstGeom>
          <a:solidFill>
            <a:schemeClr val="tx2">
              <a:lumMod val="40000"/>
              <a:lumOff val="60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dirty="0">
                <a:solidFill>
                  <a:schemeClr val="tx1"/>
                </a:solidFill>
                <a:latin typeface="微软雅黑" pitchFamily="34" charset="-122"/>
                <a:ea typeface="微软雅黑" pitchFamily="34" charset="-122"/>
              </a:rPr>
              <a:t>主</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数</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据</a:t>
            </a:r>
          </a:p>
        </p:txBody>
      </p:sp>
      <p:sp>
        <p:nvSpPr>
          <p:cNvPr id="11" name="矩形 10"/>
          <p:cNvSpPr/>
          <p:nvPr/>
        </p:nvSpPr>
        <p:spPr bwMode="auto">
          <a:xfrm>
            <a:off x="4724400" y="2514838"/>
            <a:ext cx="533400" cy="1524000"/>
          </a:xfrm>
          <a:prstGeom prst="rect">
            <a:avLst/>
          </a:prstGeom>
          <a:solidFill>
            <a:schemeClr val="tx2">
              <a:lumMod val="40000"/>
              <a:lumOff val="60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dirty="0">
                <a:solidFill>
                  <a:schemeClr val="tx1"/>
                </a:solidFill>
                <a:latin typeface="微软雅黑" pitchFamily="34" charset="-122"/>
                <a:ea typeface="微软雅黑" pitchFamily="34" charset="-122"/>
              </a:rPr>
              <a:t>患</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者</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主</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索</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引</a:t>
            </a:r>
            <a:endParaRPr lang="en-US" altLang="zh-CN" dirty="0">
              <a:solidFill>
                <a:schemeClr val="tx1"/>
              </a:solidFill>
              <a:latin typeface="微软雅黑" pitchFamily="34" charset="-122"/>
              <a:ea typeface="微软雅黑" pitchFamily="34" charset="-122"/>
            </a:endParaRPr>
          </a:p>
        </p:txBody>
      </p:sp>
      <p:cxnSp>
        <p:nvCxnSpPr>
          <p:cNvPr id="12" name="直接箭头连接符 11"/>
          <p:cNvCxnSpPr/>
          <p:nvPr/>
        </p:nvCxnSpPr>
        <p:spPr>
          <a:xfrm flipH="1">
            <a:off x="3048000" y="2133600"/>
            <a:ext cx="3810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3048000" y="2667000"/>
            <a:ext cx="3810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1676400" y="1524000"/>
            <a:ext cx="3810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1676400" y="2133600"/>
            <a:ext cx="3810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1676400" y="2667000"/>
            <a:ext cx="3810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7" name="上下箭头 16"/>
          <p:cNvSpPr/>
          <p:nvPr/>
        </p:nvSpPr>
        <p:spPr bwMode="auto">
          <a:xfrm rot="16200000">
            <a:off x="5638800" y="1905000"/>
            <a:ext cx="762000" cy="1371600"/>
          </a:xfrm>
          <a:prstGeom prst="upDownArrow">
            <a:avLst/>
          </a:prstGeom>
          <a:solidFill>
            <a:srgbClr val="C38C75"/>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1600" dirty="0">
                <a:solidFill>
                  <a:schemeClr val="tx1"/>
                </a:solidFill>
                <a:latin typeface="微软雅黑" pitchFamily="34" charset="-122"/>
                <a:ea typeface="微软雅黑" pitchFamily="34" charset="-122"/>
              </a:rPr>
              <a:t>内部标准</a:t>
            </a:r>
          </a:p>
        </p:txBody>
      </p:sp>
      <p:cxnSp>
        <p:nvCxnSpPr>
          <p:cNvPr id="18" name="直接箭头连接符 17"/>
          <p:cNvCxnSpPr/>
          <p:nvPr/>
        </p:nvCxnSpPr>
        <p:spPr>
          <a:xfrm flipH="1">
            <a:off x="3048000" y="3200400"/>
            <a:ext cx="3810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1676400" y="3200400"/>
            <a:ext cx="3810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bwMode="auto">
          <a:xfrm>
            <a:off x="6629400" y="1295400"/>
            <a:ext cx="2286000" cy="2438400"/>
          </a:xfrm>
          <a:prstGeom prst="rect">
            <a:avLst/>
          </a:prstGeom>
          <a:solidFill>
            <a:srgbClr val="C38C75"/>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endParaRPr lang="en-US" altLang="zh-CN" sz="2800" dirty="0">
              <a:solidFill>
                <a:schemeClr val="tx1"/>
              </a:solidFill>
              <a:latin typeface="微软雅黑" pitchFamily="34" charset="-122"/>
              <a:ea typeface="微软雅黑" pitchFamily="34" charset="-122"/>
            </a:endParaRPr>
          </a:p>
        </p:txBody>
      </p:sp>
      <p:sp>
        <p:nvSpPr>
          <p:cNvPr id="21" name="流程图: 磁盘 20"/>
          <p:cNvSpPr/>
          <p:nvPr/>
        </p:nvSpPr>
        <p:spPr bwMode="auto">
          <a:xfrm>
            <a:off x="7467600" y="1752600"/>
            <a:ext cx="1143000" cy="990600"/>
          </a:xfrm>
          <a:prstGeom prst="flowChartMagneticDisk">
            <a:avLst/>
          </a:prstGeom>
          <a:solidFill>
            <a:schemeClr val="bg1">
              <a:lumMod val="8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1600" dirty="0">
                <a:solidFill>
                  <a:schemeClr val="tx1"/>
                </a:solidFill>
                <a:latin typeface="微软雅黑" pitchFamily="34" charset="-122"/>
                <a:ea typeface="微软雅黑" pitchFamily="34" charset="-122"/>
              </a:rPr>
              <a:t>数据中心</a:t>
            </a:r>
            <a:endParaRPr lang="en-US" altLang="zh-CN" sz="1600" dirty="0">
              <a:solidFill>
                <a:schemeClr val="tx1"/>
              </a:solidFill>
              <a:latin typeface="微软雅黑" pitchFamily="34" charset="-122"/>
              <a:ea typeface="微软雅黑" pitchFamily="34" charset="-122"/>
            </a:endParaRPr>
          </a:p>
          <a:p>
            <a:pPr algn="ctr" eaLnBrk="1" hangingPunct="1">
              <a:defRPr/>
            </a:pPr>
            <a:r>
              <a:rPr lang="en-US" altLang="zh-CN" sz="1600" dirty="0">
                <a:solidFill>
                  <a:schemeClr val="tx1"/>
                </a:solidFill>
                <a:latin typeface="微软雅黑" pitchFamily="34" charset="-122"/>
                <a:ea typeface="微软雅黑" pitchFamily="34" charset="-122"/>
              </a:rPr>
              <a:t>HDC</a:t>
            </a:r>
          </a:p>
        </p:txBody>
      </p:sp>
      <p:sp>
        <p:nvSpPr>
          <p:cNvPr id="22" name="矩形 21"/>
          <p:cNvSpPr/>
          <p:nvPr/>
        </p:nvSpPr>
        <p:spPr bwMode="auto">
          <a:xfrm>
            <a:off x="6781800" y="1447800"/>
            <a:ext cx="533400" cy="1524000"/>
          </a:xfrm>
          <a:prstGeom prst="rect">
            <a:avLst/>
          </a:prstGeom>
          <a:solidFill>
            <a:schemeClr val="tx2">
              <a:lumMod val="40000"/>
              <a:lumOff val="60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dirty="0">
                <a:solidFill>
                  <a:schemeClr val="tx1"/>
                </a:solidFill>
                <a:latin typeface="微软雅黑" pitchFamily="34" charset="-122"/>
                <a:ea typeface="微软雅黑" pitchFamily="34" charset="-122"/>
              </a:rPr>
              <a:t>存</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储</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服</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务</a:t>
            </a:r>
            <a:endParaRPr lang="en-US" altLang="zh-CN" dirty="0">
              <a:solidFill>
                <a:schemeClr val="tx1"/>
              </a:solidFill>
              <a:latin typeface="微软雅黑" pitchFamily="34" charset="-122"/>
              <a:ea typeface="微软雅黑" pitchFamily="34" charset="-122"/>
            </a:endParaRPr>
          </a:p>
        </p:txBody>
      </p:sp>
      <p:sp>
        <p:nvSpPr>
          <p:cNvPr id="23" name="矩形 22"/>
          <p:cNvSpPr/>
          <p:nvPr/>
        </p:nvSpPr>
        <p:spPr bwMode="auto">
          <a:xfrm>
            <a:off x="6781800" y="3048000"/>
            <a:ext cx="2057400" cy="533400"/>
          </a:xfrm>
          <a:prstGeom prst="rect">
            <a:avLst/>
          </a:prstGeom>
          <a:solidFill>
            <a:schemeClr val="tx2">
              <a:lumMod val="40000"/>
              <a:lumOff val="60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dirty="0">
                <a:solidFill>
                  <a:schemeClr val="tx1"/>
                </a:solidFill>
                <a:latin typeface="微软雅黑" pitchFamily="34" charset="-122"/>
                <a:ea typeface="微软雅黑" pitchFamily="34" charset="-122"/>
              </a:rPr>
              <a:t>平台服务</a:t>
            </a:r>
            <a:endParaRPr lang="en-US" altLang="zh-CN" dirty="0">
              <a:solidFill>
                <a:schemeClr val="tx1"/>
              </a:solidFill>
              <a:latin typeface="微软雅黑" pitchFamily="34" charset="-122"/>
              <a:ea typeface="微软雅黑" pitchFamily="34" charset="-122"/>
            </a:endParaRPr>
          </a:p>
        </p:txBody>
      </p:sp>
      <p:sp>
        <p:nvSpPr>
          <p:cNvPr id="24" name="上下箭头 23"/>
          <p:cNvSpPr/>
          <p:nvPr/>
        </p:nvSpPr>
        <p:spPr bwMode="auto">
          <a:xfrm>
            <a:off x="533400" y="3733800"/>
            <a:ext cx="762000" cy="1066800"/>
          </a:xfrm>
          <a:prstGeom prst="upDownArrow">
            <a:avLst/>
          </a:prstGeom>
          <a:solidFill>
            <a:srgbClr val="C38C75"/>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endParaRPr lang="zh-CN" altLang="en-US" sz="1600" dirty="0">
              <a:solidFill>
                <a:schemeClr val="tx1"/>
              </a:solidFill>
              <a:latin typeface="微软雅黑" pitchFamily="34" charset="-122"/>
              <a:ea typeface="微软雅黑" pitchFamily="34" charset="-122"/>
            </a:endParaRPr>
          </a:p>
        </p:txBody>
      </p:sp>
      <p:sp>
        <p:nvSpPr>
          <p:cNvPr id="25" name="矩形 24"/>
          <p:cNvSpPr/>
          <p:nvPr/>
        </p:nvSpPr>
        <p:spPr bwMode="auto">
          <a:xfrm>
            <a:off x="6629400" y="3886200"/>
            <a:ext cx="2362200" cy="2514600"/>
          </a:xfrm>
          <a:prstGeom prst="rect">
            <a:avLst/>
          </a:prstGeom>
          <a:solidFill>
            <a:srgbClr val="C38C75"/>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endParaRPr lang="zh-CN" altLang="en-US" sz="2800" dirty="0">
              <a:solidFill>
                <a:schemeClr val="tx1"/>
              </a:solidFill>
              <a:latin typeface="微软雅黑" pitchFamily="34" charset="-122"/>
              <a:ea typeface="微软雅黑" pitchFamily="34" charset="-122"/>
            </a:endParaRPr>
          </a:p>
        </p:txBody>
      </p:sp>
      <p:sp>
        <p:nvSpPr>
          <p:cNvPr id="26" name="流程图: 磁盘 25"/>
          <p:cNvSpPr/>
          <p:nvPr/>
        </p:nvSpPr>
        <p:spPr bwMode="auto">
          <a:xfrm>
            <a:off x="7543800" y="4191000"/>
            <a:ext cx="1143000" cy="990600"/>
          </a:xfrm>
          <a:prstGeom prst="flowChartMagneticDisk">
            <a:avLst/>
          </a:prstGeom>
          <a:solidFill>
            <a:schemeClr val="bg1">
              <a:lumMod val="85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1600" dirty="0">
                <a:solidFill>
                  <a:schemeClr val="tx1"/>
                </a:solidFill>
                <a:latin typeface="微软雅黑" pitchFamily="34" charset="-122"/>
                <a:ea typeface="微软雅黑" pitchFamily="34" charset="-122"/>
              </a:rPr>
              <a:t>临床业务</a:t>
            </a:r>
            <a:endParaRPr lang="en-US" altLang="zh-CN" sz="1600" dirty="0">
              <a:solidFill>
                <a:schemeClr val="tx1"/>
              </a:solidFill>
              <a:latin typeface="微软雅黑" pitchFamily="34" charset="-122"/>
              <a:ea typeface="微软雅黑" pitchFamily="34" charset="-122"/>
            </a:endParaRPr>
          </a:p>
          <a:p>
            <a:pPr algn="ctr" eaLnBrk="1" hangingPunct="1">
              <a:defRPr/>
            </a:pPr>
            <a:r>
              <a:rPr lang="zh-CN" altLang="en-US" sz="1600" dirty="0">
                <a:solidFill>
                  <a:schemeClr val="tx1"/>
                </a:solidFill>
                <a:latin typeface="微软雅黑" pitchFamily="34" charset="-122"/>
                <a:ea typeface="微软雅黑" pitchFamily="34" charset="-122"/>
              </a:rPr>
              <a:t>数据库</a:t>
            </a:r>
            <a:endParaRPr lang="en-US" altLang="zh-CN" sz="1600" dirty="0">
              <a:solidFill>
                <a:schemeClr val="tx1"/>
              </a:solidFill>
              <a:latin typeface="微软雅黑" pitchFamily="34" charset="-122"/>
              <a:ea typeface="微软雅黑" pitchFamily="34" charset="-122"/>
            </a:endParaRPr>
          </a:p>
        </p:txBody>
      </p:sp>
      <p:sp>
        <p:nvSpPr>
          <p:cNvPr id="27" name="矩形 26"/>
          <p:cNvSpPr/>
          <p:nvPr/>
        </p:nvSpPr>
        <p:spPr bwMode="auto">
          <a:xfrm>
            <a:off x="6781800" y="4114800"/>
            <a:ext cx="533400" cy="2057400"/>
          </a:xfrm>
          <a:prstGeom prst="rect">
            <a:avLst/>
          </a:prstGeom>
          <a:solidFill>
            <a:schemeClr val="tx2">
              <a:lumMod val="40000"/>
              <a:lumOff val="60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dirty="0">
                <a:solidFill>
                  <a:schemeClr val="tx1"/>
                </a:solidFill>
                <a:latin typeface="微软雅黑" pitchFamily="34" charset="-122"/>
                <a:ea typeface="微软雅黑" pitchFamily="34" charset="-122"/>
              </a:rPr>
              <a:t>一</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体</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化</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医</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护</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站</a:t>
            </a:r>
            <a:endParaRPr lang="en-US" altLang="zh-CN" dirty="0">
              <a:solidFill>
                <a:schemeClr val="tx1"/>
              </a:solidFill>
              <a:latin typeface="微软雅黑" pitchFamily="34" charset="-122"/>
              <a:ea typeface="微软雅黑" pitchFamily="34" charset="-122"/>
            </a:endParaRPr>
          </a:p>
        </p:txBody>
      </p:sp>
      <p:sp>
        <p:nvSpPr>
          <p:cNvPr id="28" name="矩形 27"/>
          <p:cNvSpPr/>
          <p:nvPr/>
        </p:nvSpPr>
        <p:spPr bwMode="auto">
          <a:xfrm>
            <a:off x="7467600" y="5562600"/>
            <a:ext cx="1371600" cy="609600"/>
          </a:xfrm>
          <a:prstGeom prst="rect">
            <a:avLst/>
          </a:prstGeom>
          <a:solidFill>
            <a:schemeClr val="tx2">
              <a:lumMod val="40000"/>
              <a:lumOff val="60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dirty="0">
                <a:solidFill>
                  <a:schemeClr val="tx1"/>
                </a:solidFill>
                <a:latin typeface="微软雅黑" pitchFamily="34" charset="-122"/>
                <a:ea typeface="微软雅黑" pitchFamily="34" charset="-122"/>
              </a:rPr>
              <a:t>数据挖掘</a:t>
            </a:r>
            <a:endParaRPr lang="en-US" altLang="zh-CN" dirty="0">
              <a:solidFill>
                <a:schemeClr val="tx1"/>
              </a:solidFill>
              <a:latin typeface="微软雅黑" pitchFamily="34" charset="-122"/>
              <a:ea typeface="微软雅黑" pitchFamily="34" charset="-122"/>
            </a:endParaRPr>
          </a:p>
          <a:p>
            <a:pPr algn="ctr" eaLnBrk="1" hangingPunct="1">
              <a:defRPr/>
            </a:pPr>
            <a:r>
              <a:rPr lang="zh-CN" altLang="en-US" dirty="0">
                <a:solidFill>
                  <a:schemeClr val="tx1"/>
                </a:solidFill>
                <a:latin typeface="微软雅黑" pitchFamily="34" charset="-122"/>
                <a:ea typeface="微软雅黑" pitchFamily="34" charset="-122"/>
              </a:rPr>
              <a:t>分析</a:t>
            </a:r>
            <a:endParaRPr lang="en-US" altLang="zh-CN" dirty="0">
              <a:solidFill>
                <a:schemeClr val="tx1"/>
              </a:solidFill>
              <a:latin typeface="微软雅黑" pitchFamily="34" charset="-122"/>
              <a:ea typeface="微软雅黑" pitchFamily="34" charset="-122"/>
            </a:endParaRPr>
          </a:p>
        </p:txBody>
      </p:sp>
      <p:sp>
        <p:nvSpPr>
          <p:cNvPr id="29" name="矩形 28"/>
          <p:cNvSpPr/>
          <p:nvPr/>
        </p:nvSpPr>
        <p:spPr bwMode="auto">
          <a:xfrm>
            <a:off x="3733800" y="5562600"/>
            <a:ext cx="1981200" cy="990600"/>
          </a:xfrm>
          <a:prstGeom prst="rect">
            <a:avLst/>
          </a:prstGeom>
          <a:solidFill>
            <a:schemeClr val="tx2">
              <a:lumMod val="40000"/>
              <a:lumOff val="60000"/>
            </a:schemeClr>
          </a:solidFill>
          <a:ln>
            <a:headEnd type="none" w="med" len="med"/>
            <a:tailEnd type="none" w="med" len="me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b="1" dirty="0">
                <a:solidFill>
                  <a:srgbClr val="FF0000"/>
                </a:solidFill>
                <a:latin typeface="微软雅黑" pitchFamily="34" charset="-122"/>
                <a:ea typeface="微软雅黑" pitchFamily="34" charset="-122"/>
              </a:rPr>
              <a:t>第三方系统</a:t>
            </a:r>
            <a:endParaRPr lang="en-US" altLang="zh-CN" b="1" dirty="0">
              <a:solidFill>
                <a:srgbClr val="FF0000"/>
              </a:solidFill>
              <a:latin typeface="微软雅黑" pitchFamily="34" charset="-122"/>
              <a:ea typeface="微软雅黑" pitchFamily="34" charset="-122"/>
            </a:endParaRPr>
          </a:p>
          <a:p>
            <a:pPr algn="ctr" eaLnBrk="1" hangingPunct="1">
              <a:defRPr/>
            </a:pPr>
            <a:r>
              <a:rPr lang="zh-CN" altLang="en-US" b="1" dirty="0">
                <a:solidFill>
                  <a:srgbClr val="FF0000"/>
                </a:solidFill>
                <a:latin typeface="微软雅黑" pitchFamily="34" charset="-122"/>
                <a:ea typeface="微软雅黑" pitchFamily="34" charset="-122"/>
              </a:rPr>
              <a:t>扩展组件</a:t>
            </a:r>
            <a:endParaRPr lang="en-US" altLang="zh-CN" b="1" dirty="0">
              <a:solidFill>
                <a:srgbClr val="FF0000"/>
              </a:solidFill>
              <a:latin typeface="微软雅黑" pitchFamily="34" charset="-122"/>
              <a:ea typeface="微软雅黑" pitchFamily="34" charset="-122"/>
            </a:endParaRPr>
          </a:p>
        </p:txBody>
      </p:sp>
      <p:sp>
        <p:nvSpPr>
          <p:cNvPr id="30" name="上下箭头 29"/>
          <p:cNvSpPr/>
          <p:nvPr/>
        </p:nvSpPr>
        <p:spPr bwMode="auto">
          <a:xfrm rot="18433973">
            <a:off x="5544192" y="3849286"/>
            <a:ext cx="762000" cy="1570074"/>
          </a:xfrm>
          <a:prstGeom prst="upDownArrow">
            <a:avLst/>
          </a:prstGeom>
          <a:solidFill>
            <a:srgbClr val="C38C75"/>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1600" dirty="0">
                <a:solidFill>
                  <a:schemeClr val="tx1"/>
                </a:solidFill>
                <a:latin typeface="微软雅黑" pitchFamily="34" charset="-122"/>
                <a:ea typeface="微软雅黑" pitchFamily="34" charset="-122"/>
              </a:rPr>
              <a:t>内部标准</a:t>
            </a:r>
          </a:p>
        </p:txBody>
      </p:sp>
      <p:cxnSp>
        <p:nvCxnSpPr>
          <p:cNvPr id="31" name="直接箭头连接符 30"/>
          <p:cNvCxnSpPr/>
          <p:nvPr/>
        </p:nvCxnSpPr>
        <p:spPr>
          <a:xfrm>
            <a:off x="4495800" y="4419600"/>
            <a:ext cx="0" cy="381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4495800" y="5105400"/>
            <a:ext cx="0" cy="381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4876800" y="4419600"/>
            <a:ext cx="0" cy="381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4876800" y="5105400"/>
            <a:ext cx="0" cy="381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5" name="矩形 3"/>
          <p:cNvSpPr>
            <a:spLocks noChangeArrowheads="1"/>
          </p:cNvSpPr>
          <p:nvPr/>
        </p:nvSpPr>
        <p:spPr bwMode="auto">
          <a:xfrm>
            <a:off x="4114800" y="4648200"/>
            <a:ext cx="1676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nSpc>
                <a:spcPct val="150000"/>
              </a:lnSpc>
              <a:buFontTx/>
              <a:buNone/>
            </a:pPr>
            <a:r>
              <a:rPr lang="zh-CN" altLang="en-US">
                <a:latin typeface="微软雅黑" pitchFamily="34" charset="-122"/>
                <a:ea typeface="微软雅黑" pitchFamily="34" charset="-122"/>
                <a:cs typeface="宋体" pitchFamily="2" charset="-122"/>
              </a:rPr>
              <a:t>业务活动</a:t>
            </a:r>
            <a:r>
              <a:rPr lang="en-US" altLang="zh-CN">
                <a:latin typeface="微软雅黑" pitchFamily="34" charset="-122"/>
                <a:ea typeface="微软雅黑" pitchFamily="34" charset="-122"/>
                <a:cs typeface="宋体" pitchFamily="2" charset="-122"/>
              </a:rPr>
              <a:t>	</a:t>
            </a:r>
          </a:p>
        </p:txBody>
      </p:sp>
      <p:sp>
        <p:nvSpPr>
          <p:cNvPr id="23623" name="矩形 3"/>
          <p:cNvSpPr>
            <a:spLocks noChangeArrowheads="1"/>
          </p:cNvSpPr>
          <p:nvPr/>
        </p:nvSpPr>
        <p:spPr bwMode="auto">
          <a:xfrm>
            <a:off x="1219200" y="762000"/>
            <a:ext cx="29718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nSpc>
                <a:spcPct val="150000"/>
              </a:lnSpc>
              <a:buFontTx/>
              <a:buNone/>
            </a:pPr>
            <a:r>
              <a:rPr lang="en-US" altLang="zh-CN" sz="1400">
                <a:latin typeface="微软雅黑" pitchFamily="34" charset="-122"/>
                <a:ea typeface="微软雅黑" pitchFamily="34" charset="-122"/>
                <a:cs typeface="宋体" pitchFamily="2" charset="-122"/>
              </a:rPr>
              <a:t>Massage(</a:t>
            </a:r>
            <a:r>
              <a:rPr lang="zh-CN" altLang="en-US" sz="1400">
                <a:latin typeface="微软雅黑" pitchFamily="34" charset="-122"/>
                <a:ea typeface="微软雅黑" pitchFamily="34" charset="-122"/>
                <a:cs typeface="宋体" pitchFamily="2" charset="-122"/>
              </a:rPr>
              <a:t>业务标识</a:t>
            </a:r>
            <a:r>
              <a:rPr lang="en-US" altLang="zh-CN" sz="1400">
                <a:latin typeface="微软雅黑" pitchFamily="34" charset="-122"/>
                <a:ea typeface="微软雅黑" pitchFamily="34" charset="-122"/>
                <a:cs typeface="宋体" pitchFamily="2" charset="-122"/>
              </a:rPr>
              <a:t>,  </a:t>
            </a:r>
            <a:r>
              <a:rPr lang="zh-CN" altLang="en-US" sz="1400">
                <a:latin typeface="微软雅黑" pitchFamily="34" charset="-122"/>
                <a:ea typeface="微软雅黑" pitchFamily="34" charset="-122"/>
                <a:cs typeface="宋体" pitchFamily="2" charset="-122"/>
              </a:rPr>
              <a:t>业务内容）</a:t>
            </a:r>
            <a:r>
              <a:rPr lang="en-US" altLang="zh-CN">
                <a:latin typeface="微软雅黑" pitchFamily="34" charset="-122"/>
                <a:ea typeface="微软雅黑" pitchFamily="34" charset="-122"/>
                <a:cs typeface="宋体" pitchFamily="2" charset="-122"/>
              </a:rPr>
              <a: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ppt_x"/>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实施层面 </a:t>
            </a:r>
            <a:r>
              <a:rPr lang="en-US" altLang="zh-CN" b="1" kern="1200" dirty="0">
                <a:solidFill>
                  <a:srgbClr val="C0504D"/>
                </a:solidFill>
                <a:latin typeface="微软雅黑" pitchFamily="34" charset="-122"/>
                <a:ea typeface="微软雅黑" pitchFamily="34" charset="-122"/>
              </a:rPr>
              <a:t>– </a:t>
            </a:r>
            <a:r>
              <a:rPr lang="zh-CN" altLang="en-US" b="1" kern="1200" dirty="0" smtClean="0">
                <a:solidFill>
                  <a:srgbClr val="C0504D"/>
                </a:solidFill>
                <a:latin typeface="微软雅黑" pitchFamily="34" charset="-122"/>
                <a:ea typeface="微软雅黑" pitchFamily="34" charset="-122"/>
              </a:rPr>
              <a:t>流程分析</a:t>
            </a:r>
            <a:endParaRPr lang="zh-CN" altLang="en-US" b="1" kern="1200" dirty="0">
              <a:solidFill>
                <a:srgbClr val="C0504D"/>
              </a:solidFill>
              <a:latin typeface="微软雅黑" pitchFamily="34" charset="-122"/>
              <a:ea typeface="微软雅黑" pitchFamily="34" charset="-122"/>
            </a:endParaRPr>
          </a:p>
        </p:txBody>
      </p:sp>
      <p:sp>
        <p:nvSpPr>
          <p:cNvPr id="6" name="Rectangle 4"/>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zh-CN" altLang="en-US"/>
          </a:p>
        </p:txBody>
      </p:sp>
      <p:graphicFrame>
        <p:nvGraphicFramePr>
          <p:cNvPr id="7" name="表格 6"/>
          <p:cNvGraphicFramePr>
            <a:graphicFrameLocks noGrp="1"/>
          </p:cNvGraphicFramePr>
          <p:nvPr>
            <p:extLst>
              <p:ext uri="{D42A27DB-BD31-4B8C-83A1-F6EECF244321}">
                <p14:modId xmlns:p14="http://schemas.microsoft.com/office/powerpoint/2010/main" val="4002291806"/>
              </p:ext>
            </p:extLst>
          </p:nvPr>
        </p:nvGraphicFramePr>
        <p:xfrm>
          <a:off x="1828800" y="1403985"/>
          <a:ext cx="5832648" cy="3897630"/>
        </p:xfrm>
        <a:graphic>
          <a:graphicData uri="http://schemas.openxmlformats.org/drawingml/2006/table">
            <a:tbl>
              <a:tblPr firstRow="1">
                <a:tableStyleId>{69012ECD-51FC-41F1-AA8D-1B2483CD663E}</a:tableStyleId>
              </a:tblPr>
              <a:tblGrid>
                <a:gridCol w="598789"/>
                <a:gridCol w="2406245"/>
                <a:gridCol w="554434"/>
                <a:gridCol w="2273180"/>
              </a:tblGrid>
              <a:tr h="171450">
                <a:tc>
                  <a:txBody>
                    <a:bodyPr/>
                    <a:lstStyle/>
                    <a:p>
                      <a:pPr algn="l" fontAlgn="b"/>
                      <a:r>
                        <a:rPr lang="zh-CN" altLang="en-US" sz="1100" u="none" strike="noStrike" dirty="0">
                          <a:effectLst/>
                        </a:rPr>
                        <a:t>分类</a:t>
                      </a:r>
                      <a:endParaRPr lang="zh-CN" altLang="en-US" sz="1100" b="1" i="0" u="none" strike="noStrike" dirty="0">
                        <a:solidFill>
                          <a:srgbClr val="FFFFFF"/>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dirty="0">
                          <a:effectLst/>
                        </a:rPr>
                        <a:t>集成流程</a:t>
                      </a:r>
                      <a:endParaRPr lang="zh-CN" altLang="en-US" sz="1100" b="1" i="0" u="none" strike="noStrike" dirty="0">
                        <a:solidFill>
                          <a:srgbClr val="FFFFFF"/>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ctr"/>
                      <a:r>
                        <a:rPr lang="zh-CN" altLang="en-US" sz="1100" u="none" strike="noStrike" dirty="0">
                          <a:effectLst/>
                        </a:rPr>
                        <a:t>分类</a:t>
                      </a:r>
                      <a:endParaRPr lang="zh-CN" altLang="en-US" sz="1100" b="1" i="0" u="none" strike="noStrike" dirty="0">
                        <a:solidFill>
                          <a:srgbClr val="FFFFFF"/>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b"/>
                      <a:r>
                        <a:rPr lang="zh-CN" altLang="en-US" sz="1100" u="none" strike="noStrike" dirty="0">
                          <a:effectLst/>
                        </a:rPr>
                        <a:t>集成流程</a:t>
                      </a:r>
                      <a:endParaRPr lang="zh-CN" altLang="en-US" sz="1100" b="1" i="0" u="none" strike="noStrike" dirty="0">
                        <a:solidFill>
                          <a:srgbClr val="FFFFFF"/>
                        </a:solidFill>
                        <a:effectLst/>
                        <a:latin typeface="宋体" panose="02010600030101010101" pitchFamily="2" charset="-122"/>
                        <a:ea typeface="宋体" panose="02010600030101010101" pitchFamily="2" charset="-122"/>
                      </a:endParaRPr>
                    </a:p>
                  </a:txBody>
                  <a:tcPr marL="9525" marR="9525" marT="9525" marB="0" anchor="b"/>
                </a:tc>
              </a:tr>
              <a:tr h="171450">
                <a:tc rowSpan="3">
                  <a:txBody>
                    <a:bodyPr/>
                    <a:lstStyle/>
                    <a:p>
                      <a:pPr algn="l" fontAlgn="ctr"/>
                      <a:r>
                        <a:rPr lang="en-US" altLang="zh-CN" sz="1100" u="none" strike="noStrike" dirty="0">
                          <a:effectLst/>
                        </a:rPr>
                        <a:t>1.</a:t>
                      </a:r>
                      <a:r>
                        <a:rPr lang="zh-CN" altLang="en-US" sz="1100" u="none" strike="noStrike" dirty="0">
                          <a:effectLst/>
                        </a:rPr>
                        <a:t>全景图</a:t>
                      </a:r>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b"/>
                      <a:r>
                        <a:rPr lang="en-US" altLang="zh-CN" sz="1100" u="none" strike="noStrike" dirty="0">
                          <a:effectLst/>
                        </a:rPr>
                        <a:t>1.</a:t>
                      </a:r>
                      <a:r>
                        <a:rPr lang="zh-CN" altLang="en-US" sz="1100" u="none" strike="noStrike" dirty="0">
                          <a:effectLst/>
                        </a:rPr>
                        <a:t>门诊业务集成场景全景图</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rowSpan="2">
                  <a:txBody>
                    <a:bodyPr/>
                    <a:lstStyle/>
                    <a:p>
                      <a:pPr algn="l" fontAlgn="ctr"/>
                      <a:r>
                        <a:rPr lang="en-US" altLang="zh-CN" sz="1100" u="none" strike="noStrike" dirty="0">
                          <a:effectLst/>
                        </a:rPr>
                        <a:t>10.</a:t>
                      </a:r>
                      <a:r>
                        <a:rPr lang="zh-CN" altLang="en-US" sz="1100" u="none" strike="noStrike" dirty="0">
                          <a:effectLst/>
                        </a:rPr>
                        <a:t>备血</a:t>
                      </a:r>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b"/>
                      <a:r>
                        <a:rPr lang="en-US" altLang="zh-CN" sz="1100" u="none" strike="noStrike">
                          <a:effectLst/>
                        </a:rPr>
                        <a:t>19.</a:t>
                      </a:r>
                      <a:r>
                        <a:rPr lang="zh-CN" altLang="en-US" sz="1100" u="none" strike="noStrike">
                          <a:effectLst/>
                        </a:rPr>
                        <a:t>住院备血集成场景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vMerge="1">
                  <a:txBody>
                    <a:bodyPr/>
                    <a:lstStyle/>
                    <a:p>
                      <a:endParaRPr lang="zh-CN" altLang="en-US"/>
                    </a:p>
                  </a:txBody>
                  <a:tcPr/>
                </a:tc>
                <a:tc>
                  <a:txBody>
                    <a:bodyPr/>
                    <a:lstStyle/>
                    <a:p>
                      <a:pPr algn="l" fontAlgn="b"/>
                      <a:r>
                        <a:rPr lang="en-US" altLang="zh-CN" sz="1100" u="none" strike="noStrike">
                          <a:effectLst/>
                        </a:rPr>
                        <a:t>2.</a:t>
                      </a:r>
                      <a:r>
                        <a:rPr lang="zh-CN" altLang="en-US" sz="1100" u="none" strike="noStrike">
                          <a:effectLst/>
                        </a:rPr>
                        <a:t>住院集成交互场景全景图</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vMerge="1">
                  <a:txBody>
                    <a:bodyPr/>
                    <a:lstStyle/>
                    <a:p>
                      <a:endParaRPr lang="zh-CN" altLang="en-US"/>
                    </a:p>
                  </a:txBody>
                  <a:tcPr/>
                </a:tc>
                <a:tc>
                  <a:txBody>
                    <a:bodyPr/>
                    <a:lstStyle/>
                    <a:p>
                      <a:pPr algn="l" fontAlgn="b"/>
                      <a:r>
                        <a:rPr lang="en-US" altLang="zh-CN" sz="1100" u="none" strike="noStrike">
                          <a:effectLst/>
                        </a:rPr>
                        <a:t>20.</a:t>
                      </a:r>
                      <a:r>
                        <a:rPr lang="zh-CN" altLang="en-US" sz="1100" u="none" strike="noStrike">
                          <a:effectLst/>
                        </a:rPr>
                        <a:t>急诊备血集成场景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vMerge="1">
                  <a:txBody>
                    <a:bodyPr/>
                    <a:lstStyle/>
                    <a:p>
                      <a:endParaRPr lang="zh-CN" altLang="en-US"/>
                    </a:p>
                  </a:txBody>
                  <a:tcPr/>
                </a:tc>
                <a:tc>
                  <a:txBody>
                    <a:bodyPr/>
                    <a:lstStyle/>
                    <a:p>
                      <a:pPr algn="l" fontAlgn="b"/>
                      <a:r>
                        <a:rPr lang="en-US" altLang="zh-CN" sz="1100" u="none" strike="noStrike">
                          <a:effectLst/>
                        </a:rPr>
                        <a:t>3.</a:t>
                      </a:r>
                      <a:r>
                        <a:rPr lang="zh-CN" altLang="en-US" sz="1100" u="none" strike="noStrike">
                          <a:effectLst/>
                        </a:rPr>
                        <a:t>体检业务交互场景全景图</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rowSpan="3">
                  <a:txBody>
                    <a:bodyPr/>
                    <a:lstStyle/>
                    <a:p>
                      <a:pPr algn="l" fontAlgn="ctr"/>
                      <a:r>
                        <a:rPr lang="en-US" altLang="zh-CN" sz="1100" u="none" strike="noStrike" dirty="0">
                          <a:effectLst/>
                        </a:rPr>
                        <a:t>11.</a:t>
                      </a:r>
                      <a:r>
                        <a:rPr lang="zh-CN" altLang="en-US" sz="1100" u="none" strike="noStrike" dirty="0">
                          <a:effectLst/>
                        </a:rPr>
                        <a:t>提血</a:t>
                      </a:r>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b"/>
                      <a:r>
                        <a:rPr lang="en-US" altLang="zh-CN" sz="1100" u="none" strike="noStrike">
                          <a:effectLst/>
                        </a:rPr>
                        <a:t>21.</a:t>
                      </a:r>
                      <a:r>
                        <a:rPr lang="zh-CN" altLang="en-US" sz="1100" u="none" strike="noStrike">
                          <a:effectLst/>
                        </a:rPr>
                        <a:t>住院提血集成场景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rowSpan="2">
                  <a:txBody>
                    <a:bodyPr/>
                    <a:lstStyle/>
                    <a:p>
                      <a:pPr algn="l" fontAlgn="ctr"/>
                      <a:r>
                        <a:rPr lang="en-US" altLang="zh-CN" sz="1100" u="none" strike="noStrike">
                          <a:effectLst/>
                        </a:rPr>
                        <a:t>2.</a:t>
                      </a:r>
                      <a:r>
                        <a:rPr lang="zh-CN" altLang="en-US" sz="1100" u="none" strike="noStrike">
                          <a:effectLst/>
                        </a:rPr>
                        <a:t>银医通</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b"/>
                      <a:r>
                        <a:rPr lang="en-US" altLang="zh-CN" sz="1100" u="none" strike="noStrike">
                          <a:effectLst/>
                        </a:rPr>
                        <a:t>4.</a:t>
                      </a:r>
                      <a:r>
                        <a:rPr lang="zh-CN" altLang="en-US" sz="1100" u="none" strike="noStrike">
                          <a:effectLst/>
                        </a:rPr>
                        <a:t>银医通（自助机）业务集成场景交互</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vMerge="1">
                  <a:txBody>
                    <a:bodyPr/>
                    <a:lstStyle/>
                    <a:p>
                      <a:endParaRPr lang="zh-CN" altLang="en-US"/>
                    </a:p>
                  </a:txBody>
                  <a:tcPr/>
                </a:tc>
                <a:tc>
                  <a:txBody>
                    <a:bodyPr/>
                    <a:lstStyle/>
                    <a:p>
                      <a:pPr algn="l" fontAlgn="b"/>
                      <a:r>
                        <a:rPr lang="en-US" altLang="zh-CN" sz="1100" u="none" strike="noStrike">
                          <a:effectLst/>
                        </a:rPr>
                        <a:t>22.</a:t>
                      </a:r>
                      <a:r>
                        <a:rPr lang="zh-CN" altLang="en-US" sz="1100" u="none" strike="noStrike">
                          <a:effectLst/>
                        </a:rPr>
                        <a:t>急诊提血集成场景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vMerge="1">
                  <a:txBody>
                    <a:bodyPr/>
                    <a:lstStyle/>
                    <a:p>
                      <a:endParaRPr lang="zh-CN" altLang="en-US"/>
                    </a:p>
                  </a:txBody>
                  <a:tcPr/>
                </a:tc>
                <a:tc>
                  <a:txBody>
                    <a:bodyPr/>
                    <a:lstStyle/>
                    <a:p>
                      <a:pPr algn="l" fontAlgn="b"/>
                      <a:r>
                        <a:rPr lang="en-US" altLang="zh-CN" sz="1100" u="none" strike="noStrike">
                          <a:effectLst/>
                        </a:rPr>
                        <a:t>5.</a:t>
                      </a:r>
                      <a:r>
                        <a:rPr lang="zh-CN" altLang="en-US" sz="1100" u="none" strike="noStrike">
                          <a:effectLst/>
                        </a:rPr>
                        <a:t>银医通（支付宝）业务集成场景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vMerge="1">
                  <a:txBody>
                    <a:bodyPr/>
                    <a:lstStyle/>
                    <a:p>
                      <a:endParaRPr lang="zh-CN" altLang="en-US"/>
                    </a:p>
                  </a:txBody>
                  <a:tcPr/>
                </a:tc>
                <a:tc>
                  <a:txBody>
                    <a:bodyPr/>
                    <a:lstStyle/>
                    <a:p>
                      <a:pPr algn="l" fontAlgn="b"/>
                      <a:r>
                        <a:rPr lang="en-US" altLang="zh-CN" sz="1100" u="none" strike="noStrike">
                          <a:effectLst/>
                        </a:rPr>
                        <a:t>23.</a:t>
                      </a:r>
                      <a:r>
                        <a:rPr lang="zh-CN" altLang="en-US" sz="1100" u="none" strike="noStrike">
                          <a:effectLst/>
                        </a:rPr>
                        <a:t>紧急提血集成场景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rowSpan="2">
                  <a:txBody>
                    <a:bodyPr/>
                    <a:lstStyle/>
                    <a:p>
                      <a:pPr algn="l" fontAlgn="ctr"/>
                      <a:r>
                        <a:rPr lang="en-US" altLang="zh-CN" sz="1100" u="none" strike="noStrike">
                          <a:effectLst/>
                        </a:rPr>
                        <a:t>3.</a:t>
                      </a:r>
                      <a:r>
                        <a:rPr lang="zh-CN" altLang="en-US" sz="1100" u="none" strike="noStrike">
                          <a:effectLst/>
                        </a:rPr>
                        <a:t>检验</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b"/>
                      <a:r>
                        <a:rPr lang="en-US" altLang="zh-CN" sz="1100" u="none" strike="noStrike">
                          <a:effectLst/>
                        </a:rPr>
                        <a:t>6.</a:t>
                      </a:r>
                      <a:r>
                        <a:rPr lang="zh-CN" altLang="en-US" sz="1100" u="none" strike="noStrike">
                          <a:effectLst/>
                        </a:rPr>
                        <a:t>检验集成场景</a:t>
                      </a:r>
                      <a:r>
                        <a:rPr lang="en-US" altLang="zh-CN" sz="1100" u="none" strike="noStrike">
                          <a:effectLst/>
                        </a:rPr>
                        <a:t>-</a:t>
                      </a:r>
                      <a:r>
                        <a:rPr lang="zh-CN" altLang="en-US" sz="1100" u="none" strike="noStrike">
                          <a:effectLst/>
                        </a:rPr>
                        <a:t>门急诊、体检</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rowSpan="2">
                  <a:txBody>
                    <a:bodyPr/>
                    <a:lstStyle/>
                    <a:p>
                      <a:pPr algn="l" fontAlgn="ctr"/>
                      <a:r>
                        <a:rPr lang="en-US" altLang="zh-CN" sz="1100" u="none" strike="noStrike">
                          <a:effectLst/>
                        </a:rPr>
                        <a:t>12.</a:t>
                      </a:r>
                      <a:r>
                        <a:rPr lang="zh-CN" altLang="en-US" sz="1100" u="none" strike="noStrike">
                          <a:effectLst/>
                        </a:rPr>
                        <a:t>手术</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b"/>
                      <a:r>
                        <a:rPr lang="en-US" altLang="zh-CN" sz="1100" u="none" strike="noStrike" dirty="0">
                          <a:effectLst/>
                        </a:rPr>
                        <a:t>24.</a:t>
                      </a:r>
                      <a:r>
                        <a:rPr lang="zh-CN" altLang="en-US" sz="1100" u="none" strike="noStrike" dirty="0">
                          <a:effectLst/>
                        </a:rPr>
                        <a:t>手术集成场景</a:t>
                      </a:r>
                      <a:r>
                        <a:rPr lang="en-US" altLang="zh-CN" sz="1100" u="none" strike="noStrike" dirty="0">
                          <a:effectLst/>
                        </a:rPr>
                        <a:t>-</a:t>
                      </a:r>
                      <a:r>
                        <a:rPr lang="zh-CN" altLang="en-US" sz="1100" u="none" strike="noStrike" dirty="0">
                          <a:effectLst/>
                        </a:rPr>
                        <a:t>门</a:t>
                      </a:r>
                      <a:r>
                        <a:rPr lang="en-US" altLang="zh-CN" sz="1100" u="none" strike="noStrike" dirty="0">
                          <a:effectLst/>
                        </a:rPr>
                        <a:t>(</a:t>
                      </a:r>
                      <a:r>
                        <a:rPr lang="zh-CN" altLang="en-US" sz="1100" u="none" strike="noStrike" dirty="0">
                          <a:effectLst/>
                        </a:rPr>
                        <a:t>急</a:t>
                      </a:r>
                      <a:r>
                        <a:rPr lang="en-US" altLang="zh-CN" sz="1100" u="none" strike="noStrike" dirty="0">
                          <a:effectLst/>
                        </a:rPr>
                        <a:t>)</a:t>
                      </a:r>
                      <a:r>
                        <a:rPr lang="zh-CN" altLang="en-US" sz="1100" u="none" strike="noStrike" dirty="0">
                          <a:effectLst/>
                        </a:rPr>
                        <a:t>诊</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vMerge="1">
                  <a:txBody>
                    <a:bodyPr/>
                    <a:lstStyle/>
                    <a:p>
                      <a:endParaRPr lang="zh-CN" altLang="en-US"/>
                    </a:p>
                  </a:txBody>
                  <a:tcPr/>
                </a:tc>
                <a:tc>
                  <a:txBody>
                    <a:bodyPr/>
                    <a:lstStyle/>
                    <a:p>
                      <a:pPr algn="l" fontAlgn="b"/>
                      <a:r>
                        <a:rPr lang="en-US" altLang="zh-CN" sz="1100" u="none" strike="noStrike">
                          <a:effectLst/>
                        </a:rPr>
                        <a:t>7.</a:t>
                      </a:r>
                      <a:r>
                        <a:rPr lang="zh-CN" altLang="en-US" sz="1100" u="none" strike="noStrike">
                          <a:effectLst/>
                        </a:rPr>
                        <a:t>检验集成场景</a:t>
                      </a:r>
                      <a:r>
                        <a:rPr lang="en-US" altLang="zh-CN" sz="1100" u="none" strike="noStrike">
                          <a:effectLst/>
                        </a:rPr>
                        <a:t>-</a:t>
                      </a:r>
                      <a:r>
                        <a:rPr lang="zh-CN" altLang="en-US" sz="1100" u="none" strike="noStrike">
                          <a:effectLst/>
                        </a:rPr>
                        <a:t>住院</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vMerge="1">
                  <a:txBody>
                    <a:bodyPr/>
                    <a:lstStyle/>
                    <a:p>
                      <a:endParaRPr lang="zh-CN" altLang="en-US"/>
                    </a:p>
                  </a:txBody>
                  <a:tcPr/>
                </a:tc>
                <a:tc>
                  <a:txBody>
                    <a:bodyPr/>
                    <a:lstStyle/>
                    <a:p>
                      <a:pPr algn="l" fontAlgn="b"/>
                      <a:r>
                        <a:rPr lang="en-US" altLang="zh-CN" sz="1100" u="none" strike="noStrike">
                          <a:effectLst/>
                        </a:rPr>
                        <a:t>25.</a:t>
                      </a:r>
                      <a:r>
                        <a:rPr lang="zh-CN" altLang="en-US" sz="1100" u="none" strike="noStrike">
                          <a:effectLst/>
                        </a:rPr>
                        <a:t>手术集成场景</a:t>
                      </a:r>
                      <a:r>
                        <a:rPr lang="en-US" altLang="zh-CN" sz="1100" u="none" strike="noStrike">
                          <a:effectLst/>
                        </a:rPr>
                        <a:t>-</a:t>
                      </a:r>
                      <a:r>
                        <a:rPr lang="zh-CN" altLang="en-US" sz="1100" u="none" strike="noStrike">
                          <a:effectLst/>
                        </a:rPr>
                        <a:t>住院</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rowSpan="2">
                  <a:txBody>
                    <a:bodyPr/>
                    <a:lstStyle/>
                    <a:p>
                      <a:pPr algn="l" fontAlgn="ctr"/>
                      <a:r>
                        <a:rPr lang="en-US" altLang="zh-CN" sz="1100" u="none" strike="noStrike">
                          <a:effectLst/>
                        </a:rPr>
                        <a:t>4.</a:t>
                      </a:r>
                      <a:r>
                        <a:rPr lang="zh-CN" altLang="en-US" sz="1100" u="none" strike="noStrike">
                          <a:effectLst/>
                        </a:rPr>
                        <a:t>超声</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b"/>
                      <a:r>
                        <a:rPr lang="en-US" altLang="zh-CN" sz="1100" u="none" strike="noStrike">
                          <a:effectLst/>
                        </a:rPr>
                        <a:t>8.</a:t>
                      </a:r>
                      <a:r>
                        <a:rPr lang="zh-CN" altLang="en-US" sz="1100" u="none" strike="noStrike">
                          <a:effectLst/>
                        </a:rPr>
                        <a:t>超声集成场景</a:t>
                      </a:r>
                      <a:r>
                        <a:rPr lang="en-US" altLang="zh-CN" sz="1100" u="none" strike="noStrike">
                          <a:effectLst/>
                        </a:rPr>
                        <a:t>-</a:t>
                      </a:r>
                      <a:r>
                        <a:rPr lang="zh-CN" altLang="en-US" sz="1100" u="none" strike="noStrike">
                          <a:effectLst/>
                        </a:rPr>
                        <a:t>门诊</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rowSpan="3">
                  <a:txBody>
                    <a:bodyPr/>
                    <a:lstStyle/>
                    <a:p>
                      <a:pPr algn="l" fontAlgn="ctr"/>
                      <a:r>
                        <a:rPr lang="en-US" altLang="zh-CN" sz="1100" u="none" strike="noStrike">
                          <a:effectLst/>
                        </a:rPr>
                        <a:t>13.</a:t>
                      </a:r>
                      <a:r>
                        <a:rPr lang="zh-CN" altLang="en-US" sz="1100" u="none" strike="noStrike">
                          <a:effectLst/>
                        </a:rPr>
                        <a:t>麻醉</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b"/>
                      <a:r>
                        <a:rPr lang="en-US" altLang="zh-CN" sz="1100" u="none" strike="noStrike">
                          <a:effectLst/>
                        </a:rPr>
                        <a:t>26.</a:t>
                      </a:r>
                      <a:r>
                        <a:rPr lang="zh-CN" altLang="en-US" sz="1100" u="none" strike="noStrike">
                          <a:effectLst/>
                        </a:rPr>
                        <a:t>麻醉集成场景</a:t>
                      </a:r>
                      <a:r>
                        <a:rPr lang="en-US" altLang="zh-CN" sz="1100" u="none" strike="noStrike">
                          <a:effectLst/>
                        </a:rPr>
                        <a:t>-</a:t>
                      </a:r>
                      <a:r>
                        <a:rPr lang="zh-CN" altLang="en-US" sz="1100" u="none" strike="noStrike">
                          <a:effectLst/>
                        </a:rPr>
                        <a:t>门</a:t>
                      </a:r>
                      <a:r>
                        <a:rPr lang="en-US" altLang="zh-CN" sz="1100" u="none" strike="noStrike">
                          <a:effectLst/>
                        </a:rPr>
                        <a:t>(</a:t>
                      </a:r>
                      <a:r>
                        <a:rPr lang="zh-CN" altLang="en-US" sz="1100" u="none" strike="noStrike">
                          <a:effectLst/>
                        </a:rPr>
                        <a:t>急</a:t>
                      </a:r>
                      <a:r>
                        <a:rPr lang="en-US" altLang="zh-CN" sz="1100" u="none" strike="noStrike">
                          <a:effectLst/>
                        </a:rPr>
                        <a:t>)</a:t>
                      </a:r>
                      <a:r>
                        <a:rPr lang="zh-CN" altLang="en-US" sz="1100" u="none" strike="noStrike">
                          <a:effectLst/>
                        </a:rPr>
                        <a:t>诊</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vMerge="1">
                  <a:txBody>
                    <a:bodyPr/>
                    <a:lstStyle/>
                    <a:p>
                      <a:endParaRPr lang="zh-CN" altLang="en-US"/>
                    </a:p>
                  </a:txBody>
                  <a:tcPr/>
                </a:tc>
                <a:tc>
                  <a:txBody>
                    <a:bodyPr/>
                    <a:lstStyle/>
                    <a:p>
                      <a:pPr algn="l" fontAlgn="b"/>
                      <a:r>
                        <a:rPr lang="en-US" altLang="zh-CN" sz="1100" u="none" strike="noStrike" dirty="0">
                          <a:effectLst/>
                        </a:rPr>
                        <a:t>9.</a:t>
                      </a:r>
                      <a:r>
                        <a:rPr lang="zh-CN" altLang="en-US" sz="1100" u="none" strike="noStrike" dirty="0">
                          <a:effectLst/>
                        </a:rPr>
                        <a:t>超声集成场景</a:t>
                      </a:r>
                      <a:r>
                        <a:rPr lang="en-US" altLang="zh-CN" sz="1100" u="none" strike="noStrike" dirty="0">
                          <a:effectLst/>
                        </a:rPr>
                        <a:t>-</a:t>
                      </a:r>
                      <a:r>
                        <a:rPr lang="zh-CN" altLang="en-US" sz="1100" u="none" strike="noStrike" dirty="0">
                          <a:effectLst/>
                        </a:rPr>
                        <a:t>住院</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vMerge="1">
                  <a:txBody>
                    <a:bodyPr/>
                    <a:lstStyle/>
                    <a:p>
                      <a:endParaRPr lang="zh-CN" altLang="en-US"/>
                    </a:p>
                  </a:txBody>
                  <a:tcPr/>
                </a:tc>
                <a:tc>
                  <a:txBody>
                    <a:bodyPr/>
                    <a:lstStyle/>
                    <a:p>
                      <a:pPr algn="l" fontAlgn="b"/>
                      <a:r>
                        <a:rPr lang="en-US" altLang="zh-CN" sz="1100" u="none" strike="noStrike">
                          <a:effectLst/>
                        </a:rPr>
                        <a:t>27.</a:t>
                      </a:r>
                      <a:r>
                        <a:rPr lang="zh-CN" altLang="en-US" sz="1100" u="none" strike="noStrike">
                          <a:effectLst/>
                        </a:rPr>
                        <a:t>麻醉集成场景</a:t>
                      </a:r>
                      <a:r>
                        <a:rPr lang="en-US" altLang="zh-CN" sz="1100" u="none" strike="noStrike">
                          <a:effectLst/>
                        </a:rPr>
                        <a:t>-</a:t>
                      </a:r>
                      <a:r>
                        <a:rPr lang="zh-CN" altLang="en-US" sz="1100" u="none" strike="noStrike">
                          <a:effectLst/>
                        </a:rPr>
                        <a:t>住院</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rowSpan="6">
                  <a:txBody>
                    <a:bodyPr/>
                    <a:lstStyle/>
                    <a:p>
                      <a:pPr algn="l" fontAlgn="ctr"/>
                      <a:r>
                        <a:rPr lang="en-US" altLang="zh-CN" sz="1100" u="none" strike="noStrike">
                          <a:effectLst/>
                        </a:rPr>
                        <a:t>5.</a:t>
                      </a:r>
                      <a:r>
                        <a:rPr lang="zh-CN" altLang="en-US" sz="1100" u="none" strike="noStrike">
                          <a:effectLst/>
                        </a:rPr>
                        <a:t>放射</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b"/>
                      <a:r>
                        <a:rPr lang="en-US" altLang="zh-CN" sz="1100" u="none" strike="noStrike">
                          <a:effectLst/>
                        </a:rPr>
                        <a:t>10.</a:t>
                      </a:r>
                      <a:r>
                        <a:rPr lang="zh-CN" altLang="en-US" sz="1100" u="none" strike="noStrike">
                          <a:effectLst/>
                        </a:rPr>
                        <a:t>放射集成场景</a:t>
                      </a:r>
                      <a:r>
                        <a:rPr lang="en-US" altLang="zh-CN" sz="1100" u="none" strike="noStrike">
                          <a:effectLst/>
                        </a:rPr>
                        <a:t>-</a:t>
                      </a:r>
                      <a:r>
                        <a:rPr lang="zh-CN" altLang="en-US" sz="1100" u="none" strike="noStrike">
                          <a:effectLst/>
                        </a:rPr>
                        <a:t>门诊</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vMerge="1">
                  <a:txBody>
                    <a:bodyPr/>
                    <a:lstStyle/>
                    <a:p>
                      <a:endParaRPr lang="zh-CN" altLang="en-US"/>
                    </a:p>
                  </a:txBody>
                  <a:tcPr/>
                </a:tc>
                <a:tc>
                  <a:txBody>
                    <a:bodyPr/>
                    <a:lstStyle/>
                    <a:p>
                      <a:pPr algn="l" fontAlgn="b"/>
                      <a:r>
                        <a:rPr lang="en-US" altLang="zh-CN" sz="1100" u="none" strike="noStrike">
                          <a:effectLst/>
                        </a:rPr>
                        <a:t>28.</a:t>
                      </a:r>
                      <a:r>
                        <a:rPr lang="zh-CN" altLang="en-US" sz="1100" u="none" strike="noStrike">
                          <a:effectLst/>
                        </a:rPr>
                        <a:t>手术麻醉特殊流程</a:t>
                      </a:r>
                      <a:r>
                        <a:rPr lang="en-US" altLang="zh-CN" sz="1100" u="none" strike="noStrike">
                          <a:effectLst/>
                        </a:rPr>
                        <a:t>-</a:t>
                      </a:r>
                      <a:r>
                        <a:rPr lang="zh-CN" altLang="en-US" sz="1100" u="none" strike="noStrike">
                          <a:effectLst/>
                        </a:rPr>
                        <a:t>特殊用药登记</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vMerge="1">
                  <a:txBody>
                    <a:bodyPr/>
                    <a:lstStyle/>
                    <a:p>
                      <a:endParaRPr lang="zh-CN" altLang="en-US"/>
                    </a:p>
                  </a:txBody>
                  <a:tcPr/>
                </a:tc>
                <a:tc>
                  <a:txBody>
                    <a:bodyPr/>
                    <a:lstStyle/>
                    <a:p>
                      <a:pPr algn="l" fontAlgn="b"/>
                      <a:r>
                        <a:rPr lang="en-US" altLang="zh-CN" sz="1100" u="none" strike="noStrike" dirty="0">
                          <a:effectLst/>
                        </a:rPr>
                        <a:t>11.</a:t>
                      </a:r>
                      <a:r>
                        <a:rPr lang="zh-CN" altLang="en-US" sz="1100" u="none" strike="noStrike" dirty="0">
                          <a:effectLst/>
                        </a:rPr>
                        <a:t>取消检查预约集成场景</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ctr"/>
                      <a:r>
                        <a:rPr lang="en-US" altLang="zh-CN" sz="1100" u="none" strike="noStrike">
                          <a:effectLst/>
                        </a:rPr>
                        <a:t>14.</a:t>
                      </a:r>
                      <a:r>
                        <a:rPr lang="zh-CN" altLang="en-US" sz="1100" u="none" strike="noStrike">
                          <a:effectLst/>
                        </a:rPr>
                        <a:t>病案</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b"/>
                      <a:r>
                        <a:rPr lang="en-US" altLang="zh-CN" sz="1100" u="none" strike="noStrike">
                          <a:effectLst/>
                        </a:rPr>
                        <a:t>32.</a:t>
                      </a:r>
                      <a:r>
                        <a:rPr lang="zh-CN" altLang="en-US" sz="1100" u="none" strike="noStrike">
                          <a:effectLst/>
                        </a:rPr>
                        <a:t>病案管理集成场景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vMerge="1">
                  <a:txBody>
                    <a:bodyPr/>
                    <a:lstStyle/>
                    <a:p>
                      <a:endParaRPr lang="zh-CN" altLang="en-US"/>
                    </a:p>
                  </a:txBody>
                  <a:tcPr/>
                </a:tc>
                <a:tc>
                  <a:txBody>
                    <a:bodyPr/>
                    <a:lstStyle/>
                    <a:p>
                      <a:pPr algn="l" fontAlgn="b"/>
                      <a:r>
                        <a:rPr lang="en-US" altLang="zh-CN" sz="1100" u="none" strike="noStrike">
                          <a:effectLst/>
                        </a:rPr>
                        <a:t>12.</a:t>
                      </a:r>
                      <a:r>
                        <a:rPr lang="zh-CN" altLang="en-US" sz="1100" u="none" strike="noStrike">
                          <a:effectLst/>
                        </a:rPr>
                        <a:t>取消登记集成场景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ctr"/>
                      <a:r>
                        <a:rPr lang="en-US" altLang="zh-CN" sz="1100" u="none" strike="noStrike">
                          <a:effectLst/>
                        </a:rPr>
                        <a:t>15.</a:t>
                      </a:r>
                      <a:r>
                        <a:rPr lang="zh-CN" altLang="en-US" sz="1100" u="none" strike="noStrike">
                          <a:effectLst/>
                        </a:rPr>
                        <a:t>血透</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b"/>
                      <a:r>
                        <a:rPr lang="en-US" altLang="zh-CN" sz="1100" u="none" strike="noStrike">
                          <a:effectLst/>
                        </a:rPr>
                        <a:t>33.</a:t>
                      </a:r>
                      <a:r>
                        <a:rPr lang="zh-CN" altLang="en-US" sz="1100" u="none" strike="noStrike">
                          <a:effectLst/>
                        </a:rPr>
                        <a:t>血透集成场景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vMerge="1">
                  <a:txBody>
                    <a:bodyPr/>
                    <a:lstStyle/>
                    <a:p>
                      <a:endParaRPr lang="zh-CN" altLang="en-US"/>
                    </a:p>
                  </a:txBody>
                  <a:tcPr/>
                </a:tc>
                <a:tc>
                  <a:txBody>
                    <a:bodyPr/>
                    <a:lstStyle/>
                    <a:p>
                      <a:pPr algn="l" fontAlgn="b"/>
                      <a:r>
                        <a:rPr lang="en-US" altLang="zh-CN" sz="1100" u="none" strike="noStrike">
                          <a:effectLst/>
                        </a:rPr>
                        <a:t>13.</a:t>
                      </a:r>
                      <a:r>
                        <a:rPr lang="zh-CN" altLang="en-US" sz="1100" u="none" strike="noStrike">
                          <a:effectLst/>
                        </a:rPr>
                        <a:t>检查医生取消检查集成场景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rowSpan="2">
                  <a:txBody>
                    <a:bodyPr/>
                    <a:lstStyle/>
                    <a:p>
                      <a:pPr algn="l" fontAlgn="ctr"/>
                      <a:r>
                        <a:rPr lang="en-US" altLang="zh-CN" sz="1100" u="none" strike="noStrike">
                          <a:effectLst/>
                        </a:rPr>
                        <a:t>16.</a:t>
                      </a:r>
                      <a:r>
                        <a:rPr lang="zh-CN" altLang="en-US" sz="1100" u="none" strike="noStrike">
                          <a:effectLst/>
                        </a:rPr>
                        <a:t>公共</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b"/>
                      <a:r>
                        <a:rPr lang="en-US" altLang="zh-CN" sz="1100" u="none" strike="noStrike">
                          <a:effectLst/>
                        </a:rPr>
                        <a:t>34.</a:t>
                      </a:r>
                      <a:r>
                        <a:rPr lang="zh-CN" altLang="en-US" sz="1100" u="none" strike="noStrike">
                          <a:effectLst/>
                        </a:rPr>
                        <a:t>公共场景</a:t>
                      </a:r>
                      <a:r>
                        <a:rPr lang="en-US" altLang="zh-CN" sz="1100" u="none" strike="noStrike">
                          <a:effectLst/>
                        </a:rPr>
                        <a:t>-</a:t>
                      </a:r>
                      <a:r>
                        <a:rPr lang="zh-CN" altLang="en-US" sz="1100" u="none" strike="noStrike">
                          <a:effectLst/>
                        </a:rPr>
                        <a:t>危急值处理</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vMerge="1">
                  <a:txBody>
                    <a:bodyPr/>
                    <a:lstStyle/>
                    <a:p>
                      <a:endParaRPr lang="zh-CN" altLang="en-US"/>
                    </a:p>
                  </a:txBody>
                  <a:tcPr/>
                </a:tc>
                <a:tc>
                  <a:txBody>
                    <a:bodyPr/>
                    <a:lstStyle/>
                    <a:p>
                      <a:pPr algn="l" fontAlgn="b"/>
                      <a:r>
                        <a:rPr lang="en-US" altLang="zh-CN" sz="1100" u="none" strike="noStrike">
                          <a:effectLst/>
                        </a:rPr>
                        <a:t>14.</a:t>
                      </a:r>
                      <a:r>
                        <a:rPr lang="zh-CN" altLang="en-US" sz="1100" u="none" strike="noStrike">
                          <a:effectLst/>
                        </a:rPr>
                        <a:t>临床医生取消检查集成场景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vMerge="1">
                  <a:txBody>
                    <a:bodyPr/>
                    <a:lstStyle/>
                    <a:p>
                      <a:endParaRPr lang="zh-CN" altLang="en-US"/>
                    </a:p>
                  </a:txBody>
                  <a:tcPr/>
                </a:tc>
                <a:tc>
                  <a:txBody>
                    <a:bodyPr/>
                    <a:lstStyle/>
                    <a:p>
                      <a:pPr algn="l" fontAlgn="b"/>
                      <a:r>
                        <a:rPr lang="en-US" altLang="zh-CN" sz="1100" u="none" strike="noStrike">
                          <a:effectLst/>
                        </a:rPr>
                        <a:t>35.</a:t>
                      </a:r>
                      <a:r>
                        <a:rPr lang="zh-CN" altLang="en-US" sz="1100" u="none" strike="noStrike">
                          <a:effectLst/>
                        </a:rPr>
                        <a:t>公共场景</a:t>
                      </a:r>
                      <a:r>
                        <a:rPr lang="en-US" altLang="zh-CN" sz="1100" u="none" strike="noStrike">
                          <a:effectLst/>
                        </a:rPr>
                        <a:t>-</a:t>
                      </a:r>
                      <a:r>
                        <a:rPr lang="zh-CN" altLang="en-US" sz="1100" u="none" strike="noStrike">
                          <a:effectLst/>
                        </a:rPr>
                        <a:t>回撤报告</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vMerge="1">
                  <a:txBody>
                    <a:bodyPr/>
                    <a:lstStyle/>
                    <a:p>
                      <a:endParaRPr lang="zh-CN" altLang="en-US"/>
                    </a:p>
                  </a:txBody>
                  <a:tcPr/>
                </a:tc>
                <a:tc>
                  <a:txBody>
                    <a:bodyPr/>
                    <a:lstStyle/>
                    <a:p>
                      <a:pPr algn="l" fontAlgn="b"/>
                      <a:r>
                        <a:rPr lang="en-US" altLang="zh-CN" sz="1100" u="none" strike="noStrike">
                          <a:effectLst/>
                        </a:rPr>
                        <a:t>15.</a:t>
                      </a:r>
                      <a:r>
                        <a:rPr lang="zh-CN" altLang="en-US" sz="1100" u="none" strike="noStrike">
                          <a:effectLst/>
                        </a:rPr>
                        <a:t>放射集成场景</a:t>
                      </a:r>
                      <a:r>
                        <a:rPr lang="en-US" altLang="zh-CN" sz="1100" u="none" strike="noStrike">
                          <a:effectLst/>
                        </a:rPr>
                        <a:t>-</a:t>
                      </a:r>
                      <a:r>
                        <a:rPr lang="zh-CN" altLang="en-US" sz="1100" u="none" strike="noStrike">
                          <a:effectLst/>
                        </a:rPr>
                        <a:t>住院</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rowSpan="7">
                  <a:txBody>
                    <a:bodyPr/>
                    <a:lstStyle/>
                    <a:p>
                      <a:pPr algn="l" fontAlgn="ctr"/>
                      <a:r>
                        <a:rPr lang="en-US" altLang="zh-CN" sz="1100" u="none" strike="noStrike">
                          <a:effectLst/>
                        </a:rPr>
                        <a:t>17.</a:t>
                      </a:r>
                      <a:r>
                        <a:rPr lang="zh-CN" altLang="en-US" sz="1100" u="none" strike="noStrike">
                          <a:effectLst/>
                        </a:rPr>
                        <a:t>体检</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b"/>
                      <a:r>
                        <a:rPr lang="en-US" altLang="zh-CN" sz="1100" u="none" strike="noStrike">
                          <a:effectLst/>
                        </a:rPr>
                        <a:t>36.</a:t>
                      </a:r>
                      <a:r>
                        <a:rPr lang="zh-CN" altLang="en-US" sz="1100" u="none" strike="noStrike">
                          <a:effectLst/>
                        </a:rPr>
                        <a:t>正常流程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rowSpan="2">
                  <a:txBody>
                    <a:bodyPr/>
                    <a:lstStyle/>
                    <a:p>
                      <a:pPr algn="l" fontAlgn="ctr"/>
                      <a:r>
                        <a:rPr lang="en-US" altLang="zh-CN" sz="1100" u="none" strike="noStrike">
                          <a:effectLst/>
                        </a:rPr>
                        <a:t>6.</a:t>
                      </a:r>
                      <a:r>
                        <a:rPr lang="zh-CN" altLang="en-US" sz="1100" u="none" strike="noStrike">
                          <a:effectLst/>
                        </a:rPr>
                        <a:t>内镜</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b"/>
                      <a:r>
                        <a:rPr lang="en-US" altLang="zh-CN" sz="1100" u="none" strike="noStrike">
                          <a:effectLst/>
                        </a:rPr>
                        <a:t>16.</a:t>
                      </a:r>
                      <a:r>
                        <a:rPr lang="zh-CN" altLang="en-US" sz="1100" u="none" strike="noStrike">
                          <a:effectLst/>
                        </a:rPr>
                        <a:t>内窥镜集成场景</a:t>
                      </a:r>
                      <a:r>
                        <a:rPr lang="en-US" altLang="zh-CN" sz="1100" u="none" strike="noStrike">
                          <a:effectLst/>
                        </a:rPr>
                        <a:t>-</a:t>
                      </a:r>
                      <a:r>
                        <a:rPr lang="zh-CN" altLang="en-US" sz="1100" u="none" strike="noStrike">
                          <a:effectLst/>
                        </a:rPr>
                        <a:t>门诊</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vMerge="1">
                  <a:txBody>
                    <a:bodyPr/>
                    <a:lstStyle/>
                    <a:p>
                      <a:endParaRPr lang="zh-CN" altLang="en-US"/>
                    </a:p>
                  </a:txBody>
                  <a:tcPr/>
                </a:tc>
                <a:tc>
                  <a:txBody>
                    <a:bodyPr/>
                    <a:lstStyle/>
                    <a:p>
                      <a:pPr algn="l" fontAlgn="b"/>
                      <a:r>
                        <a:rPr lang="en-US" altLang="zh-CN" sz="1100" u="none" strike="noStrike">
                          <a:effectLst/>
                        </a:rPr>
                        <a:t>37.</a:t>
                      </a:r>
                      <a:r>
                        <a:rPr lang="zh-CN" altLang="en-US" sz="1100" u="none" strike="noStrike">
                          <a:effectLst/>
                        </a:rPr>
                        <a:t>更改预约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vMerge="1">
                  <a:txBody>
                    <a:bodyPr/>
                    <a:lstStyle/>
                    <a:p>
                      <a:endParaRPr lang="zh-CN" altLang="en-US"/>
                    </a:p>
                  </a:txBody>
                  <a:tcPr/>
                </a:tc>
                <a:tc>
                  <a:txBody>
                    <a:bodyPr/>
                    <a:lstStyle/>
                    <a:p>
                      <a:pPr algn="l" fontAlgn="b"/>
                      <a:r>
                        <a:rPr lang="en-US" altLang="zh-CN" sz="1100" u="none" strike="noStrike">
                          <a:effectLst/>
                        </a:rPr>
                        <a:t>17.</a:t>
                      </a:r>
                      <a:r>
                        <a:rPr lang="zh-CN" altLang="en-US" sz="1100" u="none" strike="noStrike">
                          <a:effectLst/>
                        </a:rPr>
                        <a:t>内窥镜集成场景</a:t>
                      </a:r>
                      <a:r>
                        <a:rPr lang="en-US" altLang="zh-CN" sz="1100" u="none" strike="noStrike">
                          <a:effectLst/>
                        </a:rPr>
                        <a:t>-</a:t>
                      </a:r>
                      <a:r>
                        <a:rPr lang="zh-CN" altLang="en-US" sz="1100" u="none" strike="noStrike">
                          <a:effectLst/>
                        </a:rPr>
                        <a:t>住院</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vMerge="1">
                  <a:txBody>
                    <a:bodyPr/>
                    <a:lstStyle/>
                    <a:p>
                      <a:endParaRPr lang="zh-CN" altLang="en-US"/>
                    </a:p>
                  </a:txBody>
                  <a:tcPr/>
                </a:tc>
                <a:tc>
                  <a:txBody>
                    <a:bodyPr/>
                    <a:lstStyle/>
                    <a:p>
                      <a:pPr algn="l" fontAlgn="b"/>
                      <a:r>
                        <a:rPr lang="en-US" altLang="zh-CN" sz="1100" u="none" strike="noStrike">
                          <a:effectLst/>
                        </a:rPr>
                        <a:t>38.</a:t>
                      </a:r>
                      <a:r>
                        <a:rPr lang="zh-CN" altLang="en-US" sz="1100" u="none" strike="noStrike">
                          <a:effectLst/>
                        </a:rPr>
                        <a:t>取消预约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a:txBody>
                    <a:bodyPr/>
                    <a:lstStyle/>
                    <a:p>
                      <a:pPr algn="l" fontAlgn="ctr"/>
                      <a:r>
                        <a:rPr lang="en-US" altLang="zh-CN" sz="1100" u="none" strike="noStrike">
                          <a:effectLst/>
                        </a:rPr>
                        <a:t>7.</a:t>
                      </a:r>
                      <a:r>
                        <a:rPr lang="zh-CN" altLang="en-US" sz="1100" u="none" strike="noStrike">
                          <a:effectLst/>
                        </a:rPr>
                        <a:t>病理</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b"/>
                      <a:r>
                        <a:rPr lang="en-US" altLang="zh-CN" sz="1100" u="none" strike="noStrike">
                          <a:effectLst/>
                        </a:rPr>
                        <a:t>18.</a:t>
                      </a:r>
                      <a:r>
                        <a:rPr lang="zh-CN" altLang="en-US" sz="1100" u="none" strike="noStrike">
                          <a:effectLst/>
                        </a:rPr>
                        <a:t>病理集成场景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vMerge="1">
                  <a:txBody>
                    <a:bodyPr/>
                    <a:lstStyle/>
                    <a:p>
                      <a:endParaRPr lang="zh-CN" altLang="en-US"/>
                    </a:p>
                  </a:txBody>
                  <a:tcPr/>
                </a:tc>
                <a:tc>
                  <a:txBody>
                    <a:bodyPr/>
                    <a:lstStyle/>
                    <a:p>
                      <a:pPr algn="l" fontAlgn="b"/>
                      <a:r>
                        <a:rPr lang="en-US" altLang="zh-CN" sz="1100" u="none" strike="noStrike">
                          <a:effectLst/>
                        </a:rPr>
                        <a:t>39.</a:t>
                      </a:r>
                      <a:r>
                        <a:rPr lang="zh-CN" altLang="en-US" sz="1100" u="none" strike="noStrike">
                          <a:effectLst/>
                        </a:rPr>
                        <a:t>取消登记</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rowSpan="2">
                  <a:txBody>
                    <a:bodyPr/>
                    <a:lstStyle/>
                    <a:p>
                      <a:pPr algn="l" fontAlgn="ctr"/>
                      <a:r>
                        <a:rPr lang="en-US" altLang="zh-CN" sz="1100" u="none" strike="noStrike">
                          <a:effectLst/>
                        </a:rPr>
                        <a:t>8.</a:t>
                      </a:r>
                      <a:r>
                        <a:rPr lang="zh-CN" altLang="en-US" sz="1100" u="none" strike="noStrike">
                          <a:effectLst/>
                        </a:rPr>
                        <a:t>心电</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b"/>
                      <a:r>
                        <a:rPr lang="en-US" altLang="zh-CN" sz="1100" u="none" strike="noStrike">
                          <a:effectLst/>
                        </a:rPr>
                        <a:t>29.</a:t>
                      </a:r>
                      <a:r>
                        <a:rPr lang="zh-CN" altLang="en-US" sz="1100" u="none" strike="noStrike">
                          <a:effectLst/>
                        </a:rPr>
                        <a:t>心电集成场景</a:t>
                      </a:r>
                      <a:r>
                        <a:rPr lang="en-US" altLang="zh-CN" sz="1100" u="none" strike="noStrike">
                          <a:effectLst/>
                        </a:rPr>
                        <a:t>-</a:t>
                      </a:r>
                      <a:r>
                        <a:rPr lang="zh-CN" altLang="en-US" sz="1100" u="none" strike="noStrike">
                          <a:effectLst/>
                        </a:rPr>
                        <a:t>门诊</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vMerge="1">
                  <a:txBody>
                    <a:bodyPr/>
                    <a:lstStyle/>
                    <a:p>
                      <a:endParaRPr lang="zh-CN" altLang="en-US"/>
                    </a:p>
                  </a:txBody>
                  <a:tcPr/>
                </a:tc>
                <a:tc>
                  <a:txBody>
                    <a:bodyPr/>
                    <a:lstStyle/>
                    <a:p>
                      <a:pPr algn="l" fontAlgn="b"/>
                      <a:r>
                        <a:rPr lang="en-US" altLang="zh-CN" sz="1100" u="none" strike="noStrike">
                          <a:effectLst/>
                        </a:rPr>
                        <a:t>40.</a:t>
                      </a:r>
                      <a:r>
                        <a:rPr lang="zh-CN" altLang="en-US" sz="1100" u="none" strike="noStrike">
                          <a:effectLst/>
                        </a:rPr>
                        <a:t>体检退费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vMerge="1">
                  <a:txBody>
                    <a:bodyPr/>
                    <a:lstStyle/>
                    <a:p>
                      <a:endParaRPr lang="zh-CN" altLang="en-US"/>
                    </a:p>
                  </a:txBody>
                  <a:tcPr/>
                </a:tc>
                <a:tc>
                  <a:txBody>
                    <a:bodyPr/>
                    <a:lstStyle/>
                    <a:p>
                      <a:pPr algn="l" fontAlgn="b"/>
                      <a:r>
                        <a:rPr lang="en-US" altLang="zh-CN" sz="1100" u="none" strike="noStrike" dirty="0">
                          <a:effectLst/>
                        </a:rPr>
                        <a:t>30.</a:t>
                      </a:r>
                      <a:r>
                        <a:rPr lang="zh-CN" altLang="en-US" sz="1100" u="none" strike="noStrike" dirty="0">
                          <a:effectLst/>
                        </a:rPr>
                        <a:t>心电集成场景</a:t>
                      </a:r>
                      <a:r>
                        <a:rPr lang="en-US" altLang="zh-CN" sz="1100" u="none" strike="noStrike" dirty="0">
                          <a:effectLst/>
                        </a:rPr>
                        <a:t>-</a:t>
                      </a:r>
                      <a:r>
                        <a:rPr lang="zh-CN" altLang="en-US" sz="1100" u="none" strike="noStrike" dirty="0">
                          <a:effectLst/>
                        </a:rPr>
                        <a:t>住院</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vMerge="1">
                  <a:txBody>
                    <a:bodyPr/>
                    <a:lstStyle/>
                    <a:p>
                      <a:endParaRPr lang="zh-CN" altLang="en-US"/>
                    </a:p>
                  </a:txBody>
                  <a:tcPr/>
                </a:tc>
                <a:tc>
                  <a:txBody>
                    <a:bodyPr/>
                    <a:lstStyle/>
                    <a:p>
                      <a:pPr algn="l" fontAlgn="b"/>
                      <a:r>
                        <a:rPr lang="en-US" altLang="zh-CN" sz="1100" u="none" strike="noStrike">
                          <a:effectLst/>
                        </a:rPr>
                        <a:t>41.</a:t>
                      </a:r>
                      <a:r>
                        <a:rPr lang="zh-CN" altLang="en-US" sz="1100" u="none" strike="noStrike">
                          <a:effectLst/>
                        </a:rPr>
                        <a:t>中途加项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a:txBody>
                    <a:bodyPr/>
                    <a:lstStyle/>
                    <a:p>
                      <a:pPr algn="l" fontAlgn="ctr"/>
                      <a:r>
                        <a:rPr lang="en-US" altLang="zh-CN" sz="1100" u="none" strike="noStrike">
                          <a:effectLst/>
                        </a:rPr>
                        <a:t>9.</a:t>
                      </a:r>
                      <a:r>
                        <a:rPr lang="zh-CN" altLang="en-US" sz="1100" u="none" strike="noStrike">
                          <a:effectLst/>
                        </a:rPr>
                        <a:t>骨髓</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b"/>
                      <a:r>
                        <a:rPr lang="en-US" altLang="zh-CN" sz="1100" u="none" strike="noStrike">
                          <a:effectLst/>
                        </a:rPr>
                        <a:t>31.</a:t>
                      </a:r>
                      <a:r>
                        <a:rPr lang="zh-CN" altLang="en-US" sz="1100" u="none" strike="noStrike">
                          <a:effectLst/>
                        </a:rPr>
                        <a:t>骨髓集成场景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vMerge="1">
                  <a:txBody>
                    <a:bodyPr/>
                    <a:lstStyle/>
                    <a:p>
                      <a:endParaRPr lang="zh-CN" altLang="en-US"/>
                    </a:p>
                  </a:txBody>
                  <a:tcPr/>
                </a:tc>
                <a:tc>
                  <a:txBody>
                    <a:bodyPr/>
                    <a:lstStyle/>
                    <a:p>
                      <a:pPr algn="l" fontAlgn="b"/>
                      <a:r>
                        <a:rPr lang="en-US" altLang="zh-CN" sz="1100" u="none" strike="noStrike" dirty="0">
                          <a:effectLst/>
                        </a:rPr>
                        <a:t>42.</a:t>
                      </a:r>
                      <a:r>
                        <a:rPr lang="zh-CN" altLang="en-US" sz="1100" u="none" strike="noStrike" dirty="0">
                          <a:effectLst/>
                        </a:rPr>
                        <a:t>中途减项</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实施层面 </a:t>
            </a:r>
            <a:r>
              <a:rPr lang="en-US" altLang="zh-CN" b="1" kern="1200" dirty="0">
                <a:solidFill>
                  <a:srgbClr val="C0504D"/>
                </a:solidFill>
                <a:latin typeface="微软雅黑" pitchFamily="34" charset="-122"/>
                <a:ea typeface="微软雅黑" pitchFamily="34" charset="-122"/>
              </a:rPr>
              <a:t>– </a:t>
            </a:r>
            <a:r>
              <a:rPr lang="zh-CN" altLang="en-US" b="1" kern="1200" dirty="0" smtClean="0">
                <a:solidFill>
                  <a:srgbClr val="C0504D"/>
                </a:solidFill>
                <a:latin typeface="微软雅黑" pitchFamily="34" charset="-122"/>
                <a:ea typeface="微软雅黑" pitchFamily="34" charset="-122"/>
              </a:rPr>
              <a:t>流程分析</a:t>
            </a:r>
            <a:endParaRPr lang="zh-CN" altLang="en-US" b="1" kern="1200" dirty="0">
              <a:solidFill>
                <a:srgbClr val="C0504D"/>
              </a:solidFill>
              <a:latin typeface="微软雅黑" pitchFamily="34" charset="-122"/>
              <a:ea typeface="微软雅黑" pitchFamily="34" charset="-122"/>
            </a:endParaRPr>
          </a:p>
        </p:txBody>
      </p:sp>
      <p:pic>
        <p:nvPicPr>
          <p:cNvPr id="6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828800"/>
            <a:ext cx="8769819"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3"/>
          <p:cNvSpPr>
            <a:spLocks noGrp="1"/>
          </p:cNvSpPr>
          <p:nvPr>
            <p:ph type="title"/>
          </p:nvPr>
        </p:nvSpPr>
        <p:spPr>
          <a:xfrm>
            <a:off x="3962400" y="933450"/>
            <a:ext cx="2057400" cy="635000"/>
          </a:xfrm>
        </p:spPr>
        <p:txBody>
          <a:bodyPr/>
          <a:lstStyle/>
          <a:p>
            <a:r>
              <a:rPr lang="zh-CN" altLang="en-US" b="1" smtClean="0"/>
              <a:t>提 纲</a:t>
            </a:r>
          </a:p>
        </p:txBody>
      </p:sp>
      <p:sp>
        <p:nvSpPr>
          <p:cNvPr id="10243" name="矩形 8"/>
          <p:cNvSpPr>
            <a:spLocks noChangeArrowheads="1"/>
          </p:cNvSpPr>
          <p:nvPr/>
        </p:nvSpPr>
        <p:spPr bwMode="auto">
          <a:xfrm>
            <a:off x="1828800" y="1771650"/>
            <a:ext cx="6858000" cy="366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SzPct val="90000"/>
              <a:buFont typeface="Arial" pitchFamily="34" charset="0"/>
              <a:buBlip>
                <a:blip r:embed="rId2"/>
              </a:buBlip>
              <a:defRPr sz="2400">
                <a:solidFill>
                  <a:schemeClr val="tx1"/>
                </a:solidFill>
                <a:latin typeface="Calibri" pitchFamily="34" charset="0"/>
                <a:ea typeface="黑体" pitchFamily="49" charset="-122"/>
                <a:cs typeface="宋体" pitchFamily="2" charset="-122"/>
              </a:defRPr>
            </a:lvl1pPr>
            <a:lvl2pPr marL="742950" indent="-285750">
              <a:spcBef>
                <a:spcPct val="20000"/>
              </a:spcBef>
              <a:buSzPct val="75000"/>
              <a:buFont typeface="Arial" pitchFamily="34" charset="0"/>
              <a:buBlip>
                <a:blip r:embed="rId3"/>
              </a:buBlip>
              <a:defRPr sz="2000">
                <a:solidFill>
                  <a:schemeClr val="tx1"/>
                </a:solidFill>
                <a:latin typeface="Calibri" pitchFamily="34" charset="0"/>
                <a:ea typeface="黑体" pitchFamily="49" charset="-122"/>
                <a:cs typeface="宋体" pitchFamily="2" charset="-122"/>
              </a:defRPr>
            </a:lvl2pPr>
            <a:lvl3pPr marL="1143000" indent="-228600">
              <a:spcBef>
                <a:spcPct val="20000"/>
              </a:spcBef>
              <a:buSzPct val="50000"/>
              <a:buFont typeface="Arial" pitchFamily="34" charset="0"/>
              <a:buBlip>
                <a:blip r:embed="rId4"/>
              </a:buBlip>
              <a:defRPr sz="2400">
                <a:solidFill>
                  <a:schemeClr val="tx1"/>
                </a:solidFill>
                <a:latin typeface="Calibri" pitchFamily="34" charset="0"/>
                <a:ea typeface="黑体" pitchFamily="49" charset="-122"/>
                <a:cs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cs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cs typeface="宋体" pitchFamily="2" charset="-122"/>
              </a:defRPr>
            </a:lvl9pPr>
          </a:lstStyle>
          <a:p>
            <a:pPr>
              <a:lnSpc>
                <a:spcPct val="150000"/>
              </a:lnSpc>
              <a:buFontTx/>
              <a:buBlip>
                <a:blip r:embed="rId2"/>
              </a:buBlip>
            </a:pPr>
            <a:r>
              <a:rPr lang="zh-CN" altLang="en-US" sz="2800" b="1" dirty="0" smtClean="0">
                <a:latin typeface="微软雅黑" pitchFamily="34" charset="-122"/>
                <a:ea typeface="微软雅黑" pitchFamily="34" charset="-122"/>
              </a:rPr>
              <a:t>医院信息平台建设背景</a:t>
            </a:r>
            <a:endParaRPr lang="en-US" altLang="zh-CN" sz="2800" b="1" dirty="0">
              <a:latin typeface="微软雅黑" pitchFamily="34" charset="-122"/>
              <a:ea typeface="微软雅黑" pitchFamily="34" charset="-122"/>
            </a:endParaRPr>
          </a:p>
          <a:p>
            <a:pPr>
              <a:lnSpc>
                <a:spcPct val="150000"/>
              </a:lnSpc>
              <a:buFontTx/>
              <a:buBlip>
                <a:blip r:embed="rId2"/>
              </a:buBlip>
            </a:pPr>
            <a:r>
              <a:rPr lang="zh-CN" altLang="en-US" sz="2800" b="1" dirty="0">
                <a:latin typeface="微软雅黑" pitchFamily="34" charset="-122"/>
                <a:ea typeface="微软雅黑" pitchFamily="34" charset="-122"/>
              </a:rPr>
              <a:t>医院信息化集成的必要性</a:t>
            </a:r>
            <a:endParaRPr lang="en-US" altLang="zh-CN" sz="2800" b="1" dirty="0">
              <a:latin typeface="微软雅黑" pitchFamily="34" charset="-122"/>
              <a:ea typeface="微软雅黑" pitchFamily="34" charset="-122"/>
            </a:endParaRPr>
          </a:p>
          <a:p>
            <a:pPr>
              <a:lnSpc>
                <a:spcPct val="150000"/>
              </a:lnSpc>
              <a:buFontTx/>
              <a:buBlip>
                <a:blip r:embed="rId2"/>
              </a:buBlip>
            </a:pPr>
            <a:r>
              <a:rPr lang="zh-CN" altLang="en-US" sz="2800" b="1" dirty="0">
                <a:latin typeface="微软雅黑" pitchFamily="34" charset="-122"/>
                <a:ea typeface="微软雅黑" pitchFamily="34" charset="-122"/>
              </a:rPr>
              <a:t>用友的信息化集成思路</a:t>
            </a:r>
            <a:endParaRPr lang="en-US" altLang="zh-CN" sz="2800" b="1" dirty="0">
              <a:latin typeface="微软雅黑" pitchFamily="34" charset="-122"/>
              <a:ea typeface="微软雅黑" pitchFamily="34" charset="-122"/>
            </a:endParaRPr>
          </a:p>
          <a:p>
            <a:pPr>
              <a:lnSpc>
                <a:spcPct val="150000"/>
              </a:lnSpc>
              <a:buFontTx/>
              <a:buBlip>
                <a:blip r:embed="rId2"/>
              </a:buBlip>
            </a:pPr>
            <a:r>
              <a:rPr lang="zh-CN" altLang="en-US" sz="2800" b="1" dirty="0">
                <a:latin typeface="微软雅黑" pitchFamily="34" charset="-122"/>
                <a:ea typeface="微软雅黑" pitchFamily="34" charset="-122"/>
              </a:rPr>
              <a:t>用友医院信息平台产品介绍</a:t>
            </a:r>
            <a:endParaRPr lang="en-US" altLang="zh-CN" sz="2800" b="1" dirty="0">
              <a:latin typeface="微软雅黑" pitchFamily="34" charset="-122"/>
              <a:ea typeface="微软雅黑" pitchFamily="34" charset="-122"/>
            </a:endParaRPr>
          </a:p>
          <a:p>
            <a:pPr>
              <a:lnSpc>
                <a:spcPct val="150000"/>
              </a:lnSpc>
            </a:pPr>
            <a:r>
              <a:rPr lang="zh-CN" altLang="en-US" sz="2800" b="1" dirty="0" smtClean="0">
                <a:latin typeface="微软雅黑" pitchFamily="34" charset="-122"/>
                <a:ea typeface="微软雅黑" pitchFamily="34" charset="-122"/>
              </a:rPr>
              <a:t>用友</a:t>
            </a:r>
            <a:r>
              <a:rPr lang="en-US" altLang="zh-CN" sz="2800" b="1" dirty="0" smtClean="0">
                <a:latin typeface="微软雅黑" pitchFamily="34" charset="-122"/>
                <a:ea typeface="微软雅黑" pitchFamily="34" charset="-122"/>
              </a:rPr>
              <a:t>UAP</a:t>
            </a:r>
            <a:r>
              <a:rPr lang="zh-CN" altLang="en-US" sz="2800" b="1" dirty="0" smtClean="0">
                <a:latin typeface="微软雅黑" pitchFamily="34" charset="-122"/>
                <a:ea typeface="微软雅黑" pitchFamily="34" charset="-122"/>
              </a:rPr>
              <a:t>平台介绍</a:t>
            </a:r>
            <a:endParaRPr lang="en-US" altLang="zh-CN" sz="2800" b="1" dirty="0">
              <a:latin typeface="微软雅黑" pitchFamily="34" charset="-122"/>
              <a:ea typeface="微软雅黑" pitchFamily="34" charset="-122"/>
            </a:endParaRPr>
          </a:p>
        </p:txBody>
      </p:sp>
      <p:sp>
        <p:nvSpPr>
          <p:cNvPr id="5" name="矩形 4"/>
          <p:cNvSpPr/>
          <p:nvPr/>
        </p:nvSpPr>
        <p:spPr>
          <a:xfrm>
            <a:off x="1752600" y="1905000"/>
            <a:ext cx="7391400" cy="5334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b="1"/>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实施层面 </a:t>
            </a:r>
            <a:r>
              <a:rPr lang="en-US" altLang="zh-CN" b="1" kern="1200" dirty="0">
                <a:solidFill>
                  <a:srgbClr val="C0504D"/>
                </a:solidFill>
                <a:latin typeface="微软雅黑" pitchFamily="34" charset="-122"/>
                <a:ea typeface="微软雅黑" pitchFamily="34" charset="-122"/>
              </a:rPr>
              <a:t>– </a:t>
            </a:r>
            <a:r>
              <a:rPr lang="zh-CN" altLang="en-US" b="1" kern="1200" dirty="0" smtClean="0">
                <a:solidFill>
                  <a:srgbClr val="C0504D"/>
                </a:solidFill>
                <a:latin typeface="微软雅黑" pitchFamily="34" charset="-122"/>
                <a:ea typeface="微软雅黑" pitchFamily="34" charset="-122"/>
              </a:rPr>
              <a:t>交互定义</a:t>
            </a:r>
            <a:endParaRPr lang="zh-CN" altLang="en-US" b="1" kern="1200" dirty="0">
              <a:solidFill>
                <a:srgbClr val="C0504D"/>
              </a:solidFill>
              <a:latin typeface="微软雅黑" pitchFamily="34" charset="-122"/>
              <a:ea typeface="微软雅黑" pitchFamily="34" charset="-122"/>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827" y="1219200"/>
            <a:ext cx="7548346" cy="5029200"/>
          </a:xfrm>
          <a:prstGeom prst="rect">
            <a:avLst/>
          </a:prstGeom>
        </p:spPr>
      </p:pic>
    </p:spTree>
    <p:extLst>
      <p:ext uri="{BB962C8B-B14F-4D97-AF65-F5344CB8AC3E}">
        <p14:creationId xmlns:p14="http://schemas.microsoft.com/office/powerpoint/2010/main" val="3328374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实施层面 </a:t>
            </a:r>
            <a:r>
              <a:rPr lang="en-US" altLang="zh-CN" b="1" kern="1200" dirty="0">
                <a:solidFill>
                  <a:srgbClr val="C0504D"/>
                </a:solidFill>
                <a:latin typeface="微软雅黑" pitchFamily="34" charset="-122"/>
                <a:ea typeface="微软雅黑" pitchFamily="34" charset="-122"/>
              </a:rPr>
              <a:t>– </a:t>
            </a:r>
            <a:r>
              <a:rPr lang="zh-CN" altLang="en-US" b="1" kern="1200" dirty="0" smtClean="0">
                <a:solidFill>
                  <a:srgbClr val="C0504D"/>
                </a:solidFill>
                <a:latin typeface="微软雅黑" pitchFamily="34" charset="-122"/>
                <a:ea typeface="微软雅黑" pitchFamily="34" charset="-122"/>
              </a:rPr>
              <a:t>规范编制</a:t>
            </a:r>
            <a:endParaRPr lang="zh-CN" altLang="en-US" b="1" kern="1200" dirty="0">
              <a:solidFill>
                <a:srgbClr val="C0504D"/>
              </a:solidFill>
              <a:latin typeface="微软雅黑" pitchFamily="34" charset="-122"/>
              <a:ea typeface="微软雅黑" pitchFamily="34" charset="-122"/>
            </a:endParaRPr>
          </a:p>
        </p:txBody>
      </p:sp>
      <p:graphicFrame>
        <p:nvGraphicFramePr>
          <p:cNvPr id="5" name="图示 4"/>
          <p:cNvGraphicFramePr/>
          <p:nvPr>
            <p:extLst>
              <p:ext uri="{D42A27DB-BD31-4B8C-83A1-F6EECF244321}">
                <p14:modId xmlns:p14="http://schemas.microsoft.com/office/powerpoint/2010/main" val="3126682933"/>
              </p:ext>
            </p:extLst>
          </p:nvPr>
        </p:nvGraphicFramePr>
        <p:xfrm>
          <a:off x="1871700" y="1295400"/>
          <a:ext cx="5400600"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8558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集成思路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小结</a:t>
            </a:r>
          </a:p>
        </p:txBody>
      </p:sp>
      <p:graphicFrame>
        <p:nvGraphicFramePr>
          <p:cNvPr id="3" name="图示 2"/>
          <p:cNvGraphicFramePr/>
          <p:nvPr>
            <p:extLst>
              <p:ext uri="{D42A27DB-BD31-4B8C-83A1-F6EECF244321}">
                <p14:modId xmlns:p14="http://schemas.microsoft.com/office/powerpoint/2010/main" val="2308224815"/>
              </p:ext>
            </p:extLst>
          </p:nvPr>
        </p:nvGraphicFramePr>
        <p:xfrm>
          <a:off x="990600" y="914400"/>
          <a:ext cx="7010400" cy="368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628" name="矩形 1"/>
          <p:cNvSpPr>
            <a:spLocks noChangeArrowheads="1"/>
          </p:cNvSpPr>
          <p:nvPr/>
        </p:nvSpPr>
        <p:spPr bwMode="auto">
          <a:xfrm>
            <a:off x="533400" y="4541838"/>
            <a:ext cx="80772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黑体" pitchFamily="49" charset="-122"/>
              </a:defRPr>
            </a:lvl1pPr>
            <a:lvl2pPr marL="742950" indent="-285750">
              <a:defRPr>
                <a:solidFill>
                  <a:schemeClr val="tx1"/>
                </a:solidFill>
                <a:latin typeface="Arial" pitchFamily="34" charset="0"/>
                <a:ea typeface="黑体" pitchFamily="49" charset="-122"/>
              </a:defRPr>
            </a:lvl2pPr>
            <a:lvl3pPr marL="1143000" indent="-228600">
              <a:defRPr>
                <a:solidFill>
                  <a:schemeClr val="tx1"/>
                </a:solidFill>
                <a:latin typeface="Arial" pitchFamily="34" charset="0"/>
                <a:ea typeface="黑体" pitchFamily="49" charset="-122"/>
              </a:defRPr>
            </a:lvl3pPr>
            <a:lvl4pPr marL="1600200" indent="-228600">
              <a:defRPr>
                <a:solidFill>
                  <a:schemeClr val="tx1"/>
                </a:solidFill>
                <a:latin typeface="Arial" pitchFamily="34" charset="0"/>
                <a:ea typeface="黑体" pitchFamily="49" charset="-122"/>
              </a:defRPr>
            </a:lvl4pPr>
            <a:lvl5pPr marL="2057400" indent="-228600">
              <a:defRPr>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a:solidFill>
                  <a:schemeClr val="tx1"/>
                </a:solidFill>
                <a:latin typeface="Arial" pitchFamily="34" charset="0"/>
                <a:ea typeface="黑体" pitchFamily="49" charset="-122"/>
              </a:defRPr>
            </a:lvl9pPr>
          </a:lstStyle>
          <a:p>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、梳理现有业务系统间的</a:t>
            </a:r>
            <a:r>
              <a:rPr lang="zh-CN" altLang="en-US" sz="2000" b="1" dirty="0">
                <a:solidFill>
                  <a:srgbClr val="FF0000"/>
                </a:solidFill>
                <a:latin typeface="微软雅黑" pitchFamily="34" charset="-122"/>
                <a:ea typeface="微软雅黑" pitchFamily="34" charset="-122"/>
              </a:rPr>
              <a:t>接口</a:t>
            </a:r>
            <a:r>
              <a:rPr lang="zh-CN" altLang="en-US" sz="2000" dirty="0">
                <a:latin typeface="微软雅黑" pitchFamily="34" charset="-122"/>
                <a:ea typeface="微软雅黑" pitchFamily="34" charset="-122"/>
              </a:rPr>
              <a:t>，提高安全性、稳定性，帮助</a:t>
            </a:r>
            <a:r>
              <a:rPr lang="zh-CN" altLang="en-US" sz="2000" b="1" dirty="0">
                <a:solidFill>
                  <a:srgbClr val="FF0000"/>
                </a:solidFill>
                <a:latin typeface="微软雅黑" pitchFamily="34" charset="-122"/>
                <a:ea typeface="微软雅黑" pitchFamily="34" charset="-122"/>
              </a:rPr>
              <a:t>新进业务系统</a:t>
            </a:r>
            <a:r>
              <a:rPr lang="zh-CN" altLang="en-US" sz="2000" dirty="0">
                <a:latin typeface="微软雅黑" pitchFamily="34" charset="-122"/>
                <a:ea typeface="微软雅黑" pitchFamily="34" charset="-122"/>
              </a:rPr>
              <a:t>更容易、更有机的融入医院的</a:t>
            </a:r>
            <a:r>
              <a:rPr lang="en-US" altLang="zh-CN" sz="2000" dirty="0">
                <a:latin typeface="微软雅黑" pitchFamily="34" charset="-122"/>
                <a:ea typeface="微软雅黑" pitchFamily="34" charset="-122"/>
              </a:rPr>
              <a:t>IT</a:t>
            </a:r>
            <a:r>
              <a:rPr lang="zh-CN" altLang="en-US" sz="2000" dirty="0">
                <a:latin typeface="微软雅黑" pitchFamily="34" charset="-122"/>
                <a:ea typeface="微软雅黑" pitchFamily="34" charset="-122"/>
              </a:rPr>
              <a:t>环境中。</a:t>
            </a:r>
          </a:p>
          <a:p>
            <a:r>
              <a:rPr lang="en-US" altLang="zh-CN" sz="2000" dirty="0">
                <a:latin typeface="微软雅黑" pitchFamily="34" charset="-122"/>
                <a:ea typeface="微软雅黑" pitchFamily="34" charset="-122"/>
              </a:rPr>
              <a:t>2</a:t>
            </a:r>
            <a:r>
              <a:rPr lang="zh-CN" altLang="en-US" sz="2000" dirty="0">
                <a:latin typeface="微软雅黑" pitchFamily="34" charset="-122"/>
                <a:ea typeface="微软雅黑" pitchFamily="34" charset="-122"/>
              </a:rPr>
              <a:t>、理清各业务部门的信息化职能，</a:t>
            </a:r>
            <a:r>
              <a:rPr lang="zh-CN" altLang="en-US" sz="2000" b="1" dirty="0">
                <a:solidFill>
                  <a:srgbClr val="FF0000"/>
                </a:solidFill>
                <a:latin typeface="微软雅黑" pitchFamily="34" charset="-122"/>
                <a:ea typeface="微软雅黑" pitchFamily="34" charset="-122"/>
              </a:rPr>
              <a:t>增强信息共享</a:t>
            </a:r>
            <a:r>
              <a:rPr lang="zh-CN" altLang="en-US" sz="2000" dirty="0">
                <a:latin typeface="微软雅黑" pitchFamily="34" charset="-122"/>
                <a:ea typeface="微软雅黑" pitchFamily="34" charset="-122"/>
              </a:rPr>
              <a:t>，改善用户体验。</a:t>
            </a:r>
          </a:p>
          <a:p>
            <a:r>
              <a:rPr lang="en-US" altLang="zh-CN" sz="2000" dirty="0">
                <a:latin typeface="微软雅黑" pitchFamily="34" charset="-122"/>
                <a:ea typeface="微软雅黑" pitchFamily="34" charset="-122"/>
              </a:rPr>
              <a:t>3</a:t>
            </a:r>
            <a:r>
              <a:rPr lang="zh-CN" altLang="en-US" sz="2000" dirty="0">
                <a:latin typeface="微软雅黑" pitchFamily="34" charset="-122"/>
                <a:ea typeface="微软雅黑" pitchFamily="34" charset="-122"/>
              </a:rPr>
              <a:t>、建立</a:t>
            </a:r>
            <a:r>
              <a:rPr lang="zh-CN" altLang="en-US" sz="2000" b="1" dirty="0">
                <a:solidFill>
                  <a:srgbClr val="FF0000"/>
                </a:solidFill>
                <a:latin typeface="微软雅黑" pitchFamily="34" charset="-122"/>
                <a:ea typeface="微软雅黑" pitchFamily="34" charset="-122"/>
              </a:rPr>
              <a:t>开放</a:t>
            </a:r>
            <a:r>
              <a:rPr lang="zh-CN" altLang="en-US" sz="2000" dirty="0">
                <a:latin typeface="微软雅黑" pitchFamily="34" charset="-122"/>
                <a:ea typeface="微软雅黑" pitchFamily="34" charset="-122"/>
              </a:rPr>
              <a:t>、</a:t>
            </a:r>
            <a:r>
              <a:rPr lang="zh-CN" altLang="en-US" sz="2000" b="1" dirty="0">
                <a:solidFill>
                  <a:srgbClr val="FF0000"/>
                </a:solidFill>
                <a:latin typeface="微软雅黑" pitchFamily="34" charset="-122"/>
                <a:ea typeface="微软雅黑" pitchFamily="34" charset="-122"/>
              </a:rPr>
              <a:t>受控</a:t>
            </a:r>
            <a:r>
              <a:rPr lang="zh-CN" altLang="en-US" sz="2000" dirty="0">
                <a:latin typeface="微软雅黑" pitchFamily="34" charset="-122"/>
                <a:ea typeface="微软雅黑" pitchFamily="34" charset="-122"/>
              </a:rPr>
              <a:t>的数据中心，允许</a:t>
            </a:r>
            <a:r>
              <a:rPr lang="zh-CN" altLang="en-US" sz="2000" b="1" dirty="0">
                <a:solidFill>
                  <a:srgbClr val="FF0000"/>
                </a:solidFill>
                <a:latin typeface="微软雅黑" pitchFamily="34" charset="-122"/>
                <a:ea typeface="微软雅黑" pitchFamily="34" charset="-122"/>
              </a:rPr>
              <a:t>任何授权供应商</a:t>
            </a:r>
            <a:r>
              <a:rPr lang="zh-CN" altLang="en-US" sz="2000" dirty="0">
                <a:latin typeface="微软雅黑" pitchFamily="34" charset="-122"/>
                <a:ea typeface="微软雅黑" pitchFamily="34" charset="-122"/>
              </a:rPr>
              <a:t>开发基于数据中心之上的应用功能，加大信息化服务力度。</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3"/>
          <p:cNvSpPr>
            <a:spLocks noGrp="1"/>
          </p:cNvSpPr>
          <p:nvPr>
            <p:ph type="title"/>
          </p:nvPr>
        </p:nvSpPr>
        <p:spPr>
          <a:xfrm>
            <a:off x="3962400" y="933450"/>
            <a:ext cx="2057400" cy="635000"/>
          </a:xfrm>
        </p:spPr>
        <p:txBody>
          <a:bodyPr/>
          <a:lstStyle/>
          <a:p>
            <a:r>
              <a:rPr lang="zh-CN" altLang="en-US" b="1" smtClean="0"/>
              <a:t>提 纲</a:t>
            </a:r>
          </a:p>
        </p:txBody>
      </p:sp>
      <p:sp>
        <p:nvSpPr>
          <p:cNvPr id="5" name="矩形 4"/>
          <p:cNvSpPr/>
          <p:nvPr/>
        </p:nvSpPr>
        <p:spPr>
          <a:xfrm>
            <a:off x="1752600" y="4087813"/>
            <a:ext cx="7391400" cy="5334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b="1">
              <a:solidFill>
                <a:srgbClr val="FFFFFF"/>
              </a:solidFill>
            </a:endParaRPr>
          </a:p>
        </p:txBody>
      </p:sp>
      <p:sp>
        <p:nvSpPr>
          <p:cNvPr id="6" name="矩形 8"/>
          <p:cNvSpPr>
            <a:spLocks noChangeArrowheads="1"/>
          </p:cNvSpPr>
          <p:nvPr/>
        </p:nvSpPr>
        <p:spPr bwMode="auto">
          <a:xfrm>
            <a:off x="1828800" y="1771650"/>
            <a:ext cx="6858000" cy="366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SzPct val="90000"/>
              <a:buFont typeface="Arial" pitchFamily="34" charset="0"/>
              <a:buBlip>
                <a:blip r:embed="rId2"/>
              </a:buBlip>
              <a:defRPr sz="2400">
                <a:solidFill>
                  <a:schemeClr val="tx1"/>
                </a:solidFill>
                <a:latin typeface="Calibri" pitchFamily="34" charset="0"/>
                <a:ea typeface="黑体" pitchFamily="49" charset="-122"/>
                <a:cs typeface="宋体" pitchFamily="2" charset="-122"/>
              </a:defRPr>
            </a:lvl1pPr>
            <a:lvl2pPr marL="742950" indent="-285750">
              <a:spcBef>
                <a:spcPct val="20000"/>
              </a:spcBef>
              <a:buSzPct val="75000"/>
              <a:buFont typeface="Arial" pitchFamily="34" charset="0"/>
              <a:buBlip>
                <a:blip r:embed="rId3"/>
              </a:buBlip>
              <a:defRPr sz="2000">
                <a:solidFill>
                  <a:schemeClr val="tx1"/>
                </a:solidFill>
                <a:latin typeface="Calibri" pitchFamily="34" charset="0"/>
                <a:ea typeface="黑体" pitchFamily="49" charset="-122"/>
                <a:cs typeface="宋体" pitchFamily="2" charset="-122"/>
              </a:defRPr>
            </a:lvl2pPr>
            <a:lvl3pPr marL="1143000" indent="-228600">
              <a:spcBef>
                <a:spcPct val="20000"/>
              </a:spcBef>
              <a:buSzPct val="50000"/>
              <a:buFont typeface="Arial" pitchFamily="34" charset="0"/>
              <a:buBlip>
                <a:blip r:embed="rId4"/>
              </a:buBlip>
              <a:defRPr sz="2400">
                <a:solidFill>
                  <a:schemeClr val="tx1"/>
                </a:solidFill>
                <a:latin typeface="Calibri" pitchFamily="34" charset="0"/>
                <a:ea typeface="黑体" pitchFamily="49" charset="-122"/>
                <a:cs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cs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cs typeface="宋体" pitchFamily="2" charset="-122"/>
              </a:defRPr>
            </a:lvl9pPr>
          </a:lstStyle>
          <a:p>
            <a:pPr>
              <a:lnSpc>
                <a:spcPct val="150000"/>
              </a:lnSpc>
              <a:buFontTx/>
              <a:buBlip>
                <a:blip r:embed="rId2"/>
              </a:buBlip>
            </a:pPr>
            <a:r>
              <a:rPr lang="zh-CN" altLang="en-US" sz="2800" b="1" dirty="0" smtClean="0">
                <a:latin typeface="微软雅黑" pitchFamily="34" charset="-122"/>
                <a:ea typeface="微软雅黑" pitchFamily="34" charset="-122"/>
              </a:rPr>
              <a:t>医院信息平台建设背景</a:t>
            </a:r>
            <a:endParaRPr lang="en-US" altLang="zh-CN" sz="2800" b="1" dirty="0">
              <a:latin typeface="微软雅黑" pitchFamily="34" charset="-122"/>
              <a:ea typeface="微软雅黑" pitchFamily="34" charset="-122"/>
            </a:endParaRPr>
          </a:p>
          <a:p>
            <a:pPr>
              <a:lnSpc>
                <a:spcPct val="150000"/>
              </a:lnSpc>
              <a:buFontTx/>
              <a:buBlip>
                <a:blip r:embed="rId2"/>
              </a:buBlip>
            </a:pPr>
            <a:r>
              <a:rPr lang="zh-CN" altLang="en-US" sz="2800" b="1" dirty="0">
                <a:latin typeface="微软雅黑" pitchFamily="34" charset="-122"/>
                <a:ea typeface="微软雅黑" pitchFamily="34" charset="-122"/>
              </a:rPr>
              <a:t>医院信息化集成的必要性</a:t>
            </a:r>
            <a:endParaRPr lang="en-US" altLang="zh-CN" sz="2800" b="1" dirty="0">
              <a:latin typeface="微软雅黑" pitchFamily="34" charset="-122"/>
              <a:ea typeface="微软雅黑" pitchFamily="34" charset="-122"/>
            </a:endParaRPr>
          </a:p>
          <a:p>
            <a:pPr>
              <a:lnSpc>
                <a:spcPct val="150000"/>
              </a:lnSpc>
              <a:buFontTx/>
              <a:buBlip>
                <a:blip r:embed="rId2"/>
              </a:buBlip>
            </a:pPr>
            <a:r>
              <a:rPr lang="zh-CN" altLang="en-US" sz="2800" b="1" dirty="0">
                <a:latin typeface="微软雅黑" pitchFamily="34" charset="-122"/>
                <a:ea typeface="微软雅黑" pitchFamily="34" charset="-122"/>
              </a:rPr>
              <a:t>用友的信息化集成思路</a:t>
            </a:r>
            <a:endParaRPr lang="en-US" altLang="zh-CN" sz="2800" b="1" dirty="0">
              <a:latin typeface="微软雅黑" pitchFamily="34" charset="-122"/>
              <a:ea typeface="微软雅黑" pitchFamily="34" charset="-122"/>
            </a:endParaRPr>
          </a:p>
          <a:p>
            <a:pPr>
              <a:lnSpc>
                <a:spcPct val="150000"/>
              </a:lnSpc>
              <a:buFontTx/>
              <a:buBlip>
                <a:blip r:embed="rId2"/>
              </a:buBlip>
            </a:pPr>
            <a:r>
              <a:rPr lang="zh-CN" altLang="en-US" sz="2800" b="1" dirty="0">
                <a:latin typeface="微软雅黑" pitchFamily="34" charset="-122"/>
                <a:ea typeface="微软雅黑" pitchFamily="34" charset="-122"/>
              </a:rPr>
              <a:t>用友医院信息平台产品介绍</a:t>
            </a:r>
            <a:endParaRPr lang="en-US" altLang="zh-CN" sz="2800" b="1" dirty="0">
              <a:latin typeface="微软雅黑" pitchFamily="34" charset="-122"/>
              <a:ea typeface="微软雅黑" pitchFamily="34" charset="-122"/>
            </a:endParaRPr>
          </a:p>
          <a:p>
            <a:pPr>
              <a:lnSpc>
                <a:spcPct val="150000"/>
              </a:lnSpc>
            </a:pPr>
            <a:r>
              <a:rPr lang="zh-CN" altLang="en-US" sz="2800" b="1" dirty="0" smtClean="0">
                <a:latin typeface="微软雅黑" pitchFamily="34" charset="-122"/>
                <a:ea typeface="微软雅黑" pitchFamily="34" charset="-122"/>
              </a:rPr>
              <a:t>用友</a:t>
            </a:r>
            <a:r>
              <a:rPr lang="en-US" altLang="zh-CN" sz="2800" b="1" dirty="0" smtClean="0">
                <a:latin typeface="微软雅黑" pitchFamily="34" charset="-122"/>
                <a:ea typeface="微软雅黑" pitchFamily="34" charset="-122"/>
              </a:rPr>
              <a:t>UAP</a:t>
            </a:r>
            <a:r>
              <a:rPr lang="zh-CN" altLang="en-US" sz="2800" b="1" dirty="0" smtClean="0">
                <a:latin typeface="微软雅黑" pitchFamily="34" charset="-122"/>
                <a:ea typeface="微软雅黑" pitchFamily="34" charset="-122"/>
              </a:rPr>
              <a:t>平台介绍</a:t>
            </a:r>
            <a:endParaRPr lang="en-US" altLang="zh-CN" sz="2800" b="1" dirty="0">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Box 9"/>
          <p:cNvSpPr txBox="1">
            <a:spLocks noChangeArrowheads="1"/>
          </p:cNvSpPr>
          <p:nvPr/>
        </p:nvSpPr>
        <p:spPr bwMode="auto">
          <a:xfrm>
            <a:off x="76200" y="152400"/>
            <a:ext cx="7924800" cy="584200"/>
          </a:xfrm>
          <a:prstGeom prst="rect">
            <a:avLst/>
          </a:prstGeom>
          <a:noFill/>
          <a:ln w="9525">
            <a:noFill/>
            <a:miter lim="800000"/>
            <a:headEnd/>
            <a:tailEnd/>
          </a:ln>
        </p:spPr>
        <p:txBody>
          <a:bodyPr>
            <a:spAutoFit/>
          </a:bodyPr>
          <a:lstStyle/>
          <a:p>
            <a:pPr>
              <a:buSzPct val="25000"/>
              <a:buFont typeface="Wingdings" pitchFamily="2" charset="2"/>
              <a:buNone/>
              <a:defRPr/>
            </a:pPr>
            <a:r>
              <a:rPr lang="zh-CN" altLang="en-US" sz="3200" b="1" dirty="0">
                <a:solidFill>
                  <a:srgbClr val="C0504D"/>
                </a:solidFill>
                <a:latin typeface="微软雅黑" pitchFamily="34" charset="-122"/>
                <a:ea typeface="微软雅黑" pitchFamily="34" charset="-122"/>
                <a:cs typeface="+mj-cs"/>
              </a:rPr>
              <a:t>医院信息平台 </a:t>
            </a:r>
            <a:r>
              <a:rPr lang="en-US" altLang="zh-CN" sz="3200" b="1" dirty="0">
                <a:solidFill>
                  <a:srgbClr val="C0504D"/>
                </a:solidFill>
                <a:latin typeface="微软雅黑" pitchFamily="34" charset="-122"/>
                <a:ea typeface="微软雅黑" pitchFamily="34" charset="-122"/>
                <a:cs typeface="+mj-cs"/>
              </a:rPr>
              <a:t>– </a:t>
            </a:r>
            <a:r>
              <a:rPr lang="zh-CN" altLang="en-US" sz="3200" b="1" dirty="0" smtClean="0">
                <a:solidFill>
                  <a:srgbClr val="C0504D"/>
                </a:solidFill>
                <a:latin typeface="微软雅黑" pitchFamily="34" charset="-122"/>
                <a:ea typeface="微软雅黑" pitchFamily="34" charset="-122"/>
                <a:cs typeface="+mj-cs"/>
              </a:rPr>
              <a:t>应用架构</a:t>
            </a:r>
            <a:endParaRPr lang="zh-CN" altLang="en-US" sz="3200" b="1" dirty="0">
              <a:solidFill>
                <a:srgbClr val="C0504D"/>
              </a:solidFill>
              <a:latin typeface="微软雅黑" pitchFamily="34" charset="-122"/>
              <a:ea typeface="微软雅黑" pitchFamily="34" charset="-122"/>
              <a:cs typeface="+mj-cs"/>
            </a:endParaRPr>
          </a:p>
        </p:txBody>
      </p:sp>
      <p:sp>
        <p:nvSpPr>
          <p:cNvPr id="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2297946658"/>
              </p:ext>
            </p:extLst>
          </p:nvPr>
        </p:nvGraphicFramePr>
        <p:xfrm>
          <a:off x="126004" y="1371600"/>
          <a:ext cx="8891992" cy="4911461"/>
        </p:xfrm>
        <a:graphic>
          <a:graphicData uri="http://schemas.openxmlformats.org/presentationml/2006/ole">
            <mc:AlternateContent xmlns:mc="http://schemas.openxmlformats.org/markup-compatibility/2006">
              <mc:Choice xmlns:v="urn:schemas-microsoft-com:vml" Requires="v">
                <p:oleObj spid="_x0000_s37912" name="Visio" r:id="rId3" imgW="6848130" imgH="3790137" progId="Visio.Drawing.11">
                  <p:embed/>
                </p:oleObj>
              </mc:Choice>
              <mc:Fallback>
                <p:oleObj name="Visio" r:id="rId3" imgW="6848130" imgH="3790137"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04" y="1371600"/>
                        <a:ext cx="8891992" cy="4911461"/>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标题 1"/>
          <p:cNvSpPr txBox="1">
            <a:spLocks/>
          </p:cNvSpPr>
          <p:nvPr/>
        </p:nvSpPr>
        <p:spPr>
          <a:xfrm>
            <a:off x="228600" y="152400"/>
            <a:ext cx="8915400" cy="585788"/>
          </a:xfrm>
          <a:prstGeom prst="rect">
            <a:avLst/>
          </a:prstGeom>
        </p:spPr>
        <p:txBody>
          <a:bodyPr/>
          <a:lstStyle>
            <a:lvl1pPr algn="l" rtl="0" eaLnBrk="0" fontAlgn="base" hangingPunct="0">
              <a:spcBef>
                <a:spcPct val="0"/>
              </a:spcBef>
              <a:spcAft>
                <a:spcPct val="0"/>
              </a:spcAft>
              <a:defRPr sz="3200">
                <a:solidFill>
                  <a:srgbClr val="C00000"/>
                </a:solidFill>
                <a:latin typeface="+mj-lt"/>
                <a:ea typeface="+mj-ea"/>
                <a:cs typeface="+mj-cs"/>
              </a:defRPr>
            </a:lvl1pPr>
            <a:lvl2pPr algn="l" rtl="0" eaLnBrk="0" fontAlgn="base" hangingPunct="0">
              <a:spcBef>
                <a:spcPct val="0"/>
              </a:spcBef>
              <a:spcAft>
                <a:spcPct val="0"/>
              </a:spcAft>
              <a:defRPr sz="3200">
                <a:solidFill>
                  <a:srgbClr val="C00000"/>
                </a:solidFill>
                <a:latin typeface="Calibri" pitchFamily="34" charset="0"/>
                <a:ea typeface="黑体" pitchFamily="49" charset="-122"/>
              </a:defRPr>
            </a:lvl2pPr>
            <a:lvl3pPr algn="l" rtl="0" eaLnBrk="0" fontAlgn="base" hangingPunct="0">
              <a:spcBef>
                <a:spcPct val="0"/>
              </a:spcBef>
              <a:spcAft>
                <a:spcPct val="0"/>
              </a:spcAft>
              <a:defRPr sz="3200">
                <a:solidFill>
                  <a:srgbClr val="C00000"/>
                </a:solidFill>
                <a:latin typeface="Calibri" pitchFamily="34" charset="0"/>
                <a:ea typeface="黑体" pitchFamily="49" charset="-122"/>
              </a:defRPr>
            </a:lvl3pPr>
            <a:lvl4pPr algn="l" rtl="0" eaLnBrk="0" fontAlgn="base" hangingPunct="0">
              <a:spcBef>
                <a:spcPct val="0"/>
              </a:spcBef>
              <a:spcAft>
                <a:spcPct val="0"/>
              </a:spcAft>
              <a:defRPr sz="3200">
                <a:solidFill>
                  <a:srgbClr val="C00000"/>
                </a:solidFill>
                <a:latin typeface="Calibri" pitchFamily="34" charset="0"/>
                <a:ea typeface="黑体" pitchFamily="49" charset="-122"/>
              </a:defRPr>
            </a:lvl4pPr>
            <a:lvl5pPr algn="l" rtl="0" eaLnBrk="0" fontAlgn="base" hangingPunct="0">
              <a:spcBef>
                <a:spcPct val="0"/>
              </a:spcBef>
              <a:spcAft>
                <a:spcPct val="0"/>
              </a:spcAft>
              <a:defRPr sz="3200">
                <a:solidFill>
                  <a:srgbClr val="C00000"/>
                </a:solidFill>
                <a:latin typeface="Calibri" pitchFamily="34" charset="0"/>
                <a:ea typeface="黑体" pitchFamily="49" charset="-122"/>
              </a:defRPr>
            </a:lvl5pPr>
            <a:lvl6pPr marL="457200" algn="l" rtl="0" fontAlgn="base">
              <a:spcBef>
                <a:spcPct val="0"/>
              </a:spcBef>
              <a:spcAft>
                <a:spcPct val="0"/>
              </a:spcAft>
              <a:defRPr sz="3200">
                <a:solidFill>
                  <a:srgbClr val="C00000"/>
                </a:solidFill>
                <a:latin typeface="Calibri" pitchFamily="34" charset="0"/>
                <a:ea typeface="黑体" pitchFamily="49" charset="-122"/>
              </a:defRPr>
            </a:lvl6pPr>
            <a:lvl7pPr marL="914400" algn="l" rtl="0" fontAlgn="base">
              <a:spcBef>
                <a:spcPct val="0"/>
              </a:spcBef>
              <a:spcAft>
                <a:spcPct val="0"/>
              </a:spcAft>
              <a:defRPr sz="3200">
                <a:solidFill>
                  <a:srgbClr val="C00000"/>
                </a:solidFill>
                <a:latin typeface="Calibri" pitchFamily="34" charset="0"/>
                <a:ea typeface="黑体" pitchFamily="49" charset="-122"/>
              </a:defRPr>
            </a:lvl7pPr>
            <a:lvl8pPr marL="1371600" algn="l" rtl="0" fontAlgn="base">
              <a:spcBef>
                <a:spcPct val="0"/>
              </a:spcBef>
              <a:spcAft>
                <a:spcPct val="0"/>
              </a:spcAft>
              <a:defRPr sz="3200">
                <a:solidFill>
                  <a:srgbClr val="C00000"/>
                </a:solidFill>
                <a:latin typeface="Calibri" pitchFamily="34" charset="0"/>
                <a:ea typeface="黑体" pitchFamily="49" charset="-122"/>
              </a:defRPr>
            </a:lvl8pPr>
            <a:lvl9pPr marL="1828800" algn="l" rtl="0" fontAlgn="base">
              <a:spcBef>
                <a:spcPct val="0"/>
              </a:spcBef>
              <a:spcAft>
                <a:spcPct val="0"/>
              </a:spcAft>
              <a:defRPr sz="3200">
                <a:solidFill>
                  <a:srgbClr val="C00000"/>
                </a:solidFill>
                <a:latin typeface="Calibri" pitchFamily="34" charset="0"/>
                <a:ea typeface="黑体" pitchFamily="49" charset="-122"/>
              </a:defRPr>
            </a:lvl9pPr>
          </a:lstStyle>
          <a:p>
            <a:pPr>
              <a:buSzPct val="25000"/>
              <a:defRPr/>
            </a:pPr>
            <a:r>
              <a:rPr lang="zh-CN" altLang="en-US" b="1" kern="1200" dirty="0" smtClean="0">
                <a:solidFill>
                  <a:srgbClr val="C0504D"/>
                </a:solidFill>
                <a:latin typeface="微软雅黑" pitchFamily="34" charset="-122"/>
                <a:ea typeface="微软雅黑" pitchFamily="34" charset="-122"/>
              </a:rPr>
              <a:t>医院服务总线 </a:t>
            </a:r>
            <a:r>
              <a:rPr lang="en-US" altLang="zh-CN" b="1" kern="1200" dirty="0" smtClean="0">
                <a:solidFill>
                  <a:srgbClr val="C0504D"/>
                </a:solidFill>
                <a:latin typeface="微软雅黑" pitchFamily="34" charset="-122"/>
                <a:ea typeface="微软雅黑" pitchFamily="34" charset="-122"/>
              </a:rPr>
              <a:t>– </a:t>
            </a:r>
            <a:r>
              <a:rPr lang="zh-CN" altLang="en-US" b="1" kern="1200" dirty="0" smtClean="0">
                <a:solidFill>
                  <a:srgbClr val="C0504D"/>
                </a:solidFill>
                <a:latin typeface="微软雅黑" pitchFamily="34" charset="-122"/>
                <a:ea typeface="微软雅黑" pitchFamily="34" charset="-122"/>
              </a:rPr>
              <a:t>应用架构</a:t>
            </a:r>
            <a:endParaRPr lang="zh-CN" altLang="en-US" b="1" kern="1200" dirty="0">
              <a:solidFill>
                <a:srgbClr val="C0504D"/>
              </a:solidFill>
              <a:latin typeface="微软雅黑" pitchFamily="34" charset="-122"/>
              <a:ea typeface="微软雅黑" pitchFamily="34" charset="-122"/>
            </a:endParaRPr>
          </a:p>
        </p:txBody>
      </p:sp>
      <p:sp>
        <p:nvSpPr>
          <p:cNvPr id="2"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5" name="文本框 25"/>
          <p:cNvSpPr txBox="1">
            <a:spLocks noChangeArrowheads="1"/>
          </p:cNvSpPr>
          <p:nvPr/>
        </p:nvSpPr>
        <p:spPr bwMode="auto">
          <a:xfrm>
            <a:off x="4572000" y="4784485"/>
            <a:ext cx="3794497"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1400" b="0" dirty="0">
                <a:solidFill>
                  <a:schemeClr val="tx1"/>
                </a:solidFill>
                <a:latin typeface="微软雅黑" panose="020B0503020204020204" pitchFamily="34" charset="-122"/>
                <a:ea typeface="微软雅黑" panose="020B0503020204020204" pitchFamily="34" charset="-122"/>
              </a:rPr>
              <a:t>集成</a:t>
            </a:r>
            <a:r>
              <a:rPr lang="zh-CN" altLang="en-US" sz="1400" b="0" dirty="0" smtClean="0">
                <a:solidFill>
                  <a:schemeClr val="tx1"/>
                </a:solidFill>
                <a:latin typeface="微软雅黑" panose="020B0503020204020204" pitchFamily="34" charset="-122"/>
                <a:ea typeface="微软雅黑" panose="020B0503020204020204" pitchFamily="34" charset="-122"/>
              </a:rPr>
              <a:t>平台包含</a:t>
            </a:r>
            <a:r>
              <a:rPr lang="en-US" altLang="zh-CN" sz="1400" b="0" dirty="0">
                <a:solidFill>
                  <a:schemeClr val="tx1"/>
                </a:solidFill>
                <a:latin typeface="微软雅黑" panose="020B0503020204020204" pitchFamily="34" charset="-122"/>
                <a:ea typeface="微软雅黑" panose="020B0503020204020204" pitchFamily="34" charset="-122"/>
              </a:rPr>
              <a:t>4</a:t>
            </a:r>
            <a:r>
              <a:rPr lang="zh-CN" altLang="en-US" sz="1400" b="0" dirty="0">
                <a:solidFill>
                  <a:schemeClr val="tx1"/>
                </a:solidFill>
                <a:latin typeface="微软雅黑" panose="020B0503020204020204" pitchFamily="34" charset="-122"/>
                <a:ea typeface="微软雅黑" panose="020B0503020204020204" pitchFamily="34" charset="-122"/>
              </a:rPr>
              <a:t>大平台，</a:t>
            </a:r>
            <a:r>
              <a:rPr lang="en-US" altLang="zh-CN" sz="1400" b="0" dirty="0">
                <a:solidFill>
                  <a:schemeClr val="tx1"/>
                </a:solidFill>
                <a:latin typeface="微软雅黑" panose="020B0503020204020204" pitchFamily="34" charset="-122"/>
                <a:ea typeface="微软雅黑" panose="020B0503020204020204" pitchFamily="34" charset="-122"/>
              </a:rPr>
              <a:t>16</a:t>
            </a:r>
            <a:r>
              <a:rPr lang="zh-CN" altLang="en-US" sz="1400" b="0" dirty="0">
                <a:solidFill>
                  <a:schemeClr val="tx1"/>
                </a:solidFill>
                <a:latin typeface="微软雅黑" panose="020B0503020204020204" pitchFamily="34" charset="-122"/>
                <a:ea typeface="微软雅黑" panose="020B0503020204020204" pitchFamily="34" charset="-122"/>
              </a:rPr>
              <a:t>大类，近百个功能</a:t>
            </a:r>
            <a:endParaRPr lang="en-US" altLang="zh-CN" sz="1400" b="0" dirty="0">
              <a:solidFill>
                <a:schemeClr val="tx1"/>
              </a:solidFill>
              <a:latin typeface="微软雅黑" panose="020B0503020204020204" pitchFamily="34" charset="-122"/>
              <a:ea typeface="微软雅黑" panose="020B0503020204020204" pitchFamily="34" charset="-122"/>
            </a:endParaRPr>
          </a:p>
          <a:p>
            <a:pPr>
              <a:spcBef>
                <a:spcPct val="0"/>
              </a:spcBef>
              <a:buClrTx/>
              <a:buFontTx/>
              <a:buNone/>
            </a:pPr>
            <a:r>
              <a:rPr lang="en-US" altLang="zh-CN" sz="1400" b="0" dirty="0">
                <a:solidFill>
                  <a:schemeClr val="tx1"/>
                </a:solidFill>
                <a:latin typeface="微软雅黑" panose="020B0503020204020204" pitchFamily="34" charset="-122"/>
                <a:ea typeface="微软雅黑" panose="020B0503020204020204" pitchFamily="34" charset="-122"/>
              </a:rPr>
              <a:t>IDE:</a:t>
            </a:r>
          </a:p>
          <a:p>
            <a:pPr>
              <a:spcBef>
                <a:spcPct val="0"/>
              </a:spcBef>
              <a:buClrTx/>
              <a:buFontTx/>
              <a:buNone/>
            </a:pPr>
            <a:r>
              <a:rPr lang="en-US" altLang="zh-CN" sz="1400" b="0" dirty="0">
                <a:solidFill>
                  <a:schemeClr val="tx1"/>
                </a:solidFill>
                <a:latin typeface="微软雅黑" panose="020B0503020204020204" pitchFamily="34" charset="-122"/>
                <a:ea typeface="微软雅黑" panose="020B0503020204020204" pitchFamily="34" charset="-122"/>
              </a:rPr>
              <a:t>20</a:t>
            </a:r>
            <a:r>
              <a:rPr lang="zh-CN" altLang="en-US" sz="1400" b="0" dirty="0">
                <a:solidFill>
                  <a:schemeClr val="tx1"/>
                </a:solidFill>
                <a:latin typeface="微软雅黑" panose="020B0503020204020204" pitchFamily="34" charset="-122"/>
                <a:ea typeface="微软雅黑" panose="020B0503020204020204" pitchFamily="34" charset="-122"/>
              </a:rPr>
              <a:t>多种类型通信点、</a:t>
            </a:r>
            <a:endParaRPr lang="en-US" altLang="zh-CN" sz="1400" b="0" dirty="0">
              <a:solidFill>
                <a:schemeClr val="tx1"/>
              </a:solidFill>
              <a:latin typeface="微软雅黑" panose="020B0503020204020204" pitchFamily="34" charset="-122"/>
              <a:ea typeface="微软雅黑" panose="020B0503020204020204" pitchFamily="34" charset="-122"/>
            </a:endParaRPr>
          </a:p>
          <a:p>
            <a:pPr>
              <a:spcBef>
                <a:spcPct val="0"/>
              </a:spcBef>
              <a:buClrTx/>
              <a:buFontTx/>
              <a:buNone/>
            </a:pPr>
            <a:r>
              <a:rPr lang="en-US" altLang="zh-CN" sz="1400" b="0" dirty="0">
                <a:solidFill>
                  <a:schemeClr val="tx1"/>
                </a:solidFill>
                <a:latin typeface="微软雅黑" panose="020B0503020204020204" pitchFamily="34" charset="-122"/>
                <a:ea typeface="微软雅黑" panose="020B0503020204020204" pitchFamily="34" charset="-122"/>
              </a:rPr>
              <a:t>50</a:t>
            </a:r>
            <a:r>
              <a:rPr lang="zh-CN" altLang="en-US" sz="1400" b="0" dirty="0">
                <a:solidFill>
                  <a:schemeClr val="tx1"/>
                </a:solidFill>
                <a:latin typeface="微软雅黑" panose="020B0503020204020204" pitchFamily="34" charset="-122"/>
                <a:ea typeface="微软雅黑" panose="020B0503020204020204" pitchFamily="34" charset="-122"/>
              </a:rPr>
              <a:t>多种功能过滤器、</a:t>
            </a:r>
            <a:endParaRPr lang="en-US" altLang="zh-CN" sz="1400" b="0" dirty="0">
              <a:solidFill>
                <a:schemeClr val="tx1"/>
              </a:solidFill>
              <a:latin typeface="微软雅黑" panose="020B0503020204020204" pitchFamily="34" charset="-122"/>
              <a:ea typeface="微软雅黑" panose="020B0503020204020204" pitchFamily="34" charset="-122"/>
            </a:endParaRPr>
          </a:p>
          <a:p>
            <a:pPr>
              <a:spcBef>
                <a:spcPct val="0"/>
              </a:spcBef>
              <a:buClrTx/>
              <a:buFontTx/>
              <a:buNone/>
            </a:pPr>
            <a:r>
              <a:rPr lang="zh-CN" altLang="en-US" sz="1400" b="0" dirty="0">
                <a:solidFill>
                  <a:schemeClr val="tx1"/>
                </a:solidFill>
                <a:latin typeface="微软雅黑" panose="020B0503020204020204" pitchFamily="34" charset="-122"/>
                <a:ea typeface="微软雅黑" panose="020B0503020204020204" pitchFamily="34" charset="-122"/>
              </a:rPr>
              <a:t>消息定义、映射定义、收发测试</a:t>
            </a:r>
            <a:endParaRPr lang="en-US" altLang="zh-CN" sz="1400" b="0" dirty="0">
              <a:solidFill>
                <a:schemeClr val="tx1"/>
              </a:solidFill>
              <a:latin typeface="微软雅黑" panose="020B0503020204020204" pitchFamily="34" charset="-122"/>
              <a:ea typeface="微软雅黑" panose="020B0503020204020204" pitchFamily="34" charset="-122"/>
            </a:endParaRPr>
          </a:p>
          <a:p>
            <a:pPr>
              <a:spcBef>
                <a:spcPct val="0"/>
              </a:spcBef>
              <a:buClrTx/>
              <a:buFontTx/>
              <a:buNone/>
            </a:pPr>
            <a:r>
              <a:rPr lang="en-US" altLang="zh-CN" sz="1400" b="0" dirty="0">
                <a:solidFill>
                  <a:schemeClr val="tx1"/>
                </a:solidFill>
                <a:latin typeface="微软雅黑" panose="020B0503020204020204" pitchFamily="34" charset="-122"/>
                <a:ea typeface="微软雅黑" panose="020B0503020204020204" pitchFamily="34" charset="-122"/>
              </a:rPr>
              <a:t>Engine:</a:t>
            </a:r>
          </a:p>
          <a:p>
            <a:pPr>
              <a:spcBef>
                <a:spcPct val="0"/>
              </a:spcBef>
              <a:buClrTx/>
              <a:buFontTx/>
              <a:buNone/>
            </a:pPr>
            <a:r>
              <a:rPr lang="zh-CN" altLang="en-US" sz="1400" b="0" dirty="0">
                <a:solidFill>
                  <a:schemeClr val="tx1"/>
                </a:solidFill>
                <a:latin typeface="微软雅黑" panose="020B0503020204020204" pitchFamily="34" charset="-122"/>
                <a:ea typeface="微软雅黑" panose="020B0503020204020204" pitchFamily="34" charset="-122"/>
              </a:rPr>
              <a:t>传输保证，备份，数据存储</a:t>
            </a:r>
            <a:endParaRPr lang="en-US" altLang="zh-CN" sz="1400" b="0" dirty="0">
              <a:solidFill>
                <a:schemeClr val="tx1"/>
              </a:solidFill>
              <a:latin typeface="微软雅黑" panose="020B0503020204020204" pitchFamily="34" charset="-122"/>
              <a:ea typeface="微软雅黑" panose="020B0503020204020204" pitchFamily="34" charset="-122"/>
            </a:endParaRPr>
          </a:p>
        </p:txBody>
      </p:sp>
      <p:pic>
        <p:nvPicPr>
          <p:cNvPr id="86"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053406"/>
            <a:ext cx="6059487"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8950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228600" y="152400"/>
            <a:ext cx="8915400" cy="585788"/>
          </a:xfrm>
          <a:prstGeom prst="rect">
            <a:avLst/>
          </a:prstGeom>
        </p:spPr>
        <p:txBody>
          <a:bodyPr/>
          <a:lstStyle>
            <a:lvl1pPr algn="l" rtl="0" eaLnBrk="0" fontAlgn="base" hangingPunct="0">
              <a:spcBef>
                <a:spcPct val="0"/>
              </a:spcBef>
              <a:spcAft>
                <a:spcPct val="0"/>
              </a:spcAft>
              <a:defRPr sz="3200">
                <a:solidFill>
                  <a:srgbClr val="C00000"/>
                </a:solidFill>
                <a:latin typeface="+mj-lt"/>
                <a:ea typeface="+mj-ea"/>
                <a:cs typeface="+mj-cs"/>
              </a:defRPr>
            </a:lvl1pPr>
            <a:lvl2pPr algn="l" rtl="0" eaLnBrk="0" fontAlgn="base" hangingPunct="0">
              <a:spcBef>
                <a:spcPct val="0"/>
              </a:spcBef>
              <a:spcAft>
                <a:spcPct val="0"/>
              </a:spcAft>
              <a:defRPr sz="3200">
                <a:solidFill>
                  <a:srgbClr val="C00000"/>
                </a:solidFill>
                <a:latin typeface="Calibri" pitchFamily="34" charset="0"/>
                <a:ea typeface="黑体" pitchFamily="49" charset="-122"/>
              </a:defRPr>
            </a:lvl2pPr>
            <a:lvl3pPr algn="l" rtl="0" eaLnBrk="0" fontAlgn="base" hangingPunct="0">
              <a:spcBef>
                <a:spcPct val="0"/>
              </a:spcBef>
              <a:spcAft>
                <a:spcPct val="0"/>
              </a:spcAft>
              <a:defRPr sz="3200">
                <a:solidFill>
                  <a:srgbClr val="C00000"/>
                </a:solidFill>
                <a:latin typeface="Calibri" pitchFamily="34" charset="0"/>
                <a:ea typeface="黑体" pitchFamily="49" charset="-122"/>
              </a:defRPr>
            </a:lvl3pPr>
            <a:lvl4pPr algn="l" rtl="0" eaLnBrk="0" fontAlgn="base" hangingPunct="0">
              <a:spcBef>
                <a:spcPct val="0"/>
              </a:spcBef>
              <a:spcAft>
                <a:spcPct val="0"/>
              </a:spcAft>
              <a:defRPr sz="3200">
                <a:solidFill>
                  <a:srgbClr val="C00000"/>
                </a:solidFill>
                <a:latin typeface="Calibri" pitchFamily="34" charset="0"/>
                <a:ea typeface="黑体" pitchFamily="49" charset="-122"/>
              </a:defRPr>
            </a:lvl4pPr>
            <a:lvl5pPr algn="l" rtl="0" eaLnBrk="0" fontAlgn="base" hangingPunct="0">
              <a:spcBef>
                <a:spcPct val="0"/>
              </a:spcBef>
              <a:spcAft>
                <a:spcPct val="0"/>
              </a:spcAft>
              <a:defRPr sz="3200">
                <a:solidFill>
                  <a:srgbClr val="C00000"/>
                </a:solidFill>
                <a:latin typeface="Calibri" pitchFamily="34" charset="0"/>
                <a:ea typeface="黑体" pitchFamily="49" charset="-122"/>
              </a:defRPr>
            </a:lvl5pPr>
            <a:lvl6pPr marL="457200" algn="l" rtl="0" fontAlgn="base">
              <a:spcBef>
                <a:spcPct val="0"/>
              </a:spcBef>
              <a:spcAft>
                <a:spcPct val="0"/>
              </a:spcAft>
              <a:defRPr sz="3200">
                <a:solidFill>
                  <a:srgbClr val="C00000"/>
                </a:solidFill>
                <a:latin typeface="Calibri" pitchFamily="34" charset="0"/>
                <a:ea typeface="黑体" pitchFamily="49" charset="-122"/>
              </a:defRPr>
            </a:lvl6pPr>
            <a:lvl7pPr marL="914400" algn="l" rtl="0" fontAlgn="base">
              <a:spcBef>
                <a:spcPct val="0"/>
              </a:spcBef>
              <a:spcAft>
                <a:spcPct val="0"/>
              </a:spcAft>
              <a:defRPr sz="3200">
                <a:solidFill>
                  <a:srgbClr val="C00000"/>
                </a:solidFill>
                <a:latin typeface="Calibri" pitchFamily="34" charset="0"/>
                <a:ea typeface="黑体" pitchFamily="49" charset="-122"/>
              </a:defRPr>
            </a:lvl7pPr>
            <a:lvl8pPr marL="1371600" algn="l" rtl="0" fontAlgn="base">
              <a:spcBef>
                <a:spcPct val="0"/>
              </a:spcBef>
              <a:spcAft>
                <a:spcPct val="0"/>
              </a:spcAft>
              <a:defRPr sz="3200">
                <a:solidFill>
                  <a:srgbClr val="C00000"/>
                </a:solidFill>
                <a:latin typeface="Calibri" pitchFamily="34" charset="0"/>
                <a:ea typeface="黑体" pitchFamily="49" charset="-122"/>
              </a:defRPr>
            </a:lvl8pPr>
            <a:lvl9pPr marL="1828800" algn="l" rtl="0" fontAlgn="base">
              <a:spcBef>
                <a:spcPct val="0"/>
              </a:spcBef>
              <a:spcAft>
                <a:spcPct val="0"/>
              </a:spcAft>
              <a:defRPr sz="3200">
                <a:solidFill>
                  <a:srgbClr val="C00000"/>
                </a:solidFill>
                <a:latin typeface="Calibri" pitchFamily="34" charset="0"/>
                <a:ea typeface="黑体" pitchFamily="49" charset="-122"/>
              </a:defRPr>
            </a:lvl9pPr>
          </a:lstStyle>
          <a:p>
            <a:pPr>
              <a:buSzPct val="25000"/>
              <a:defRPr/>
            </a:pPr>
            <a:r>
              <a:rPr lang="zh-CN" altLang="en-US" b="1" kern="1200" dirty="0" smtClean="0">
                <a:solidFill>
                  <a:srgbClr val="C0504D"/>
                </a:solidFill>
                <a:latin typeface="微软雅黑" pitchFamily="34" charset="-122"/>
                <a:ea typeface="微软雅黑" pitchFamily="34" charset="-122"/>
              </a:rPr>
              <a:t>医院服务总线 </a:t>
            </a:r>
            <a:r>
              <a:rPr lang="en-US" altLang="zh-CN" b="1" kern="1200" dirty="0" smtClean="0">
                <a:solidFill>
                  <a:srgbClr val="C0504D"/>
                </a:solidFill>
                <a:latin typeface="微软雅黑" pitchFamily="34" charset="-122"/>
                <a:ea typeface="微软雅黑" pitchFamily="34" charset="-122"/>
              </a:rPr>
              <a:t>– </a:t>
            </a:r>
            <a:r>
              <a:rPr lang="zh-CN" altLang="en-US" b="1" kern="1200" dirty="0" smtClean="0">
                <a:solidFill>
                  <a:srgbClr val="C0504D"/>
                </a:solidFill>
                <a:latin typeface="微软雅黑" pitchFamily="34" charset="-122"/>
                <a:ea typeface="微软雅黑" pitchFamily="34" charset="-122"/>
              </a:rPr>
              <a:t>处理性能</a:t>
            </a:r>
            <a:endParaRPr lang="zh-CN" altLang="en-US" b="1" kern="1200" dirty="0">
              <a:solidFill>
                <a:srgbClr val="C0504D"/>
              </a:solidFill>
              <a:latin typeface="微软雅黑" pitchFamily="34" charset="-122"/>
              <a:ea typeface="微软雅黑" pitchFamily="34" charset="-122"/>
            </a:endParaRPr>
          </a:p>
        </p:txBody>
      </p:sp>
      <p:sp>
        <p:nvSpPr>
          <p:cNvPr id="7" name="矩形 6"/>
          <p:cNvSpPr/>
          <p:nvPr/>
        </p:nvSpPr>
        <p:spPr>
          <a:xfrm>
            <a:off x="2133600" y="3469859"/>
            <a:ext cx="6084168" cy="830997"/>
          </a:xfrm>
          <a:prstGeom prst="rect">
            <a:avLst/>
          </a:prstGeom>
          <a:noFill/>
        </p:spPr>
        <p:txBody>
          <a:bodyPr wrap="square" lIns="91440" tIns="45720" rIns="91440" bIns="45720">
            <a:spAutoFit/>
          </a:bodyPr>
          <a:lstStyle/>
          <a:p>
            <a:r>
              <a:rPr lang="zh-CN" altLang="en-US" sz="16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每月接收消息上千万，处理</a:t>
            </a:r>
            <a:r>
              <a:rPr lang="en-US" altLang="zh-CN" sz="16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4</a:t>
            </a:r>
            <a:r>
              <a:rPr lang="zh-CN" altLang="en-US" sz="16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千万，发送</a:t>
            </a:r>
            <a:r>
              <a:rPr lang="en-US" altLang="zh-CN" sz="16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1</a:t>
            </a:r>
            <a:r>
              <a:rPr lang="zh-CN" altLang="en-US" sz="16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千</a:t>
            </a:r>
            <a:r>
              <a:rPr lang="en-US" altLang="zh-CN" sz="16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8</a:t>
            </a:r>
            <a:r>
              <a:rPr lang="zh-CN" altLang="en-US" sz="16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百万</a:t>
            </a:r>
            <a:endParaRPr lang="en-US" altLang="zh-CN" sz="16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r>
              <a:rPr lang="zh-CN" altLang="en-US" sz="16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每日接收消息</a:t>
            </a:r>
            <a:r>
              <a:rPr lang="en-US" altLang="zh-CN" sz="16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50</a:t>
            </a:r>
            <a:r>
              <a:rPr lang="zh-CN" altLang="en-US" sz="16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万，处理</a:t>
            </a:r>
            <a:r>
              <a:rPr lang="en-US" altLang="zh-CN" sz="16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2</a:t>
            </a:r>
            <a:r>
              <a:rPr lang="zh-CN" altLang="en-US" sz="16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百万，发送</a:t>
            </a:r>
            <a:r>
              <a:rPr lang="en-US" altLang="zh-CN" sz="16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1</a:t>
            </a:r>
            <a:r>
              <a:rPr lang="zh-CN" altLang="en-US" sz="16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百万</a:t>
            </a:r>
            <a:endParaRPr lang="en-US" altLang="zh-CN" sz="16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r>
              <a:rPr lang="zh-CN" altLang="en-US" sz="16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高峰期每分钟处理</a:t>
            </a:r>
            <a:r>
              <a:rPr lang="en-US" altLang="zh-CN" sz="16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44000</a:t>
            </a:r>
            <a:r>
              <a:rPr lang="zh-CN" altLang="en-US" sz="16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笔消息</a:t>
            </a:r>
            <a:endParaRPr lang="zh-CN" altLang="en-US" sz="1600"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392" y="4436836"/>
            <a:ext cx="5899035" cy="1800476"/>
          </a:xfrm>
          <a:prstGeom prst="rect">
            <a:avLst/>
          </a:prstGeom>
        </p:spPr>
      </p:pic>
      <p:pic>
        <p:nvPicPr>
          <p:cNvPr id="9" name="图片 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027147"/>
            <a:ext cx="5864132" cy="2088902"/>
          </a:xfrm>
          <a:prstGeom prst="rect">
            <a:avLst/>
          </a:prstGeom>
        </p:spPr>
      </p:pic>
    </p:spTree>
    <p:extLst>
      <p:ext uri="{BB962C8B-B14F-4D97-AF65-F5344CB8AC3E}">
        <p14:creationId xmlns:p14="http://schemas.microsoft.com/office/powerpoint/2010/main" val="559786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医院服务总线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应用</a:t>
            </a:r>
            <a:r>
              <a:rPr lang="zh-CN" altLang="en-US" b="1" kern="1200" dirty="0" smtClean="0">
                <a:solidFill>
                  <a:srgbClr val="C0504D"/>
                </a:solidFill>
                <a:latin typeface="微软雅黑" pitchFamily="34" charset="-122"/>
                <a:ea typeface="微软雅黑" pitchFamily="34" charset="-122"/>
              </a:rPr>
              <a:t>场景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院内信息系统集成</a:t>
            </a:r>
          </a:p>
        </p:txBody>
      </p:sp>
      <p:graphicFrame>
        <p:nvGraphicFramePr>
          <p:cNvPr id="32771" name="Object 5"/>
          <p:cNvGraphicFramePr>
            <a:graphicFrameLocks noChangeAspect="1"/>
          </p:cNvGraphicFramePr>
          <p:nvPr/>
        </p:nvGraphicFramePr>
        <p:xfrm>
          <a:off x="2589213" y="928688"/>
          <a:ext cx="677862" cy="1006475"/>
        </p:xfrm>
        <a:graphic>
          <a:graphicData uri="http://schemas.openxmlformats.org/presentationml/2006/ole">
            <mc:AlternateContent xmlns:mc="http://schemas.openxmlformats.org/markup-compatibility/2006">
              <mc:Choice xmlns:v="urn:schemas-microsoft-com:vml" Requires="v">
                <p:oleObj spid="_x0000_s33265" name="Visio" r:id="rId3" imgW="1296112" imgH="1925652" progId="Visio.Drawing.6">
                  <p:embed/>
                </p:oleObj>
              </mc:Choice>
              <mc:Fallback>
                <p:oleObj name="Visio" r:id="rId3" imgW="1296112" imgH="1925652" progId="Visio.Drawing.6">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9213" y="928688"/>
                        <a:ext cx="677862" cy="1006475"/>
                      </a:xfrm>
                      <a:prstGeom prst="rect">
                        <a:avLst/>
                      </a:prstGeom>
                      <a:solidFill>
                        <a:srgbClr val="BBE0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2" name="Object 6"/>
          <p:cNvGraphicFramePr>
            <a:graphicFrameLocks noChangeAspect="1"/>
          </p:cNvGraphicFramePr>
          <p:nvPr/>
        </p:nvGraphicFramePr>
        <p:xfrm>
          <a:off x="4732338" y="1849438"/>
          <a:ext cx="677862" cy="1006475"/>
        </p:xfrm>
        <a:graphic>
          <a:graphicData uri="http://schemas.openxmlformats.org/presentationml/2006/ole">
            <mc:AlternateContent xmlns:mc="http://schemas.openxmlformats.org/markup-compatibility/2006">
              <mc:Choice xmlns:v="urn:schemas-microsoft-com:vml" Requires="v">
                <p:oleObj spid="_x0000_s33266" name="Visio" r:id="rId5" imgW="1296112" imgH="1925652" progId="Visio.Drawing.11">
                  <p:embed/>
                </p:oleObj>
              </mc:Choice>
              <mc:Fallback>
                <p:oleObj name="Visio" r:id="rId5" imgW="1296112" imgH="1925652"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338" y="1849438"/>
                        <a:ext cx="677862" cy="1006475"/>
                      </a:xfrm>
                      <a:prstGeom prst="rect">
                        <a:avLst/>
                      </a:prstGeom>
                      <a:solidFill>
                        <a:srgbClr val="BBE0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 name="椭圆 42"/>
          <p:cNvSpPr/>
          <p:nvPr/>
        </p:nvSpPr>
        <p:spPr>
          <a:xfrm>
            <a:off x="2289618" y="2895600"/>
            <a:ext cx="1413669" cy="1295400"/>
          </a:xfrm>
          <a:prstGeom prst="ellipse">
            <a:avLst/>
          </a:prstGeom>
          <a:blipFill>
            <a:blip r:embed="rId6"/>
            <a:tile tx="0" ty="0" sx="100000" sy="100000" flip="none" algn="tl"/>
          </a:blipFill>
          <a:ln w="25400" cap="flat" cmpd="sng" algn="ctr">
            <a:solidFill>
              <a:srgbClr val="BBE0E3">
                <a:shade val="50000"/>
              </a:srgbClr>
            </a:solidFill>
            <a:prstDash val="solid"/>
          </a:ln>
          <a:effectLst/>
          <a:scene3d>
            <a:camera prst="orthographicFront"/>
            <a:lightRig rig="threePt" dir="t"/>
          </a:scene3d>
          <a:sp3d>
            <a:bevelT/>
          </a:sp3d>
        </p:spPr>
        <p:txBody>
          <a:bodyPr anchor="ctr"/>
          <a:lstStyle/>
          <a:p>
            <a:pPr algn="ctr" eaLnBrk="1" fontAlgn="auto" hangingPunct="1">
              <a:spcBef>
                <a:spcPts val="0"/>
              </a:spcBef>
              <a:spcAft>
                <a:spcPts val="0"/>
              </a:spcAft>
              <a:defRPr/>
            </a:pPr>
            <a:r>
              <a:rPr lang="en-US" altLang="zh-CN" b="1" kern="0" dirty="0">
                <a:solidFill>
                  <a:srgbClr val="000000"/>
                </a:solidFill>
                <a:latin typeface="微软雅黑" panose="020B0503020204020204" pitchFamily="34" charset="-122"/>
                <a:ea typeface="微软雅黑" panose="020B0503020204020204" pitchFamily="34" charset="-122"/>
              </a:rPr>
              <a:t>HSB</a:t>
            </a:r>
            <a:endParaRPr lang="zh-CN" altLang="en-US" b="1" kern="0" dirty="0">
              <a:solidFill>
                <a:srgbClr val="000000"/>
              </a:solidFill>
              <a:latin typeface="微软雅黑" panose="020B0503020204020204" pitchFamily="34" charset="-122"/>
              <a:ea typeface="微软雅黑" panose="020B0503020204020204" pitchFamily="34" charset="-122"/>
            </a:endParaRPr>
          </a:p>
        </p:txBody>
      </p:sp>
      <p:graphicFrame>
        <p:nvGraphicFramePr>
          <p:cNvPr id="32776" name="Object 6"/>
          <p:cNvGraphicFramePr>
            <a:graphicFrameLocks noChangeAspect="1"/>
          </p:cNvGraphicFramePr>
          <p:nvPr/>
        </p:nvGraphicFramePr>
        <p:xfrm>
          <a:off x="546100" y="1849438"/>
          <a:ext cx="677863" cy="1006475"/>
        </p:xfrm>
        <a:graphic>
          <a:graphicData uri="http://schemas.openxmlformats.org/presentationml/2006/ole">
            <mc:AlternateContent xmlns:mc="http://schemas.openxmlformats.org/markup-compatibility/2006">
              <mc:Choice xmlns:v="urn:schemas-microsoft-com:vml" Requires="v">
                <p:oleObj spid="_x0000_s33267" name="Visio" r:id="rId7" imgW="1296112" imgH="1925652" progId="Visio.Drawing.11">
                  <p:embed/>
                </p:oleObj>
              </mc:Choice>
              <mc:Fallback>
                <p:oleObj name="Visio" r:id="rId7" imgW="1296112" imgH="1925652"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100" y="1849438"/>
                        <a:ext cx="677863" cy="1006475"/>
                      </a:xfrm>
                      <a:prstGeom prst="rect">
                        <a:avLst/>
                      </a:prstGeom>
                      <a:solidFill>
                        <a:srgbClr val="BBE0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7" name="Object 6"/>
          <p:cNvGraphicFramePr>
            <a:graphicFrameLocks noChangeAspect="1"/>
          </p:cNvGraphicFramePr>
          <p:nvPr/>
        </p:nvGraphicFramePr>
        <p:xfrm>
          <a:off x="2009775" y="5216525"/>
          <a:ext cx="677863" cy="1006475"/>
        </p:xfrm>
        <a:graphic>
          <a:graphicData uri="http://schemas.openxmlformats.org/presentationml/2006/ole">
            <mc:AlternateContent xmlns:mc="http://schemas.openxmlformats.org/markup-compatibility/2006">
              <mc:Choice xmlns:v="urn:schemas-microsoft-com:vml" Requires="v">
                <p:oleObj spid="_x0000_s33268" name="Visio" r:id="rId8" imgW="1296112" imgH="1925652" progId="Visio.Drawing.11">
                  <p:embed/>
                </p:oleObj>
              </mc:Choice>
              <mc:Fallback>
                <p:oleObj name="Visio" r:id="rId8" imgW="1296112" imgH="1925652"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775" y="5216525"/>
                        <a:ext cx="677863" cy="1006475"/>
                      </a:xfrm>
                      <a:prstGeom prst="rect">
                        <a:avLst/>
                      </a:prstGeom>
                      <a:solidFill>
                        <a:srgbClr val="BBE0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8" name="Object 6"/>
          <p:cNvGraphicFramePr>
            <a:graphicFrameLocks noChangeAspect="1"/>
          </p:cNvGraphicFramePr>
          <p:nvPr/>
        </p:nvGraphicFramePr>
        <p:xfrm>
          <a:off x="4800600" y="3611563"/>
          <a:ext cx="677863" cy="1006475"/>
        </p:xfrm>
        <a:graphic>
          <a:graphicData uri="http://schemas.openxmlformats.org/presentationml/2006/ole">
            <mc:AlternateContent xmlns:mc="http://schemas.openxmlformats.org/markup-compatibility/2006">
              <mc:Choice xmlns:v="urn:schemas-microsoft-com:vml" Requires="v">
                <p:oleObj spid="_x0000_s33269" name="Visio" r:id="rId9" imgW="1296112" imgH="1925652" progId="Visio.Drawing.11">
                  <p:embed/>
                </p:oleObj>
              </mc:Choice>
              <mc:Fallback>
                <p:oleObj name="Visio" r:id="rId9" imgW="1296112" imgH="1925652"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611563"/>
                        <a:ext cx="677863" cy="1006475"/>
                      </a:xfrm>
                      <a:prstGeom prst="rect">
                        <a:avLst/>
                      </a:prstGeom>
                      <a:solidFill>
                        <a:srgbClr val="BBE0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9" name="Object 6"/>
          <p:cNvGraphicFramePr>
            <a:graphicFrameLocks noChangeAspect="1"/>
          </p:cNvGraphicFramePr>
          <p:nvPr/>
        </p:nvGraphicFramePr>
        <p:xfrm>
          <a:off x="3886200" y="5197475"/>
          <a:ext cx="677863" cy="1006475"/>
        </p:xfrm>
        <a:graphic>
          <a:graphicData uri="http://schemas.openxmlformats.org/presentationml/2006/ole">
            <mc:AlternateContent xmlns:mc="http://schemas.openxmlformats.org/markup-compatibility/2006">
              <mc:Choice xmlns:v="urn:schemas-microsoft-com:vml" Requires="v">
                <p:oleObj spid="_x0000_s33270" name="Visio" r:id="rId10" imgW="1296112" imgH="1925652" progId="Visio.Drawing.11">
                  <p:embed/>
                </p:oleObj>
              </mc:Choice>
              <mc:Fallback>
                <p:oleObj name="Visio" r:id="rId10" imgW="1296112" imgH="1925652"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5197475"/>
                        <a:ext cx="677863" cy="1006475"/>
                      </a:xfrm>
                      <a:prstGeom prst="rect">
                        <a:avLst/>
                      </a:prstGeom>
                      <a:solidFill>
                        <a:srgbClr val="BBE0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80" name="Object 6"/>
          <p:cNvGraphicFramePr>
            <a:graphicFrameLocks noChangeAspect="1"/>
          </p:cNvGraphicFramePr>
          <p:nvPr/>
        </p:nvGraphicFramePr>
        <p:xfrm>
          <a:off x="465138" y="3724275"/>
          <a:ext cx="677862" cy="1006475"/>
        </p:xfrm>
        <a:graphic>
          <a:graphicData uri="http://schemas.openxmlformats.org/presentationml/2006/ole">
            <mc:AlternateContent xmlns:mc="http://schemas.openxmlformats.org/markup-compatibility/2006">
              <mc:Choice xmlns:v="urn:schemas-microsoft-com:vml" Requires="v">
                <p:oleObj spid="_x0000_s33271" name="Visio" r:id="rId11" imgW="1296112" imgH="1925652" progId="Visio.Drawing.11">
                  <p:embed/>
                </p:oleObj>
              </mc:Choice>
              <mc:Fallback>
                <p:oleObj name="Visio" r:id="rId11" imgW="1296112" imgH="1925652"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138" y="3724275"/>
                        <a:ext cx="677862" cy="1006475"/>
                      </a:xfrm>
                      <a:prstGeom prst="rect">
                        <a:avLst/>
                      </a:prstGeom>
                      <a:solidFill>
                        <a:srgbClr val="BBE0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49" name="直接箭头连接符 48"/>
          <p:cNvCxnSpPr>
            <a:cxnSpLocks noChangeShapeType="1"/>
            <a:stCxn id="32791" idx="2"/>
          </p:cNvCxnSpPr>
          <p:nvPr/>
        </p:nvCxnSpPr>
        <p:spPr bwMode="auto">
          <a:xfrm>
            <a:off x="2982913" y="2286000"/>
            <a:ext cx="1192212" cy="2863850"/>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50" name="直接箭头连接符 49"/>
          <p:cNvCxnSpPr>
            <a:cxnSpLocks noChangeShapeType="1"/>
          </p:cNvCxnSpPr>
          <p:nvPr/>
        </p:nvCxnSpPr>
        <p:spPr bwMode="auto">
          <a:xfrm flipH="1">
            <a:off x="1270000" y="2271713"/>
            <a:ext cx="1417638" cy="1460500"/>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51" name="直接箭头连接符 50"/>
          <p:cNvCxnSpPr>
            <a:cxnSpLocks noChangeShapeType="1"/>
          </p:cNvCxnSpPr>
          <p:nvPr/>
        </p:nvCxnSpPr>
        <p:spPr bwMode="auto">
          <a:xfrm flipH="1">
            <a:off x="2438400" y="2271713"/>
            <a:ext cx="346075" cy="2892425"/>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52" name="直接箭头连接符 51"/>
          <p:cNvCxnSpPr>
            <a:cxnSpLocks noChangeShapeType="1"/>
          </p:cNvCxnSpPr>
          <p:nvPr/>
        </p:nvCxnSpPr>
        <p:spPr bwMode="auto">
          <a:xfrm>
            <a:off x="3108325" y="2286000"/>
            <a:ext cx="1595438" cy="1473200"/>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53" name="直接箭头连接符 52"/>
          <p:cNvCxnSpPr>
            <a:cxnSpLocks noChangeShapeType="1"/>
          </p:cNvCxnSpPr>
          <p:nvPr/>
        </p:nvCxnSpPr>
        <p:spPr bwMode="auto">
          <a:xfrm>
            <a:off x="1328738" y="4343400"/>
            <a:ext cx="2557462" cy="779463"/>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54" name="直接箭头连接符 53"/>
          <p:cNvCxnSpPr>
            <a:cxnSpLocks noChangeShapeType="1"/>
          </p:cNvCxnSpPr>
          <p:nvPr/>
        </p:nvCxnSpPr>
        <p:spPr bwMode="auto">
          <a:xfrm flipH="1">
            <a:off x="1309688" y="2528888"/>
            <a:ext cx="3289300" cy="1439862"/>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55" name="直接箭头连接符 54"/>
          <p:cNvCxnSpPr>
            <a:cxnSpLocks noChangeShapeType="1"/>
          </p:cNvCxnSpPr>
          <p:nvPr/>
        </p:nvCxnSpPr>
        <p:spPr bwMode="auto">
          <a:xfrm flipV="1">
            <a:off x="1295400" y="4149725"/>
            <a:ext cx="3371850" cy="49213"/>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56" name="直接箭头连接符 55"/>
          <p:cNvCxnSpPr>
            <a:cxnSpLocks noChangeShapeType="1"/>
          </p:cNvCxnSpPr>
          <p:nvPr/>
        </p:nvCxnSpPr>
        <p:spPr bwMode="auto">
          <a:xfrm>
            <a:off x="3333750" y="1679575"/>
            <a:ext cx="1333500" cy="304800"/>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57" name="直接箭头连接符 56"/>
          <p:cNvCxnSpPr>
            <a:cxnSpLocks noChangeShapeType="1"/>
          </p:cNvCxnSpPr>
          <p:nvPr/>
        </p:nvCxnSpPr>
        <p:spPr bwMode="auto">
          <a:xfrm flipV="1">
            <a:off x="1384300" y="1766888"/>
            <a:ext cx="1054100" cy="609600"/>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58" name="直接箭头连接符 57"/>
          <p:cNvCxnSpPr>
            <a:cxnSpLocks noChangeShapeType="1"/>
          </p:cNvCxnSpPr>
          <p:nvPr/>
        </p:nvCxnSpPr>
        <p:spPr bwMode="auto">
          <a:xfrm>
            <a:off x="1384300" y="2681288"/>
            <a:ext cx="2724150" cy="2468562"/>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32791" name="文本框 37"/>
          <p:cNvSpPr txBox="1">
            <a:spLocks noChangeArrowheads="1"/>
          </p:cNvSpPr>
          <p:nvPr/>
        </p:nvSpPr>
        <p:spPr bwMode="auto">
          <a:xfrm>
            <a:off x="2687638" y="1916113"/>
            <a:ext cx="590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1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1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1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en-US" altLang="zh-CN" sz="1800" b="1">
                <a:solidFill>
                  <a:srgbClr val="000000"/>
                </a:solidFill>
                <a:latin typeface="微软雅黑" pitchFamily="34" charset="-122"/>
                <a:ea typeface="微软雅黑" pitchFamily="34" charset="-122"/>
                <a:cs typeface="宋体" pitchFamily="2" charset="-122"/>
              </a:rPr>
              <a:t>HIS</a:t>
            </a:r>
            <a:endParaRPr lang="zh-CN" altLang="en-US" sz="1800" b="1">
              <a:solidFill>
                <a:srgbClr val="000000"/>
              </a:solidFill>
              <a:latin typeface="微软雅黑" pitchFamily="34" charset="-122"/>
              <a:ea typeface="微软雅黑" pitchFamily="34" charset="-122"/>
              <a:cs typeface="宋体" pitchFamily="2" charset="-122"/>
            </a:endParaRPr>
          </a:p>
        </p:txBody>
      </p:sp>
      <p:sp>
        <p:nvSpPr>
          <p:cNvPr id="32792" name="文本框 38"/>
          <p:cNvSpPr txBox="1">
            <a:spLocks noChangeArrowheads="1"/>
          </p:cNvSpPr>
          <p:nvPr/>
        </p:nvSpPr>
        <p:spPr bwMode="auto">
          <a:xfrm>
            <a:off x="612775" y="2895600"/>
            <a:ext cx="52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1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1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1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en-US" altLang="zh-CN" sz="1800" b="1">
                <a:solidFill>
                  <a:srgbClr val="000000"/>
                </a:solidFill>
                <a:latin typeface="微软雅黑" pitchFamily="34" charset="-122"/>
                <a:ea typeface="微软雅黑" pitchFamily="34" charset="-122"/>
                <a:cs typeface="宋体" pitchFamily="2" charset="-122"/>
              </a:rPr>
              <a:t>LIS</a:t>
            </a:r>
            <a:endParaRPr lang="zh-CN" altLang="en-US" sz="1800" b="1">
              <a:solidFill>
                <a:srgbClr val="000000"/>
              </a:solidFill>
              <a:latin typeface="微软雅黑" pitchFamily="34" charset="-122"/>
              <a:ea typeface="微软雅黑" pitchFamily="34" charset="-122"/>
              <a:cs typeface="宋体" pitchFamily="2" charset="-122"/>
            </a:endParaRPr>
          </a:p>
        </p:txBody>
      </p:sp>
      <p:sp>
        <p:nvSpPr>
          <p:cNvPr id="32793" name="文本框 39"/>
          <p:cNvSpPr txBox="1">
            <a:spLocks noChangeArrowheads="1"/>
          </p:cNvSpPr>
          <p:nvPr/>
        </p:nvSpPr>
        <p:spPr bwMode="auto">
          <a:xfrm>
            <a:off x="4691063" y="2895600"/>
            <a:ext cx="785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1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1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1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en-US" altLang="zh-CN" sz="1800" b="1">
                <a:solidFill>
                  <a:srgbClr val="000000"/>
                </a:solidFill>
                <a:latin typeface="微软雅黑" pitchFamily="34" charset="-122"/>
                <a:ea typeface="微软雅黑" pitchFamily="34" charset="-122"/>
                <a:cs typeface="宋体" pitchFamily="2" charset="-122"/>
              </a:rPr>
              <a:t>PACS</a:t>
            </a:r>
            <a:endParaRPr lang="zh-CN" altLang="en-US" sz="1800" b="1">
              <a:solidFill>
                <a:srgbClr val="000000"/>
              </a:solidFill>
              <a:latin typeface="微软雅黑" pitchFamily="34" charset="-122"/>
              <a:ea typeface="微软雅黑" pitchFamily="34" charset="-122"/>
              <a:cs typeface="宋体" pitchFamily="2" charset="-122"/>
            </a:endParaRPr>
          </a:p>
        </p:txBody>
      </p:sp>
      <p:sp>
        <p:nvSpPr>
          <p:cNvPr id="32794" name="文本框 40"/>
          <p:cNvSpPr txBox="1">
            <a:spLocks noChangeArrowheads="1"/>
          </p:cNvSpPr>
          <p:nvPr/>
        </p:nvSpPr>
        <p:spPr bwMode="auto">
          <a:xfrm>
            <a:off x="457200" y="4800600"/>
            <a:ext cx="715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1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1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1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en-US" altLang="zh-CN" sz="1800" b="1">
                <a:solidFill>
                  <a:srgbClr val="000000"/>
                </a:solidFill>
                <a:latin typeface="微软雅黑" pitchFamily="34" charset="-122"/>
                <a:ea typeface="微软雅黑" pitchFamily="34" charset="-122"/>
                <a:cs typeface="宋体" pitchFamily="2" charset="-122"/>
              </a:rPr>
              <a:t>EMR</a:t>
            </a:r>
            <a:endParaRPr lang="zh-CN" altLang="en-US" sz="1800" b="1">
              <a:solidFill>
                <a:srgbClr val="000000"/>
              </a:solidFill>
              <a:latin typeface="微软雅黑" pitchFamily="34" charset="-122"/>
              <a:ea typeface="微软雅黑" pitchFamily="34" charset="-122"/>
              <a:cs typeface="宋体" pitchFamily="2" charset="-122"/>
            </a:endParaRPr>
          </a:p>
        </p:txBody>
      </p:sp>
      <p:sp>
        <p:nvSpPr>
          <p:cNvPr id="32795" name="文本框 41"/>
          <p:cNvSpPr txBox="1">
            <a:spLocks noChangeArrowheads="1"/>
          </p:cNvSpPr>
          <p:nvPr/>
        </p:nvSpPr>
        <p:spPr bwMode="auto">
          <a:xfrm>
            <a:off x="4800600" y="4648200"/>
            <a:ext cx="773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1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1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1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en-US" altLang="zh-CN" sz="1800" b="1">
                <a:solidFill>
                  <a:srgbClr val="000000"/>
                </a:solidFill>
                <a:latin typeface="微软雅黑" pitchFamily="34" charset="-122"/>
                <a:ea typeface="微软雅黑" pitchFamily="34" charset="-122"/>
                <a:cs typeface="宋体" pitchFamily="2" charset="-122"/>
              </a:rPr>
              <a:t>PASS</a:t>
            </a:r>
            <a:endParaRPr lang="zh-CN" altLang="en-US" sz="1800" b="1">
              <a:solidFill>
                <a:srgbClr val="000000"/>
              </a:solidFill>
              <a:latin typeface="微软雅黑" pitchFamily="34" charset="-122"/>
              <a:ea typeface="微软雅黑" pitchFamily="34" charset="-122"/>
              <a:cs typeface="宋体" pitchFamily="2" charset="-122"/>
            </a:endParaRPr>
          </a:p>
        </p:txBody>
      </p:sp>
      <p:sp>
        <p:nvSpPr>
          <p:cNvPr id="32796" name="文本框 42"/>
          <p:cNvSpPr txBox="1">
            <a:spLocks noChangeArrowheads="1"/>
          </p:cNvSpPr>
          <p:nvPr/>
        </p:nvSpPr>
        <p:spPr bwMode="auto">
          <a:xfrm>
            <a:off x="3657600" y="633571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1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1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1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zh-CN" altLang="en-US" sz="1800" b="1">
                <a:solidFill>
                  <a:srgbClr val="000000"/>
                </a:solidFill>
                <a:latin typeface="微软雅黑" pitchFamily="34" charset="-122"/>
                <a:ea typeface="微软雅黑" pitchFamily="34" charset="-122"/>
                <a:cs typeface="宋体" pitchFamily="2" charset="-122"/>
              </a:rPr>
              <a:t>手术麻醉</a:t>
            </a:r>
          </a:p>
        </p:txBody>
      </p:sp>
      <p:sp>
        <p:nvSpPr>
          <p:cNvPr id="32797" name="文本框 43"/>
          <p:cNvSpPr txBox="1">
            <a:spLocks noChangeArrowheads="1"/>
          </p:cNvSpPr>
          <p:nvPr/>
        </p:nvSpPr>
        <p:spPr bwMode="auto">
          <a:xfrm>
            <a:off x="1905000" y="6335713"/>
            <a:ext cx="877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1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1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1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zh-CN" altLang="en-US" sz="1800" b="1">
                <a:solidFill>
                  <a:srgbClr val="000000"/>
                </a:solidFill>
                <a:latin typeface="微软雅黑" pitchFamily="34" charset="-122"/>
                <a:ea typeface="微软雅黑" pitchFamily="34" charset="-122"/>
                <a:cs typeface="宋体" pitchFamily="2" charset="-122"/>
              </a:rPr>
              <a:t>电生理</a:t>
            </a:r>
          </a:p>
        </p:txBody>
      </p:sp>
      <p:cxnSp>
        <p:nvCxnSpPr>
          <p:cNvPr id="66" name="直接箭头连接符 65"/>
          <p:cNvCxnSpPr>
            <a:cxnSpLocks noChangeShapeType="1"/>
          </p:cNvCxnSpPr>
          <p:nvPr/>
        </p:nvCxnSpPr>
        <p:spPr bwMode="auto">
          <a:xfrm>
            <a:off x="1341438" y="4495800"/>
            <a:ext cx="868362" cy="627063"/>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7" name="直接箭头连接符 66"/>
          <p:cNvCxnSpPr>
            <a:cxnSpLocks noChangeShapeType="1"/>
            <a:stCxn id="32792" idx="2"/>
          </p:cNvCxnSpPr>
          <p:nvPr/>
        </p:nvCxnSpPr>
        <p:spPr bwMode="auto">
          <a:xfrm>
            <a:off x="876300" y="3265488"/>
            <a:ext cx="9525" cy="388937"/>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8" name="直接箭头连接符 67"/>
          <p:cNvCxnSpPr>
            <a:cxnSpLocks noChangeShapeType="1"/>
          </p:cNvCxnSpPr>
          <p:nvPr/>
        </p:nvCxnSpPr>
        <p:spPr bwMode="auto">
          <a:xfrm flipH="1">
            <a:off x="4318000" y="2836863"/>
            <a:ext cx="290513" cy="2286000"/>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9" name="直接箭头连接符 68"/>
          <p:cNvCxnSpPr>
            <a:cxnSpLocks noChangeShapeType="1"/>
          </p:cNvCxnSpPr>
          <p:nvPr/>
        </p:nvCxnSpPr>
        <p:spPr bwMode="auto">
          <a:xfrm>
            <a:off x="2916238" y="2252663"/>
            <a:ext cx="6350" cy="509587"/>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70" name="直接箭头连接符 69"/>
          <p:cNvCxnSpPr>
            <a:cxnSpLocks noChangeShapeType="1"/>
          </p:cNvCxnSpPr>
          <p:nvPr/>
        </p:nvCxnSpPr>
        <p:spPr bwMode="auto">
          <a:xfrm>
            <a:off x="1309688" y="2836863"/>
            <a:ext cx="933450" cy="360362"/>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71" name="直接箭头连接符 70"/>
          <p:cNvCxnSpPr>
            <a:cxnSpLocks noChangeShapeType="1"/>
          </p:cNvCxnSpPr>
          <p:nvPr/>
        </p:nvCxnSpPr>
        <p:spPr bwMode="auto">
          <a:xfrm flipV="1">
            <a:off x="1312863" y="3833813"/>
            <a:ext cx="896937" cy="234950"/>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72" name="直接箭头连接符 71"/>
          <p:cNvCxnSpPr>
            <a:cxnSpLocks noChangeShapeType="1"/>
          </p:cNvCxnSpPr>
          <p:nvPr/>
        </p:nvCxnSpPr>
        <p:spPr bwMode="auto">
          <a:xfrm flipH="1">
            <a:off x="2505075" y="4324350"/>
            <a:ext cx="152400" cy="825500"/>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73" name="直接箭头连接符 72"/>
          <p:cNvCxnSpPr>
            <a:cxnSpLocks noChangeShapeType="1"/>
          </p:cNvCxnSpPr>
          <p:nvPr/>
        </p:nvCxnSpPr>
        <p:spPr bwMode="auto">
          <a:xfrm>
            <a:off x="3378200" y="4221163"/>
            <a:ext cx="703263" cy="866775"/>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74" name="直接箭头连接符 73"/>
          <p:cNvCxnSpPr>
            <a:cxnSpLocks noChangeShapeType="1"/>
          </p:cNvCxnSpPr>
          <p:nvPr/>
        </p:nvCxnSpPr>
        <p:spPr bwMode="auto">
          <a:xfrm>
            <a:off x="3730625" y="3759200"/>
            <a:ext cx="942975" cy="233363"/>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75" name="直接箭头连接符 74"/>
          <p:cNvCxnSpPr>
            <a:cxnSpLocks noChangeShapeType="1"/>
          </p:cNvCxnSpPr>
          <p:nvPr/>
        </p:nvCxnSpPr>
        <p:spPr bwMode="auto">
          <a:xfrm flipH="1">
            <a:off x="3657600" y="2376488"/>
            <a:ext cx="950913" cy="685800"/>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76" name="Rectangle 30"/>
          <p:cNvSpPr>
            <a:spLocks noChangeArrowheads="1"/>
          </p:cNvSpPr>
          <p:nvPr/>
        </p:nvSpPr>
        <p:spPr bwMode="auto">
          <a:xfrm>
            <a:off x="5740400" y="1149350"/>
            <a:ext cx="3429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90000"/>
              <a:buFont typeface="Arial" pitchFamily="34" charset="0"/>
              <a:buBlip>
                <a:blip r:embed="rId1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1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1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无侵入的系统集成</a:t>
            </a:r>
            <a:endParaRPr lang="en-US" altLang="zh-CN" b="1">
              <a:solidFill>
                <a:srgbClr val="000000"/>
              </a:solidFill>
              <a:latin typeface="微软雅黑" pitchFamily="34" charset="-122"/>
              <a:ea typeface="微软雅黑" pitchFamily="34" charset="-122"/>
              <a:cs typeface="宋体" pitchFamily="2" charset="-122"/>
            </a:endParaRPr>
          </a:p>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保护原有投资</a:t>
            </a:r>
          </a:p>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以服务架构包装现有系统及功能</a:t>
            </a:r>
            <a:endParaRPr lang="en-US" altLang="zh-CN" b="1">
              <a:solidFill>
                <a:srgbClr val="000000"/>
              </a:solidFill>
              <a:latin typeface="微软雅黑" pitchFamily="34" charset="-122"/>
              <a:ea typeface="微软雅黑" pitchFamily="34" charset="-122"/>
              <a:cs typeface="宋体" pitchFamily="2" charset="-122"/>
            </a:endParaRPr>
          </a:p>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统一</a:t>
            </a:r>
            <a:r>
              <a:rPr lang="en-US" altLang="zh-CN" b="1">
                <a:solidFill>
                  <a:srgbClr val="000000"/>
                </a:solidFill>
                <a:latin typeface="微软雅黑" pitchFamily="34" charset="-122"/>
                <a:ea typeface="微软雅黑" pitchFamily="34" charset="-122"/>
                <a:cs typeface="宋体" pitchFamily="2" charset="-122"/>
              </a:rPr>
              <a:t>Web Service协议</a:t>
            </a:r>
          </a:p>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统一的安全保障</a:t>
            </a:r>
          </a:p>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流程标准化、自动化</a:t>
            </a:r>
            <a:endParaRPr lang="en-US" altLang="zh-CN" b="1">
              <a:solidFill>
                <a:srgbClr val="000000"/>
              </a:solidFill>
              <a:latin typeface="微软雅黑" pitchFamily="34" charset="-122"/>
              <a:ea typeface="微软雅黑" pitchFamily="34" charset="-122"/>
              <a:cs typeface="宋体" pitchFamily="2" charset="-122"/>
            </a:endParaRPr>
          </a:p>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减少信息集成开支</a:t>
            </a:r>
            <a:endParaRPr lang="en-US" altLang="zh-CN" b="1">
              <a:solidFill>
                <a:srgbClr val="000000"/>
              </a:solidFill>
              <a:latin typeface="微软雅黑" pitchFamily="34" charset="-122"/>
              <a:ea typeface="微软雅黑" pitchFamily="34" charset="-122"/>
              <a:cs typeface="宋体" pitchFamily="2" charset="-122"/>
            </a:endParaRPr>
          </a:p>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降低故障排查解决难度</a:t>
            </a:r>
          </a:p>
          <a:p>
            <a:pPr eaLnBrk="1" hangingPunct="1">
              <a:lnSpc>
                <a:spcPct val="90000"/>
              </a:lnSpc>
              <a:buClr>
                <a:srgbClr val="B9B40A"/>
              </a:buClr>
              <a:buSzPct val="130000"/>
              <a:buFont typeface="Times" pitchFamily="18" charset="0"/>
              <a:buChar char="•"/>
            </a:pPr>
            <a:endParaRPr lang="en-US" altLang="zh-CN" b="1">
              <a:solidFill>
                <a:srgbClr val="000000"/>
              </a:solidFill>
              <a:latin typeface="微软雅黑" pitchFamily="34" charset="-122"/>
              <a:ea typeface="微软雅黑" pitchFamily="34" charset="-122"/>
              <a:cs typeface="宋体" pitchFamily="2" charset="-122"/>
            </a:endParaRPr>
          </a:p>
        </p:txBody>
      </p:sp>
      <p:pic>
        <p:nvPicPr>
          <p:cNvPr id="77" name="图片 7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532438" y="4300538"/>
            <a:ext cx="3602037"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xit" presetSubtype="21" fill="hold" nodeType="clickEffect">
                                  <p:stCondLst>
                                    <p:cond delay="0"/>
                                  </p:stCondLst>
                                  <p:childTnLst>
                                    <p:animEffect transition="out" filter="barn(inVertical)">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par>
                                <p:cTn id="8" presetID="16" presetClass="exit" presetSubtype="21" fill="hold" nodeType="withEffect">
                                  <p:stCondLst>
                                    <p:cond delay="0"/>
                                  </p:stCondLst>
                                  <p:childTnLst>
                                    <p:animEffect transition="out" filter="barn(inVertical)">
                                      <p:cBhvr>
                                        <p:cTn id="9" dur="500"/>
                                        <p:tgtEl>
                                          <p:spTgt spid="58"/>
                                        </p:tgtEl>
                                      </p:cBhvr>
                                    </p:animEffect>
                                    <p:set>
                                      <p:cBhvr>
                                        <p:cTn id="10" dur="1" fill="hold">
                                          <p:stCondLst>
                                            <p:cond delay="499"/>
                                          </p:stCondLst>
                                        </p:cTn>
                                        <p:tgtEl>
                                          <p:spTgt spid="58"/>
                                        </p:tgtEl>
                                        <p:attrNameLst>
                                          <p:attrName>style.visibility</p:attrName>
                                        </p:attrNameLst>
                                      </p:cBhvr>
                                      <p:to>
                                        <p:strVal val="hidden"/>
                                      </p:to>
                                    </p:set>
                                  </p:childTnLst>
                                </p:cTn>
                              </p:par>
                              <p:par>
                                <p:cTn id="11" presetID="16" presetClass="exit" presetSubtype="21" fill="hold" nodeType="withEffect">
                                  <p:stCondLst>
                                    <p:cond delay="0"/>
                                  </p:stCondLst>
                                  <p:childTnLst>
                                    <p:animEffect transition="out" filter="barn(inVertical)">
                                      <p:cBhvr>
                                        <p:cTn id="12" dur="500"/>
                                        <p:tgtEl>
                                          <p:spTgt spid="50"/>
                                        </p:tgtEl>
                                      </p:cBhvr>
                                    </p:animEffect>
                                    <p:set>
                                      <p:cBhvr>
                                        <p:cTn id="13" dur="1" fill="hold">
                                          <p:stCondLst>
                                            <p:cond delay="499"/>
                                          </p:stCondLst>
                                        </p:cTn>
                                        <p:tgtEl>
                                          <p:spTgt spid="50"/>
                                        </p:tgtEl>
                                        <p:attrNameLst>
                                          <p:attrName>style.visibility</p:attrName>
                                        </p:attrNameLst>
                                      </p:cBhvr>
                                      <p:to>
                                        <p:strVal val="hidden"/>
                                      </p:to>
                                    </p:set>
                                  </p:childTnLst>
                                </p:cTn>
                              </p:par>
                              <p:par>
                                <p:cTn id="14" presetID="16" presetClass="exit" presetSubtype="21" fill="hold" nodeType="withEffect">
                                  <p:stCondLst>
                                    <p:cond delay="0"/>
                                  </p:stCondLst>
                                  <p:childTnLst>
                                    <p:animEffect transition="out" filter="barn(inVertical)">
                                      <p:cBhvr>
                                        <p:cTn id="15" dur="500"/>
                                        <p:tgtEl>
                                          <p:spTgt spid="67"/>
                                        </p:tgtEl>
                                      </p:cBhvr>
                                    </p:animEffect>
                                    <p:set>
                                      <p:cBhvr>
                                        <p:cTn id="16" dur="1" fill="hold">
                                          <p:stCondLst>
                                            <p:cond delay="499"/>
                                          </p:stCondLst>
                                        </p:cTn>
                                        <p:tgtEl>
                                          <p:spTgt spid="67"/>
                                        </p:tgtEl>
                                        <p:attrNameLst>
                                          <p:attrName>style.visibility</p:attrName>
                                        </p:attrNameLst>
                                      </p:cBhvr>
                                      <p:to>
                                        <p:strVal val="hidden"/>
                                      </p:to>
                                    </p:set>
                                  </p:childTnLst>
                                </p:cTn>
                              </p:par>
                              <p:par>
                                <p:cTn id="17" presetID="16" presetClass="exit" presetSubtype="21" fill="hold" nodeType="withEffect">
                                  <p:stCondLst>
                                    <p:cond delay="0"/>
                                  </p:stCondLst>
                                  <p:childTnLst>
                                    <p:animEffect transition="out" filter="barn(inVertical)">
                                      <p:cBhvr>
                                        <p:cTn id="18" dur="500"/>
                                        <p:tgtEl>
                                          <p:spTgt spid="54"/>
                                        </p:tgtEl>
                                      </p:cBhvr>
                                    </p:animEffect>
                                    <p:set>
                                      <p:cBhvr>
                                        <p:cTn id="19" dur="1" fill="hold">
                                          <p:stCondLst>
                                            <p:cond delay="499"/>
                                          </p:stCondLst>
                                        </p:cTn>
                                        <p:tgtEl>
                                          <p:spTgt spid="54"/>
                                        </p:tgtEl>
                                        <p:attrNameLst>
                                          <p:attrName>style.visibility</p:attrName>
                                        </p:attrNameLst>
                                      </p:cBhvr>
                                      <p:to>
                                        <p:strVal val="hidden"/>
                                      </p:to>
                                    </p:set>
                                  </p:childTnLst>
                                </p:cTn>
                              </p:par>
                              <p:par>
                                <p:cTn id="20" presetID="16" presetClass="exit" presetSubtype="21" fill="hold" nodeType="withEffect">
                                  <p:stCondLst>
                                    <p:cond delay="0"/>
                                  </p:stCondLst>
                                  <p:childTnLst>
                                    <p:animEffect transition="out" filter="barn(inVertical)">
                                      <p:cBhvr>
                                        <p:cTn id="21" dur="500"/>
                                        <p:tgtEl>
                                          <p:spTgt spid="55"/>
                                        </p:tgtEl>
                                      </p:cBhvr>
                                    </p:animEffect>
                                    <p:set>
                                      <p:cBhvr>
                                        <p:cTn id="22" dur="1" fill="hold">
                                          <p:stCondLst>
                                            <p:cond delay="499"/>
                                          </p:stCondLst>
                                        </p:cTn>
                                        <p:tgtEl>
                                          <p:spTgt spid="55"/>
                                        </p:tgtEl>
                                        <p:attrNameLst>
                                          <p:attrName>style.visibility</p:attrName>
                                        </p:attrNameLst>
                                      </p:cBhvr>
                                      <p:to>
                                        <p:strVal val="hidden"/>
                                      </p:to>
                                    </p:set>
                                  </p:childTnLst>
                                </p:cTn>
                              </p:par>
                              <p:par>
                                <p:cTn id="23" presetID="16" presetClass="exit" presetSubtype="21" fill="hold" nodeType="withEffect">
                                  <p:stCondLst>
                                    <p:cond delay="0"/>
                                  </p:stCondLst>
                                  <p:childTnLst>
                                    <p:animEffect transition="out" filter="barn(inVertical)">
                                      <p:cBhvr>
                                        <p:cTn id="24" dur="500"/>
                                        <p:tgtEl>
                                          <p:spTgt spid="53"/>
                                        </p:tgtEl>
                                      </p:cBhvr>
                                    </p:animEffect>
                                    <p:set>
                                      <p:cBhvr>
                                        <p:cTn id="25" dur="1" fill="hold">
                                          <p:stCondLst>
                                            <p:cond delay="499"/>
                                          </p:stCondLst>
                                        </p:cTn>
                                        <p:tgtEl>
                                          <p:spTgt spid="53"/>
                                        </p:tgtEl>
                                        <p:attrNameLst>
                                          <p:attrName>style.visibility</p:attrName>
                                        </p:attrNameLst>
                                      </p:cBhvr>
                                      <p:to>
                                        <p:strVal val="hidden"/>
                                      </p:to>
                                    </p:set>
                                  </p:childTnLst>
                                </p:cTn>
                              </p:par>
                              <p:par>
                                <p:cTn id="26" presetID="16" presetClass="exit" presetSubtype="21" fill="hold" nodeType="withEffect">
                                  <p:stCondLst>
                                    <p:cond delay="0"/>
                                  </p:stCondLst>
                                  <p:childTnLst>
                                    <p:animEffect transition="out" filter="barn(inVertical)">
                                      <p:cBhvr>
                                        <p:cTn id="27" dur="500"/>
                                        <p:tgtEl>
                                          <p:spTgt spid="66"/>
                                        </p:tgtEl>
                                      </p:cBhvr>
                                    </p:animEffect>
                                    <p:set>
                                      <p:cBhvr>
                                        <p:cTn id="28" dur="1" fill="hold">
                                          <p:stCondLst>
                                            <p:cond delay="499"/>
                                          </p:stCondLst>
                                        </p:cTn>
                                        <p:tgtEl>
                                          <p:spTgt spid="66"/>
                                        </p:tgtEl>
                                        <p:attrNameLst>
                                          <p:attrName>style.visibility</p:attrName>
                                        </p:attrNameLst>
                                      </p:cBhvr>
                                      <p:to>
                                        <p:strVal val="hidden"/>
                                      </p:to>
                                    </p:set>
                                  </p:childTnLst>
                                </p:cTn>
                              </p:par>
                              <p:par>
                                <p:cTn id="29" presetID="16" presetClass="exit" presetSubtype="21" fill="hold" nodeType="withEffect">
                                  <p:stCondLst>
                                    <p:cond delay="0"/>
                                  </p:stCondLst>
                                  <p:childTnLst>
                                    <p:animEffect transition="out" filter="barn(inVertical)">
                                      <p:cBhvr>
                                        <p:cTn id="30" dur="500"/>
                                        <p:tgtEl>
                                          <p:spTgt spid="51"/>
                                        </p:tgtEl>
                                      </p:cBhvr>
                                    </p:animEffect>
                                    <p:set>
                                      <p:cBhvr>
                                        <p:cTn id="31" dur="1" fill="hold">
                                          <p:stCondLst>
                                            <p:cond delay="499"/>
                                          </p:stCondLst>
                                        </p:cTn>
                                        <p:tgtEl>
                                          <p:spTgt spid="51"/>
                                        </p:tgtEl>
                                        <p:attrNameLst>
                                          <p:attrName>style.visibility</p:attrName>
                                        </p:attrNameLst>
                                      </p:cBhvr>
                                      <p:to>
                                        <p:strVal val="hidden"/>
                                      </p:to>
                                    </p:set>
                                  </p:childTnLst>
                                </p:cTn>
                              </p:par>
                              <p:par>
                                <p:cTn id="32" presetID="16" presetClass="exit" presetSubtype="21" fill="hold" nodeType="withEffect">
                                  <p:stCondLst>
                                    <p:cond delay="0"/>
                                  </p:stCondLst>
                                  <p:childTnLst>
                                    <p:animEffect transition="out" filter="barn(inVertical)">
                                      <p:cBhvr>
                                        <p:cTn id="33" dur="500"/>
                                        <p:tgtEl>
                                          <p:spTgt spid="49"/>
                                        </p:tgtEl>
                                      </p:cBhvr>
                                    </p:animEffect>
                                    <p:set>
                                      <p:cBhvr>
                                        <p:cTn id="34" dur="1" fill="hold">
                                          <p:stCondLst>
                                            <p:cond delay="499"/>
                                          </p:stCondLst>
                                        </p:cTn>
                                        <p:tgtEl>
                                          <p:spTgt spid="49"/>
                                        </p:tgtEl>
                                        <p:attrNameLst>
                                          <p:attrName>style.visibility</p:attrName>
                                        </p:attrNameLst>
                                      </p:cBhvr>
                                      <p:to>
                                        <p:strVal val="hidden"/>
                                      </p:to>
                                    </p:set>
                                  </p:childTnLst>
                                </p:cTn>
                              </p:par>
                              <p:par>
                                <p:cTn id="35" presetID="16" presetClass="exit" presetSubtype="21" fill="hold" nodeType="withEffect">
                                  <p:stCondLst>
                                    <p:cond delay="0"/>
                                  </p:stCondLst>
                                  <p:childTnLst>
                                    <p:animEffect transition="out" filter="barn(inVertical)">
                                      <p:cBhvr>
                                        <p:cTn id="36" dur="500"/>
                                        <p:tgtEl>
                                          <p:spTgt spid="68"/>
                                        </p:tgtEl>
                                      </p:cBhvr>
                                    </p:animEffect>
                                    <p:set>
                                      <p:cBhvr>
                                        <p:cTn id="37" dur="1" fill="hold">
                                          <p:stCondLst>
                                            <p:cond delay="499"/>
                                          </p:stCondLst>
                                        </p:cTn>
                                        <p:tgtEl>
                                          <p:spTgt spid="68"/>
                                        </p:tgtEl>
                                        <p:attrNameLst>
                                          <p:attrName>style.visibility</p:attrName>
                                        </p:attrNameLst>
                                      </p:cBhvr>
                                      <p:to>
                                        <p:strVal val="hidden"/>
                                      </p:to>
                                    </p:set>
                                  </p:childTnLst>
                                </p:cTn>
                              </p:par>
                              <p:par>
                                <p:cTn id="38" presetID="16" presetClass="exit" presetSubtype="21" fill="hold" nodeType="withEffect">
                                  <p:stCondLst>
                                    <p:cond delay="0"/>
                                  </p:stCondLst>
                                  <p:childTnLst>
                                    <p:animEffect transition="out" filter="barn(inVertical)">
                                      <p:cBhvr>
                                        <p:cTn id="39" dur="500"/>
                                        <p:tgtEl>
                                          <p:spTgt spid="52"/>
                                        </p:tgtEl>
                                      </p:cBhvr>
                                    </p:animEffect>
                                    <p:set>
                                      <p:cBhvr>
                                        <p:cTn id="40" dur="1" fill="hold">
                                          <p:stCondLst>
                                            <p:cond delay="499"/>
                                          </p:stCondLst>
                                        </p:cTn>
                                        <p:tgtEl>
                                          <p:spTgt spid="52"/>
                                        </p:tgtEl>
                                        <p:attrNameLst>
                                          <p:attrName>style.visibility</p:attrName>
                                        </p:attrNameLst>
                                      </p:cBhvr>
                                      <p:to>
                                        <p:strVal val="hidden"/>
                                      </p:to>
                                    </p:set>
                                  </p:childTnLst>
                                </p:cTn>
                              </p:par>
                              <p:par>
                                <p:cTn id="41" presetID="16" presetClass="exit" presetSubtype="21" fill="hold" nodeType="withEffect">
                                  <p:stCondLst>
                                    <p:cond delay="0"/>
                                  </p:stCondLst>
                                  <p:childTnLst>
                                    <p:animEffect transition="out" filter="barn(inVertical)">
                                      <p:cBhvr>
                                        <p:cTn id="42" dur="500"/>
                                        <p:tgtEl>
                                          <p:spTgt spid="56"/>
                                        </p:tgtEl>
                                      </p:cBhvr>
                                    </p:animEffect>
                                    <p:set>
                                      <p:cBhvr>
                                        <p:cTn id="43" dur="1" fill="hold">
                                          <p:stCondLst>
                                            <p:cond delay="499"/>
                                          </p:stCondLst>
                                        </p:cTn>
                                        <p:tgtEl>
                                          <p:spTgt spid="56"/>
                                        </p:tgtEl>
                                        <p:attrNameLst>
                                          <p:attrName>style.visibility</p:attrName>
                                        </p:attrNameLst>
                                      </p:cBhvr>
                                      <p:to>
                                        <p:strVal val="hidden"/>
                                      </p:to>
                                    </p:set>
                                  </p:childTnLst>
                                </p:cTn>
                              </p:par>
                              <p:par>
                                <p:cTn id="44" presetID="10" presetClass="entr" presetSubtype="0" fill="hold" nodeType="withEffect">
                                  <p:stCondLst>
                                    <p:cond delay="100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1000"/>
                                        <p:tgtEl>
                                          <p:spTgt spid="75"/>
                                        </p:tgtEl>
                                      </p:cBhvr>
                                    </p:animEffect>
                                  </p:childTnLst>
                                </p:cTn>
                              </p:par>
                              <p:par>
                                <p:cTn id="47" presetID="10" presetClass="entr" presetSubtype="0" fill="hold" nodeType="withEffect">
                                  <p:stCondLst>
                                    <p:cond delay="100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1000"/>
                                        <p:tgtEl>
                                          <p:spTgt spid="69"/>
                                        </p:tgtEl>
                                      </p:cBhvr>
                                    </p:animEffect>
                                  </p:childTnLst>
                                </p:cTn>
                              </p:par>
                              <p:par>
                                <p:cTn id="50" presetID="10" presetClass="entr" presetSubtype="0" fill="hold" nodeType="withEffect">
                                  <p:stCondLst>
                                    <p:cond delay="100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1000"/>
                                        <p:tgtEl>
                                          <p:spTgt spid="70"/>
                                        </p:tgtEl>
                                      </p:cBhvr>
                                    </p:animEffect>
                                  </p:childTnLst>
                                </p:cTn>
                              </p:par>
                              <p:par>
                                <p:cTn id="53" presetID="10" presetClass="entr" presetSubtype="0" fill="hold" nodeType="withEffect">
                                  <p:stCondLst>
                                    <p:cond delay="1000"/>
                                  </p:stCondLst>
                                  <p:childTnLst>
                                    <p:set>
                                      <p:cBhvr>
                                        <p:cTn id="54" dur="1" fill="hold">
                                          <p:stCondLst>
                                            <p:cond delay="0"/>
                                          </p:stCondLst>
                                        </p:cTn>
                                        <p:tgtEl>
                                          <p:spTgt spid="71"/>
                                        </p:tgtEl>
                                        <p:attrNameLst>
                                          <p:attrName>style.visibility</p:attrName>
                                        </p:attrNameLst>
                                      </p:cBhvr>
                                      <p:to>
                                        <p:strVal val="visible"/>
                                      </p:to>
                                    </p:set>
                                    <p:animEffect transition="in" filter="fade">
                                      <p:cBhvr>
                                        <p:cTn id="55" dur="1000"/>
                                        <p:tgtEl>
                                          <p:spTgt spid="71"/>
                                        </p:tgtEl>
                                      </p:cBhvr>
                                    </p:animEffect>
                                  </p:childTnLst>
                                </p:cTn>
                              </p:par>
                              <p:par>
                                <p:cTn id="56" presetID="10" presetClass="entr" presetSubtype="0" fill="hold" nodeType="withEffect">
                                  <p:stCondLst>
                                    <p:cond delay="100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1000"/>
                                        <p:tgtEl>
                                          <p:spTgt spid="72"/>
                                        </p:tgtEl>
                                      </p:cBhvr>
                                    </p:animEffect>
                                  </p:childTnLst>
                                </p:cTn>
                              </p:par>
                              <p:par>
                                <p:cTn id="59" presetID="10" presetClass="entr" presetSubtype="0" fill="hold" nodeType="withEffect">
                                  <p:stCondLst>
                                    <p:cond delay="100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childTnLst>
                                </p:cTn>
                              </p:par>
                              <p:par>
                                <p:cTn id="62" presetID="10" presetClass="entr" presetSubtype="0" fill="hold" nodeType="withEffect">
                                  <p:stCondLst>
                                    <p:cond delay="100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1000"/>
                                        <p:tgtEl>
                                          <p:spTgt spid="74"/>
                                        </p:tgtEl>
                                      </p:cBhvr>
                                    </p:animEffect>
                                  </p:childTnLst>
                                </p:cTn>
                              </p:par>
                              <p:par>
                                <p:cTn id="65" presetID="10" presetClass="entr" presetSubtype="0" fill="hold" nodeType="withEffect">
                                  <p:stCondLst>
                                    <p:cond delay="10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1000"/>
                                        <p:tgtEl>
                                          <p:spTgt spid="43"/>
                                        </p:tgtEl>
                                      </p:cBhvr>
                                    </p:animEffect>
                                  </p:childTnLst>
                                </p:cTn>
                              </p:par>
                              <p:par>
                                <p:cTn id="68" presetID="10" presetClass="entr" presetSubtype="0" fill="hold" grpId="0" nodeType="withEffect">
                                  <p:stCondLst>
                                    <p:cond delay="100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500"/>
                                        <p:tgtEl>
                                          <p:spTgt spid="76"/>
                                        </p:tgtEl>
                                      </p:cBhvr>
                                    </p:animEffect>
                                  </p:childTnLst>
                                </p:cTn>
                              </p:par>
                              <p:par>
                                <p:cTn id="71" presetID="10" presetClass="entr" presetSubtype="0" fill="hold" nodeType="withEffect">
                                  <p:stCondLst>
                                    <p:cond delay="1000"/>
                                  </p:stCondLst>
                                  <p:childTnLst>
                                    <p:set>
                                      <p:cBhvr>
                                        <p:cTn id="72" dur="1" fill="hold">
                                          <p:stCondLst>
                                            <p:cond delay="0"/>
                                          </p:stCondLst>
                                        </p:cTn>
                                        <p:tgtEl>
                                          <p:spTgt spid="77"/>
                                        </p:tgtEl>
                                        <p:attrNameLst>
                                          <p:attrName>style.visibility</p:attrName>
                                        </p:attrNameLst>
                                      </p:cBhvr>
                                      <p:to>
                                        <p:strVal val="visible"/>
                                      </p:to>
                                    </p:set>
                                    <p:animEffect transition="in" filter="fade">
                                      <p:cBhvr>
                                        <p:cTn id="7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医院服务总线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应用场景</a:t>
            </a:r>
            <a:r>
              <a:rPr lang="en-US" altLang="zh-CN" b="1" kern="1200" dirty="0" smtClean="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院际间信息系统集成</a:t>
            </a:r>
          </a:p>
        </p:txBody>
      </p:sp>
      <p:pic>
        <p:nvPicPr>
          <p:cNvPr id="33795" name="图片 20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3088" y="4791075"/>
            <a:ext cx="3201987"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图片 208" descr="0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133600"/>
            <a:ext cx="20161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 name="同心圆 209"/>
          <p:cNvSpPr/>
          <p:nvPr/>
        </p:nvSpPr>
        <p:spPr>
          <a:xfrm>
            <a:off x="1828800" y="1676400"/>
            <a:ext cx="3830638" cy="3657600"/>
          </a:xfrm>
          <a:prstGeom prst="donut">
            <a:avLst>
              <a:gd name="adj" fmla="val 12117"/>
            </a:avLst>
          </a:prstGeom>
          <a:blipFill>
            <a:blip r:embed="rId4"/>
            <a:tile tx="0" ty="0" sx="100000" sy="100000" flip="none" algn="tl"/>
          </a:blipFill>
          <a:ln w="25400" cap="flat" cmpd="sng" algn="ctr">
            <a:solidFill>
              <a:srgbClr val="BBE0E3">
                <a:shade val="50000"/>
              </a:srgbClr>
            </a:solidFill>
            <a:prstDash val="solid"/>
          </a:ln>
          <a:effectLst/>
          <a:scene3d>
            <a:camera prst="orthographicFront"/>
            <a:lightRig rig="threePt" dir="t"/>
          </a:scene3d>
          <a:sp3d>
            <a:bevelT/>
          </a:sp3d>
        </p:spPr>
        <p:txBody>
          <a:bodyPr anchor="ctr"/>
          <a:lstStyle/>
          <a:p>
            <a:pPr algn="ctr" eaLnBrk="1" fontAlgn="auto" hangingPunct="1">
              <a:spcBef>
                <a:spcPts val="0"/>
              </a:spcBef>
              <a:spcAft>
                <a:spcPts val="0"/>
              </a:spcAft>
              <a:defRPr/>
            </a:pPr>
            <a:endParaRPr lang="zh-CN" altLang="en-US" b="1" kern="0" dirty="0">
              <a:solidFill>
                <a:srgbClr val="000000"/>
              </a:solidFill>
              <a:latin typeface="微软雅黑" panose="020B0503020204020204" pitchFamily="34" charset="-122"/>
              <a:ea typeface="微软雅黑" panose="020B0503020204020204" pitchFamily="34" charset="-122"/>
            </a:endParaRPr>
          </a:p>
        </p:txBody>
      </p:sp>
      <p:grpSp>
        <p:nvGrpSpPr>
          <p:cNvPr id="33800" name="Group 169"/>
          <p:cNvGrpSpPr>
            <a:grpSpLocks/>
          </p:cNvGrpSpPr>
          <p:nvPr/>
        </p:nvGrpSpPr>
        <p:grpSpPr bwMode="auto">
          <a:xfrm>
            <a:off x="-6350" y="2965450"/>
            <a:ext cx="1225550" cy="1079500"/>
            <a:chOff x="528" y="1281"/>
            <a:chExt cx="1002" cy="918"/>
          </a:xfrm>
        </p:grpSpPr>
        <p:sp>
          <p:nvSpPr>
            <p:cNvPr id="212" name="Freeform 107"/>
            <p:cNvSpPr>
              <a:spLocks/>
            </p:cNvSpPr>
            <p:nvPr/>
          </p:nvSpPr>
          <p:spPr bwMode="auto">
            <a:xfrm>
              <a:off x="933" y="1328"/>
              <a:ext cx="597" cy="284"/>
            </a:xfrm>
            <a:custGeom>
              <a:avLst/>
              <a:gdLst>
                <a:gd name="T0" fmla="*/ 395 w 597"/>
                <a:gd name="T1" fmla="*/ 283 h 284"/>
                <a:gd name="T2" fmla="*/ 596 w 597"/>
                <a:gd name="T3" fmla="*/ 219 h 284"/>
                <a:gd name="T4" fmla="*/ 208 w 597"/>
                <a:gd name="T5" fmla="*/ 0 h 284"/>
                <a:gd name="T6" fmla="*/ 0 w 597"/>
                <a:gd name="T7" fmla="*/ 66 h 284"/>
                <a:gd name="T8" fmla="*/ 395 w 597"/>
                <a:gd name="T9" fmla="*/ 283 h 284"/>
                <a:gd name="T10" fmla="*/ 0 60000 65536"/>
                <a:gd name="T11" fmla="*/ 0 60000 65536"/>
                <a:gd name="T12" fmla="*/ 0 60000 65536"/>
                <a:gd name="T13" fmla="*/ 0 60000 65536"/>
                <a:gd name="T14" fmla="*/ 0 60000 65536"/>
                <a:gd name="T15" fmla="*/ 0 w 597"/>
                <a:gd name="T16" fmla="*/ 0 h 284"/>
                <a:gd name="T17" fmla="*/ 597 w 597"/>
                <a:gd name="T18" fmla="*/ 284 h 284"/>
              </a:gdLst>
              <a:ahLst/>
              <a:cxnLst>
                <a:cxn ang="T10">
                  <a:pos x="T0" y="T1"/>
                </a:cxn>
                <a:cxn ang="T11">
                  <a:pos x="T2" y="T3"/>
                </a:cxn>
                <a:cxn ang="T12">
                  <a:pos x="T4" y="T5"/>
                </a:cxn>
                <a:cxn ang="T13">
                  <a:pos x="T6" y="T7"/>
                </a:cxn>
                <a:cxn ang="T14">
                  <a:pos x="T8" y="T9"/>
                </a:cxn>
              </a:cxnLst>
              <a:rect l="T15" t="T16" r="T17" b="T18"/>
              <a:pathLst>
                <a:path w="597" h="284">
                  <a:moveTo>
                    <a:pt x="395" y="283"/>
                  </a:moveTo>
                  <a:lnTo>
                    <a:pt x="596" y="219"/>
                  </a:lnTo>
                  <a:lnTo>
                    <a:pt x="208" y="0"/>
                  </a:lnTo>
                  <a:lnTo>
                    <a:pt x="0" y="66"/>
                  </a:lnTo>
                  <a:lnTo>
                    <a:pt x="395" y="283"/>
                  </a:lnTo>
                </a:path>
              </a:pathLst>
            </a:custGeom>
            <a:solidFill>
              <a:srgbClr val="99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13" name="Freeform 108"/>
            <p:cNvSpPr>
              <a:spLocks/>
            </p:cNvSpPr>
            <p:nvPr/>
          </p:nvSpPr>
          <p:spPr bwMode="auto">
            <a:xfrm>
              <a:off x="570" y="1281"/>
              <a:ext cx="501" cy="215"/>
            </a:xfrm>
            <a:custGeom>
              <a:avLst/>
              <a:gdLst>
                <a:gd name="T0" fmla="*/ 302 w 500"/>
                <a:gd name="T1" fmla="*/ 0 h 215"/>
                <a:gd name="T2" fmla="*/ 0 w 500"/>
                <a:gd name="T3" fmla="*/ 90 h 215"/>
                <a:gd name="T4" fmla="*/ 211 w 500"/>
                <a:gd name="T5" fmla="*/ 214 h 215"/>
                <a:gd name="T6" fmla="*/ 499 w 500"/>
                <a:gd name="T7" fmla="*/ 127 h 215"/>
                <a:gd name="T8" fmla="*/ 302 w 500"/>
                <a:gd name="T9" fmla="*/ 0 h 215"/>
                <a:gd name="T10" fmla="*/ 0 60000 65536"/>
                <a:gd name="T11" fmla="*/ 0 60000 65536"/>
                <a:gd name="T12" fmla="*/ 0 60000 65536"/>
                <a:gd name="T13" fmla="*/ 0 60000 65536"/>
                <a:gd name="T14" fmla="*/ 0 60000 65536"/>
                <a:gd name="T15" fmla="*/ 0 w 500"/>
                <a:gd name="T16" fmla="*/ 0 h 215"/>
                <a:gd name="T17" fmla="*/ 500 w 500"/>
                <a:gd name="T18" fmla="*/ 215 h 215"/>
              </a:gdLst>
              <a:ahLst/>
              <a:cxnLst>
                <a:cxn ang="T10">
                  <a:pos x="T0" y="T1"/>
                </a:cxn>
                <a:cxn ang="T11">
                  <a:pos x="T2" y="T3"/>
                </a:cxn>
                <a:cxn ang="T12">
                  <a:pos x="T4" y="T5"/>
                </a:cxn>
                <a:cxn ang="T13">
                  <a:pos x="T6" y="T7"/>
                </a:cxn>
                <a:cxn ang="T14">
                  <a:pos x="T8" y="T9"/>
                </a:cxn>
              </a:cxnLst>
              <a:rect l="T15" t="T16" r="T17" b="T18"/>
              <a:pathLst>
                <a:path w="500" h="215">
                  <a:moveTo>
                    <a:pt x="302" y="0"/>
                  </a:moveTo>
                  <a:lnTo>
                    <a:pt x="0" y="90"/>
                  </a:lnTo>
                  <a:lnTo>
                    <a:pt x="211" y="214"/>
                  </a:lnTo>
                  <a:lnTo>
                    <a:pt x="499" y="127"/>
                  </a:lnTo>
                  <a:lnTo>
                    <a:pt x="302" y="0"/>
                  </a:lnTo>
                </a:path>
              </a:pathLst>
            </a:custGeom>
            <a:solidFill>
              <a:srgbClr val="99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14" name="Freeform 109"/>
            <p:cNvSpPr>
              <a:spLocks/>
            </p:cNvSpPr>
            <p:nvPr/>
          </p:nvSpPr>
          <p:spPr bwMode="auto">
            <a:xfrm>
              <a:off x="1038" y="1547"/>
              <a:ext cx="489" cy="549"/>
            </a:xfrm>
            <a:custGeom>
              <a:avLst/>
              <a:gdLst>
                <a:gd name="T0" fmla="*/ 489 w 490"/>
                <a:gd name="T1" fmla="*/ 0 h 550"/>
                <a:gd name="T2" fmla="*/ 230 w 490"/>
                <a:gd name="T3" fmla="*/ 80 h 550"/>
                <a:gd name="T4" fmla="*/ 230 w 490"/>
                <a:gd name="T5" fmla="*/ 284 h 550"/>
                <a:gd name="T6" fmla="*/ 0 w 490"/>
                <a:gd name="T7" fmla="*/ 335 h 550"/>
                <a:gd name="T8" fmla="*/ 0 w 490"/>
                <a:gd name="T9" fmla="*/ 549 h 550"/>
                <a:gd name="T10" fmla="*/ 487 w 490"/>
                <a:gd name="T11" fmla="*/ 415 h 550"/>
                <a:gd name="T12" fmla="*/ 489 w 490"/>
                <a:gd name="T13" fmla="*/ 0 h 550"/>
                <a:gd name="T14" fmla="*/ 0 60000 65536"/>
                <a:gd name="T15" fmla="*/ 0 60000 65536"/>
                <a:gd name="T16" fmla="*/ 0 60000 65536"/>
                <a:gd name="T17" fmla="*/ 0 60000 65536"/>
                <a:gd name="T18" fmla="*/ 0 60000 65536"/>
                <a:gd name="T19" fmla="*/ 0 60000 65536"/>
                <a:gd name="T20" fmla="*/ 0 60000 65536"/>
                <a:gd name="T21" fmla="*/ 0 w 490"/>
                <a:gd name="T22" fmla="*/ 0 h 550"/>
                <a:gd name="T23" fmla="*/ 490 w 490"/>
                <a:gd name="T24" fmla="*/ 550 h 5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550">
                  <a:moveTo>
                    <a:pt x="489" y="0"/>
                  </a:moveTo>
                  <a:lnTo>
                    <a:pt x="230" y="80"/>
                  </a:lnTo>
                  <a:lnTo>
                    <a:pt x="230" y="284"/>
                  </a:lnTo>
                  <a:lnTo>
                    <a:pt x="0" y="335"/>
                  </a:lnTo>
                  <a:lnTo>
                    <a:pt x="0" y="549"/>
                  </a:lnTo>
                  <a:lnTo>
                    <a:pt x="487" y="415"/>
                  </a:lnTo>
                  <a:lnTo>
                    <a:pt x="489" y="0"/>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15" name="Freeform 110"/>
            <p:cNvSpPr>
              <a:spLocks/>
            </p:cNvSpPr>
            <p:nvPr/>
          </p:nvSpPr>
          <p:spPr bwMode="auto">
            <a:xfrm>
              <a:off x="780" y="1408"/>
              <a:ext cx="289" cy="288"/>
            </a:xfrm>
            <a:custGeom>
              <a:avLst/>
              <a:gdLst>
                <a:gd name="T0" fmla="*/ 0 w 289"/>
                <a:gd name="T1" fmla="*/ 287 h 288"/>
                <a:gd name="T2" fmla="*/ 0 w 289"/>
                <a:gd name="T3" fmla="*/ 85 h 288"/>
                <a:gd name="T4" fmla="*/ 288 w 289"/>
                <a:gd name="T5" fmla="*/ 0 h 288"/>
                <a:gd name="T6" fmla="*/ 288 w 289"/>
                <a:gd name="T7" fmla="*/ 196 h 288"/>
                <a:gd name="T8" fmla="*/ 0 w 289"/>
                <a:gd name="T9" fmla="*/ 287 h 288"/>
                <a:gd name="T10" fmla="*/ 0 60000 65536"/>
                <a:gd name="T11" fmla="*/ 0 60000 65536"/>
                <a:gd name="T12" fmla="*/ 0 60000 65536"/>
                <a:gd name="T13" fmla="*/ 0 60000 65536"/>
                <a:gd name="T14" fmla="*/ 0 60000 65536"/>
                <a:gd name="T15" fmla="*/ 0 w 289"/>
                <a:gd name="T16" fmla="*/ 0 h 288"/>
                <a:gd name="T17" fmla="*/ 289 w 289"/>
                <a:gd name="T18" fmla="*/ 288 h 288"/>
              </a:gdLst>
              <a:ahLst/>
              <a:cxnLst>
                <a:cxn ang="T10">
                  <a:pos x="T0" y="T1"/>
                </a:cxn>
                <a:cxn ang="T11">
                  <a:pos x="T2" y="T3"/>
                </a:cxn>
                <a:cxn ang="T12">
                  <a:pos x="T4" y="T5"/>
                </a:cxn>
                <a:cxn ang="T13">
                  <a:pos x="T6" y="T7"/>
                </a:cxn>
                <a:cxn ang="T14">
                  <a:pos x="T8" y="T9"/>
                </a:cxn>
              </a:cxnLst>
              <a:rect l="T15" t="T16" r="T17" b="T18"/>
              <a:pathLst>
                <a:path w="289" h="288">
                  <a:moveTo>
                    <a:pt x="0" y="287"/>
                  </a:moveTo>
                  <a:lnTo>
                    <a:pt x="0" y="85"/>
                  </a:lnTo>
                  <a:lnTo>
                    <a:pt x="288" y="0"/>
                  </a:lnTo>
                  <a:lnTo>
                    <a:pt x="288" y="196"/>
                  </a:lnTo>
                  <a:lnTo>
                    <a:pt x="0" y="287"/>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16" name="Freeform 111"/>
            <p:cNvSpPr>
              <a:spLocks/>
            </p:cNvSpPr>
            <p:nvPr/>
          </p:nvSpPr>
          <p:spPr bwMode="auto">
            <a:xfrm>
              <a:off x="1068" y="1466"/>
              <a:ext cx="263" cy="290"/>
            </a:xfrm>
            <a:custGeom>
              <a:avLst/>
              <a:gdLst>
                <a:gd name="T0" fmla="*/ 0 w 263"/>
                <a:gd name="T1" fmla="*/ 0 h 290"/>
                <a:gd name="T2" fmla="*/ 0 w 263"/>
                <a:gd name="T3" fmla="*/ 136 h 290"/>
                <a:gd name="T4" fmla="*/ 262 w 263"/>
                <a:gd name="T5" fmla="*/ 289 h 290"/>
                <a:gd name="T6" fmla="*/ 262 w 263"/>
                <a:gd name="T7" fmla="*/ 142 h 290"/>
                <a:gd name="T8" fmla="*/ 0 w 263"/>
                <a:gd name="T9" fmla="*/ 0 h 290"/>
                <a:gd name="T10" fmla="*/ 0 60000 65536"/>
                <a:gd name="T11" fmla="*/ 0 60000 65536"/>
                <a:gd name="T12" fmla="*/ 0 60000 65536"/>
                <a:gd name="T13" fmla="*/ 0 60000 65536"/>
                <a:gd name="T14" fmla="*/ 0 60000 65536"/>
                <a:gd name="T15" fmla="*/ 0 w 263"/>
                <a:gd name="T16" fmla="*/ 0 h 290"/>
                <a:gd name="T17" fmla="*/ 263 w 263"/>
                <a:gd name="T18" fmla="*/ 290 h 290"/>
              </a:gdLst>
              <a:ahLst/>
              <a:cxnLst>
                <a:cxn ang="T10">
                  <a:pos x="T0" y="T1"/>
                </a:cxn>
                <a:cxn ang="T11">
                  <a:pos x="T2" y="T3"/>
                </a:cxn>
                <a:cxn ang="T12">
                  <a:pos x="T4" y="T5"/>
                </a:cxn>
                <a:cxn ang="T13">
                  <a:pos x="T6" y="T7"/>
                </a:cxn>
                <a:cxn ang="T14">
                  <a:pos x="T8" y="T9"/>
                </a:cxn>
              </a:cxnLst>
              <a:rect l="T15" t="T16" r="T17" b="T18"/>
              <a:pathLst>
                <a:path w="263" h="290">
                  <a:moveTo>
                    <a:pt x="0" y="0"/>
                  </a:moveTo>
                  <a:lnTo>
                    <a:pt x="0" y="136"/>
                  </a:lnTo>
                  <a:lnTo>
                    <a:pt x="262" y="289"/>
                  </a:lnTo>
                  <a:lnTo>
                    <a:pt x="262" y="142"/>
                  </a:lnTo>
                  <a:lnTo>
                    <a:pt x="0" y="0"/>
                  </a:lnTo>
                </a:path>
              </a:pathLst>
            </a:custGeom>
            <a:solidFill>
              <a:srgbClr val="3399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17" name="Freeform 112"/>
            <p:cNvSpPr>
              <a:spLocks/>
            </p:cNvSpPr>
            <p:nvPr/>
          </p:nvSpPr>
          <p:spPr bwMode="auto">
            <a:xfrm>
              <a:off x="1196" y="1972"/>
              <a:ext cx="29" cy="227"/>
            </a:xfrm>
            <a:custGeom>
              <a:avLst/>
              <a:gdLst>
                <a:gd name="T0" fmla="*/ 28 w 29"/>
                <a:gd name="T1" fmla="*/ 17 h 227"/>
                <a:gd name="T2" fmla="*/ 28 w 29"/>
                <a:gd name="T3" fmla="*/ 226 h 227"/>
                <a:gd name="T4" fmla="*/ 0 w 29"/>
                <a:gd name="T5" fmla="*/ 209 h 227"/>
                <a:gd name="T6" fmla="*/ 0 w 29"/>
                <a:gd name="T7" fmla="*/ 0 h 227"/>
                <a:gd name="T8" fmla="*/ 28 w 29"/>
                <a:gd name="T9" fmla="*/ 17 h 227"/>
                <a:gd name="T10" fmla="*/ 0 60000 65536"/>
                <a:gd name="T11" fmla="*/ 0 60000 65536"/>
                <a:gd name="T12" fmla="*/ 0 60000 65536"/>
                <a:gd name="T13" fmla="*/ 0 60000 65536"/>
                <a:gd name="T14" fmla="*/ 0 60000 65536"/>
                <a:gd name="T15" fmla="*/ 0 w 29"/>
                <a:gd name="T16" fmla="*/ 0 h 227"/>
                <a:gd name="T17" fmla="*/ 29 w 29"/>
                <a:gd name="T18" fmla="*/ 227 h 227"/>
              </a:gdLst>
              <a:ahLst/>
              <a:cxnLst>
                <a:cxn ang="T10">
                  <a:pos x="T0" y="T1"/>
                </a:cxn>
                <a:cxn ang="T11">
                  <a:pos x="T2" y="T3"/>
                </a:cxn>
                <a:cxn ang="T12">
                  <a:pos x="T4" y="T5"/>
                </a:cxn>
                <a:cxn ang="T13">
                  <a:pos x="T6" y="T7"/>
                </a:cxn>
                <a:cxn ang="T14">
                  <a:pos x="T8" y="T9"/>
                </a:cxn>
              </a:cxnLst>
              <a:rect l="T15" t="T16" r="T17" b="T18"/>
              <a:pathLst>
                <a:path w="29" h="227">
                  <a:moveTo>
                    <a:pt x="28" y="17"/>
                  </a:moveTo>
                  <a:lnTo>
                    <a:pt x="28" y="226"/>
                  </a:lnTo>
                  <a:lnTo>
                    <a:pt x="0" y="209"/>
                  </a:lnTo>
                  <a:lnTo>
                    <a:pt x="0" y="0"/>
                  </a:lnTo>
                  <a:lnTo>
                    <a:pt x="28" y="17"/>
                  </a:lnTo>
                </a:path>
              </a:pathLst>
            </a:custGeom>
            <a:solidFill>
              <a:srgbClr val="3399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18" name="Freeform 113"/>
            <p:cNvSpPr>
              <a:spLocks/>
            </p:cNvSpPr>
            <p:nvPr/>
          </p:nvSpPr>
          <p:spPr bwMode="auto">
            <a:xfrm>
              <a:off x="1222" y="1975"/>
              <a:ext cx="27" cy="224"/>
            </a:xfrm>
            <a:custGeom>
              <a:avLst/>
              <a:gdLst>
                <a:gd name="T0" fmla="*/ 26 w 27"/>
                <a:gd name="T1" fmla="*/ 0 h 224"/>
                <a:gd name="T2" fmla="*/ 26 w 27"/>
                <a:gd name="T3" fmla="*/ 215 h 224"/>
                <a:gd name="T4" fmla="*/ 0 w 27"/>
                <a:gd name="T5" fmla="*/ 223 h 224"/>
                <a:gd name="T6" fmla="*/ 0 w 27"/>
                <a:gd name="T7" fmla="*/ 14 h 224"/>
                <a:gd name="T8" fmla="*/ 26 w 27"/>
                <a:gd name="T9" fmla="*/ 0 h 224"/>
                <a:gd name="T10" fmla="*/ 0 60000 65536"/>
                <a:gd name="T11" fmla="*/ 0 60000 65536"/>
                <a:gd name="T12" fmla="*/ 0 60000 65536"/>
                <a:gd name="T13" fmla="*/ 0 60000 65536"/>
                <a:gd name="T14" fmla="*/ 0 60000 65536"/>
                <a:gd name="T15" fmla="*/ 0 w 27"/>
                <a:gd name="T16" fmla="*/ 0 h 224"/>
                <a:gd name="T17" fmla="*/ 27 w 27"/>
                <a:gd name="T18" fmla="*/ 224 h 224"/>
              </a:gdLst>
              <a:ahLst/>
              <a:cxnLst>
                <a:cxn ang="T10">
                  <a:pos x="T0" y="T1"/>
                </a:cxn>
                <a:cxn ang="T11">
                  <a:pos x="T2" y="T3"/>
                </a:cxn>
                <a:cxn ang="T12">
                  <a:pos x="T4" y="T5"/>
                </a:cxn>
                <a:cxn ang="T13">
                  <a:pos x="T6" y="T7"/>
                </a:cxn>
                <a:cxn ang="T14">
                  <a:pos x="T8" y="T9"/>
                </a:cxn>
              </a:cxnLst>
              <a:rect l="T15" t="T16" r="T17" b="T18"/>
              <a:pathLst>
                <a:path w="27" h="224">
                  <a:moveTo>
                    <a:pt x="26" y="0"/>
                  </a:moveTo>
                  <a:lnTo>
                    <a:pt x="26" y="215"/>
                  </a:lnTo>
                  <a:lnTo>
                    <a:pt x="0" y="223"/>
                  </a:lnTo>
                  <a:lnTo>
                    <a:pt x="0" y="14"/>
                  </a:lnTo>
                  <a:lnTo>
                    <a:pt x="26" y="0"/>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19" name="Freeform 114"/>
            <p:cNvSpPr>
              <a:spLocks/>
            </p:cNvSpPr>
            <p:nvPr/>
          </p:nvSpPr>
          <p:spPr bwMode="auto">
            <a:xfrm>
              <a:off x="781" y="1600"/>
              <a:ext cx="739" cy="351"/>
            </a:xfrm>
            <a:custGeom>
              <a:avLst/>
              <a:gdLst>
                <a:gd name="T0" fmla="*/ 437 w 738"/>
                <a:gd name="T1" fmla="*/ 350 h 351"/>
                <a:gd name="T2" fmla="*/ 737 w 738"/>
                <a:gd name="T3" fmla="*/ 261 h 351"/>
                <a:gd name="T4" fmla="*/ 284 w 738"/>
                <a:gd name="T5" fmla="*/ 0 h 351"/>
                <a:gd name="T6" fmla="*/ 0 w 738"/>
                <a:gd name="T7" fmla="*/ 94 h 351"/>
                <a:gd name="T8" fmla="*/ 437 w 738"/>
                <a:gd name="T9" fmla="*/ 350 h 351"/>
                <a:gd name="T10" fmla="*/ 0 60000 65536"/>
                <a:gd name="T11" fmla="*/ 0 60000 65536"/>
                <a:gd name="T12" fmla="*/ 0 60000 65536"/>
                <a:gd name="T13" fmla="*/ 0 60000 65536"/>
                <a:gd name="T14" fmla="*/ 0 60000 65536"/>
                <a:gd name="T15" fmla="*/ 0 w 738"/>
                <a:gd name="T16" fmla="*/ 0 h 351"/>
                <a:gd name="T17" fmla="*/ 738 w 738"/>
                <a:gd name="T18" fmla="*/ 351 h 351"/>
              </a:gdLst>
              <a:ahLst/>
              <a:cxnLst>
                <a:cxn ang="T10">
                  <a:pos x="T0" y="T1"/>
                </a:cxn>
                <a:cxn ang="T11">
                  <a:pos x="T2" y="T3"/>
                </a:cxn>
                <a:cxn ang="T12">
                  <a:pos x="T4" y="T5"/>
                </a:cxn>
                <a:cxn ang="T13">
                  <a:pos x="T6" y="T7"/>
                </a:cxn>
                <a:cxn ang="T14">
                  <a:pos x="T8" y="T9"/>
                </a:cxn>
              </a:cxnLst>
              <a:rect l="T15" t="T16" r="T17" b="T18"/>
              <a:pathLst>
                <a:path w="738" h="351">
                  <a:moveTo>
                    <a:pt x="437" y="350"/>
                  </a:moveTo>
                  <a:lnTo>
                    <a:pt x="737" y="261"/>
                  </a:lnTo>
                  <a:lnTo>
                    <a:pt x="284" y="0"/>
                  </a:lnTo>
                  <a:lnTo>
                    <a:pt x="0" y="94"/>
                  </a:lnTo>
                  <a:lnTo>
                    <a:pt x="437" y="350"/>
                  </a:lnTo>
                </a:path>
              </a:pathLst>
            </a:custGeom>
            <a:solidFill>
              <a:srgbClr val="99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20" name="Freeform 115"/>
            <p:cNvSpPr>
              <a:spLocks/>
            </p:cNvSpPr>
            <p:nvPr/>
          </p:nvSpPr>
          <p:spPr bwMode="auto">
            <a:xfrm>
              <a:off x="1294" y="1758"/>
              <a:ext cx="97" cy="140"/>
            </a:xfrm>
            <a:custGeom>
              <a:avLst/>
              <a:gdLst>
                <a:gd name="T0" fmla="*/ 96 w 97"/>
                <a:gd name="T1" fmla="*/ 0 h 141"/>
                <a:gd name="T2" fmla="*/ 0 w 97"/>
                <a:gd name="T3" fmla="*/ 18 h 141"/>
                <a:gd name="T4" fmla="*/ 0 w 97"/>
                <a:gd name="T5" fmla="*/ 140 h 141"/>
                <a:gd name="T6" fmla="*/ 96 w 97"/>
                <a:gd name="T7" fmla="*/ 115 h 141"/>
                <a:gd name="T8" fmla="*/ 96 w 97"/>
                <a:gd name="T9" fmla="*/ 0 h 141"/>
                <a:gd name="T10" fmla="*/ 0 60000 65536"/>
                <a:gd name="T11" fmla="*/ 0 60000 65536"/>
                <a:gd name="T12" fmla="*/ 0 60000 65536"/>
                <a:gd name="T13" fmla="*/ 0 60000 65536"/>
                <a:gd name="T14" fmla="*/ 0 60000 65536"/>
                <a:gd name="T15" fmla="*/ 0 w 97"/>
                <a:gd name="T16" fmla="*/ 0 h 141"/>
                <a:gd name="T17" fmla="*/ 97 w 97"/>
                <a:gd name="T18" fmla="*/ 141 h 141"/>
              </a:gdLst>
              <a:ahLst/>
              <a:cxnLst>
                <a:cxn ang="T10">
                  <a:pos x="T0" y="T1"/>
                </a:cxn>
                <a:cxn ang="T11">
                  <a:pos x="T2" y="T3"/>
                </a:cxn>
                <a:cxn ang="T12">
                  <a:pos x="T4" y="T5"/>
                </a:cxn>
                <a:cxn ang="T13">
                  <a:pos x="T6" y="T7"/>
                </a:cxn>
                <a:cxn ang="T14">
                  <a:pos x="T8" y="T9"/>
                </a:cxn>
              </a:cxnLst>
              <a:rect l="T15" t="T16" r="T17" b="T18"/>
              <a:pathLst>
                <a:path w="97" h="141">
                  <a:moveTo>
                    <a:pt x="96" y="0"/>
                  </a:moveTo>
                  <a:lnTo>
                    <a:pt x="0" y="18"/>
                  </a:lnTo>
                  <a:lnTo>
                    <a:pt x="0" y="140"/>
                  </a:lnTo>
                  <a:lnTo>
                    <a:pt x="96" y="115"/>
                  </a:lnTo>
                  <a:lnTo>
                    <a:pt x="9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21" name="Freeform 116"/>
            <p:cNvSpPr>
              <a:spLocks/>
            </p:cNvSpPr>
            <p:nvPr/>
          </p:nvSpPr>
          <p:spPr bwMode="auto">
            <a:xfrm>
              <a:off x="1305" y="1763"/>
              <a:ext cx="96" cy="139"/>
            </a:xfrm>
            <a:custGeom>
              <a:avLst/>
              <a:gdLst>
                <a:gd name="T0" fmla="*/ 96 w 97"/>
                <a:gd name="T1" fmla="*/ 0 h 139"/>
                <a:gd name="T2" fmla="*/ 0 w 97"/>
                <a:gd name="T3" fmla="*/ 19 h 139"/>
                <a:gd name="T4" fmla="*/ 0 w 97"/>
                <a:gd name="T5" fmla="*/ 138 h 139"/>
                <a:gd name="T6" fmla="*/ 96 w 97"/>
                <a:gd name="T7" fmla="*/ 113 h 139"/>
                <a:gd name="T8" fmla="*/ 96 w 97"/>
                <a:gd name="T9" fmla="*/ 0 h 139"/>
                <a:gd name="T10" fmla="*/ 0 60000 65536"/>
                <a:gd name="T11" fmla="*/ 0 60000 65536"/>
                <a:gd name="T12" fmla="*/ 0 60000 65536"/>
                <a:gd name="T13" fmla="*/ 0 60000 65536"/>
                <a:gd name="T14" fmla="*/ 0 60000 65536"/>
                <a:gd name="T15" fmla="*/ 0 w 97"/>
                <a:gd name="T16" fmla="*/ 0 h 139"/>
                <a:gd name="T17" fmla="*/ 97 w 97"/>
                <a:gd name="T18" fmla="*/ 139 h 139"/>
              </a:gdLst>
              <a:ahLst/>
              <a:cxnLst>
                <a:cxn ang="T10">
                  <a:pos x="T0" y="T1"/>
                </a:cxn>
                <a:cxn ang="T11">
                  <a:pos x="T2" y="T3"/>
                </a:cxn>
                <a:cxn ang="T12">
                  <a:pos x="T4" y="T5"/>
                </a:cxn>
                <a:cxn ang="T13">
                  <a:pos x="T6" y="T7"/>
                </a:cxn>
                <a:cxn ang="T14">
                  <a:pos x="T8" y="T9"/>
                </a:cxn>
              </a:cxnLst>
              <a:rect l="T15" t="T16" r="T17" b="T18"/>
              <a:pathLst>
                <a:path w="97" h="139">
                  <a:moveTo>
                    <a:pt x="96" y="0"/>
                  </a:moveTo>
                  <a:lnTo>
                    <a:pt x="0" y="19"/>
                  </a:lnTo>
                  <a:lnTo>
                    <a:pt x="0" y="138"/>
                  </a:lnTo>
                  <a:lnTo>
                    <a:pt x="96" y="113"/>
                  </a:lnTo>
                  <a:lnTo>
                    <a:pt x="96"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22" name="Freeform 117"/>
            <p:cNvSpPr>
              <a:spLocks/>
            </p:cNvSpPr>
            <p:nvPr/>
          </p:nvSpPr>
          <p:spPr bwMode="auto">
            <a:xfrm>
              <a:off x="1311" y="1816"/>
              <a:ext cx="83" cy="42"/>
            </a:xfrm>
            <a:custGeom>
              <a:avLst/>
              <a:gdLst>
                <a:gd name="T0" fmla="*/ 0 w 83"/>
                <a:gd name="T1" fmla="*/ 40 h 41"/>
                <a:gd name="T2" fmla="*/ 82 w 83"/>
                <a:gd name="T3" fmla="*/ 20 h 41"/>
                <a:gd name="T4" fmla="*/ 82 w 83"/>
                <a:gd name="T5" fmla="*/ 0 h 41"/>
                <a:gd name="T6" fmla="*/ 0 w 83"/>
                <a:gd name="T7" fmla="*/ 16 h 41"/>
                <a:gd name="T8" fmla="*/ 0 w 83"/>
                <a:gd name="T9" fmla="*/ 40 h 41"/>
                <a:gd name="T10" fmla="*/ 0 60000 65536"/>
                <a:gd name="T11" fmla="*/ 0 60000 65536"/>
                <a:gd name="T12" fmla="*/ 0 60000 65536"/>
                <a:gd name="T13" fmla="*/ 0 60000 65536"/>
                <a:gd name="T14" fmla="*/ 0 60000 65536"/>
                <a:gd name="T15" fmla="*/ 0 w 83"/>
                <a:gd name="T16" fmla="*/ 0 h 41"/>
                <a:gd name="T17" fmla="*/ 83 w 83"/>
                <a:gd name="T18" fmla="*/ 41 h 41"/>
              </a:gdLst>
              <a:ahLst/>
              <a:cxnLst>
                <a:cxn ang="T10">
                  <a:pos x="T0" y="T1"/>
                </a:cxn>
                <a:cxn ang="T11">
                  <a:pos x="T2" y="T3"/>
                </a:cxn>
                <a:cxn ang="T12">
                  <a:pos x="T4" y="T5"/>
                </a:cxn>
                <a:cxn ang="T13">
                  <a:pos x="T6" y="T7"/>
                </a:cxn>
                <a:cxn ang="T14">
                  <a:pos x="T8" y="T9"/>
                </a:cxn>
              </a:cxnLst>
              <a:rect l="T15" t="T16" r="T17" b="T18"/>
              <a:pathLst>
                <a:path w="83" h="41">
                  <a:moveTo>
                    <a:pt x="0" y="40"/>
                  </a:moveTo>
                  <a:lnTo>
                    <a:pt x="82" y="20"/>
                  </a:lnTo>
                  <a:lnTo>
                    <a:pt x="82" y="0"/>
                  </a:lnTo>
                  <a:lnTo>
                    <a:pt x="0" y="16"/>
                  </a:lnTo>
                  <a:lnTo>
                    <a:pt x="0" y="40"/>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23" name="Freeform 118"/>
            <p:cNvSpPr>
              <a:spLocks/>
            </p:cNvSpPr>
            <p:nvPr/>
          </p:nvSpPr>
          <p:spPr bwMode="auto">
            <a:xfrm>
              <a:off x="1342" y="1785"/>
              <a:ext cx="25" cy="100"/>
            </a:xfrm>
            <a:custGeom>
              <a:avLst/>
              <a:gdLst>
                <a:gd name="T0" fmla="*/ 0 w 24"/>
                <a:gd name="T1" fmla="*/ 98 h 99"/>
                <a:gd name="T2" fmla="*/ 23 w 24"/>
                <a:gd name="T3" fmla="*/ 91 h 99"/>
                <a:gd name="T4" fmla="*/ 21 w 24"/>
                <a:gd name="T5" fmla="*/ 0 h 99"/>
                <a:gd name="T6" fmla="*/ 0 w 24"/>
                <a:gd name="T7" fmla="*/ 4 h 99"/>
                <a:gd name="T8" fmla="*/ 0 w 24"/>
                <a:gd name="T9" fmla="*/ 98 h 99"/>
                <a:gd name="T10" fmla="*/ 0 60000 65536"/>
                <a:gd name="T11" fmla="*/ 0 60000 65536"/>
                <a:gd name="T12" fmla="*/ 0 60000 65536"/>
                <a:gd name="T13" fmla="*/ 0 60000 65536"/>
                <a:gd name="T14" fmla="*/ 0 60000 65536"/>
                <a:gd name="T15" fmla="*/ 0 w 24"/>
                <a:gd name="T16" fmla="*/ 0 h 99"/>
                <a:gd name="T17" fmla="*/ 24 w 24"/>
                <a:gd name="T18" fmla="*/ 99 h 99"/>
              </a:gdLst>
              <a:ahLst/>
              <a:cxnLst>
                <a:cxn ang="T10">
                  <a:pos x="T0" y="T1"/>
                </a:cxn>
                <a:cxn ang="T11">
                  <a:pos x="T2" y="T3"/>
                </a:cxn>
                <a:cxn ang="T12">
                  <a:pos x="T4" y="T5"/>
                </a:cxn>
                <a:cxn ang="T13">
                  <a:pos x="T6" y="T7"/>
                </a:cxn>
                <a:cxn ang="T14">
                  <a:pos x="T8" y="T9"/>
                </a:cxn>
              </a:cxnLst>
              <a:rect l="T15" t="T16" r="T17" b="T18"/>
              <a:pathLst>
                <a:path w="24" h="99">
                  <a:moveTo>
                    <a:pt x="0" y="98"/>
                  </a:moveTo>
                  <a:lnTo>
                    <a:pt x="23" y="91"/>
                  </a:lnTo>
                  <a:lnTo>
                    <a:pt x="21" y="0"/>
                  </a:lnTo>
                  <a:lnTo>
                    <a:pt x="0" y="4"/>
                  </a:lnTo>
                  <a:lnTo>
                    <a:pt x="0" y="98"/>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24" name="Freeform 119"/>
            <p:cNvSpPr>
              <a:spLocks/>
            </p:cNvSpPr>
            <p:nvPr/>
          </p:nvSpPr>
          <p:spPr bwMode="auto">
            <a:xfrm>
              <a:off x="570" y="1373"/>
              <a:ext cx="654" cy="728"/>
            </a:xfrm>
            <a:custGeom>
              <a:avLst/>
              <a:gdLst>
                <a:gd name="T0" fmla="*/ 211 w 654"/>
                <a:gd name="T1" fmla="*/ 321 h 727"/>
                <a:gd name="T2" fmla="*/ 211 w 654"/>
                <a:gd name="T3" fmla="*/ 122 h 727"/>
                <a:gd name="T4" fmla="*/ 0 w 654"/>
                <a:gd name="T5" fmla="*/ 0 h 727"/>
                <a:gd name="T6" fmla="*/ 0 w 654"/>
                <a:gd name="T7" fmla="*/ 455 h 727"/>
                <a:gd name="T8" fmla="*/ 125 w 654"/>
                <a:gd name="T9" fmla="*/ 530 h 727"/>
                <a:gd name="T10" fmla="*/ 125 w 654"/>
                <a:gd name="T11" fmla="*/ 399 h 727"/>
                <a:gd name="T12" fmla="*/ 289 w 654"/>
                <a:gd name="T13" fmla="*/ 485 h 727"/>
                <a:gd name="T14" fmla="*/ 285 w 654"/>
                <a:gd name="T15" fmla="*/ 616 h 727"/>
                <a:gd name="T16" fmla="*/ 466 w 654"/>
                <a:gd name="T17" fmla="*/ 726 h 727"/>
                <a:gd name="T18" fmla="*/ 466 w 654"/>
                <a:gd name="T19" fmla="*/ 512 h 727"/>
                <a:gd name="T20" fmla="*/ 653 w 654"/>
                <a:gd name="T21" fmla="*/ 615 h 727"/>
                <a:gd name="T22" fmla="*/ 653 w 654"/>
                <a:gd name="T23" fmla="*/ 574 h 727"/>
                <a:gd name="T24" fmla="*/ 211 w 654"/>
                <a:gd name="T25" fmla="*/ 321 h 7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4"/>
                <a:gd name="T40" fmla="*/ 0 h 727"/>
                <a:gd name="T41" fmla="*/ 654 w 654"/>
                <a:gd name="T42" fmla="*/ 727 h 7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4" h="727">
                  <a:moveTo>
                    <a:pt x="211" y="321"/>
                  </a:moveTo>
                  <a:lnTo>
                    <a:pt x="211" y="122"/>
                  </a:lnTo>
                  <a:lnTo>
                    <a:pt x="0" y="0"/>
                  </a:lnTo>
                  <a:lnTo>
                    <a:pt x="0" y="455"/>
                  </a:lnTo>
                  <a:lnTo>
                    <a:pt x="125" y="530"/>
                  </a:lnTo>
                  <a:lnTo>
                    <a:pt x="125" y="399"/>
                  </a:lnTo>
                  <a:lnTo>
                    <a:pt x="289" y="485"/>
                  </a:lnTo>
                  <a:lnTo>
                    <a:pt x="285" y="616"/>
                  </a:lnTo>
                  <a:lnTo>
                    <a:pt x="466" y="726"/>
                  </a:lnTo>
                  <a:lnTo>
                    <a:pt x="466" y="512"/>
                  </a:lnTo>
                  <a:lnTo>
                    <a:pt x="653" y="615"/>
                  </a:lnTo>
                  <a:lnTo>
                    <a:pt x="653" y="574"/>
                  </a:lnTo>
                  <a:lnTo>
                    <a:pt x="211" y="321"/>
                  </a:lnTo>
                </a:path>
              </a:pathLst>
            </a:custGeom>
            <a:solidFill>
              <a:srgbClr val="3399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25" name="Freeform 120"/>
            <p:cNvSpPr>
              <a:spLocks/>
            </p:cNvSpPr>
            <p:nvPr/>
          </p:nvSpPr>
          <p:spPr bwMode="auto">
            <a:xfrm>
              <a:off x="695" y="1767"/>
              <a:ext cx="165" cy="142"/>
            </a:xfrm>
            <a:custGeom>
              <a:avLst/>
              <a:gdLst>
                <a:gd name="T0" fmla="*/ 163 w 164"/>
                <a:gd name="T1" fmla="*/ 92 h 142"/>
                <a:gd name="T2" fmla="*/ 137 w 164"/>
                <a:gd name="T3" fmla="*/ 77 h 142"/>
                <a:gd name="T4" fmla="*/ 0 w 164"/>
                <a:gd name="T5" fmla="*/ 0 h 142"/>
                <a:gd name="T6" fmla="*/ 0 w 164"/>
                <a:gd name="T7" fmla="*/ 138 h 142"/>
                <a:gd name="T8" fmla="*/ 3 w 164"/>
                <a:gd name="T9" fmla="*/ 141 h 142"/>
                <a:gd name="T10" fmla="*/ 163 w 164"/>
                <a:gd name="T11" fmla="*/ 92 h 142"/>
                <a:gd name="T12" fmla="*/ 0 60000 65536"/>
                <a:gd name="T13" fmla="*/ 0 60000 65536"/>
                <a:gd name="T14" fmla="*/ 0 60000 65536"/>
                <a:gd name="T15" fmla="*/ 0 60000 65536"/>
                <a:gd name="T16" fmla="*/ 0 60000 65536"/>
                <a:gd name="T17" fmla="*/ 0 60000 65536"/>
                <a:gd name="T18" fmla="*/ 0 w 164"/>
                <a:gd name="T19" fmla="*/ 0 h 142"/>
                <a:gd name="T20" fmla="*/ 164 w 164"/>
                <a:gd name="T21" fmla="*/ 142 h 142"/>
              </a:gdLst>
              <a:ahLst/>
              <a:cxnLst>
                <a:cxn ang="T12">
                  <a:pos x="T0" y="T1"/>
                </a:cxn>
                <a:cxn ang="T13">
                  <a:pos x="T2" y="T3"/>
                </a:cxn>
                <a:cxn ang="T14">
                  <a:pos x="T4" y="T5"/>
                </a:cxn>
                <a:cxn ang="T15">
                  <a:pos x="T6" y="T7"/>
                </a:cxn>
                <a:cxn ang="T16">
                  <a:pos x="T8" y="T9"/>
                </a:cxn>
                <a:cxn ang="T17">
                  <a:pos x="T10" y="T11"/>
                </a:cxn>
              </a:cxnLst>
              <a:rect l="T18" t="T19" r="T20" b="T21"/>
              <a:pathLst>
                <a:path w="164" h="142">
                  <a:moveTo>
                    <a:pt x="163" y="92"/>
                  </a:moveTo>
                  <a:lnTo>
                    <a:pt x="137" y="77"/>
                  </a:lnTo>
                  <a:lnTo>
                    <a:pt x="0" y="0"/>
                  </a:lnTo>
                  <a:lnTo>
                    <a:pt x="0" y="138"/>
                  </a:lnTo>
                  <a:lnTo>
                    <a:pt x="3" y="141"/>
                  </a:lnTo>
                  <a:lnTo>
                    <a:pt x="163" y="9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26" name="Freeform 121"/>
            <p:cNvSpPr>
              <a:spLocks/>
            </p:cNvSpPr>
            <p:nvPr/>
          </p:nvSpPr>
          <p:spPr bwMode="auto">
            <a:xfrm>
              <a:off x="593" y="1478"/>
              <a:ext cx="62" cy="107"/>
            </a:xfrm>
            <a:custGeom>
              <a:avLst/>
              <a:gdLst>
                <a:gd name="T0" fmla="*/ 61 w 62"/>
                <a:gd name="T1" fmla="*/ 106 h 107"/>
                <a:gd name="T2" fmla="*/ 61 w 62"/>
                <a:gd name="T3" fmla="*/ 35 h 107"/>
                <a:gd name="T4" fmla="*/ 0 w 62"/>
                <a:gd name="T5" fmla="*/ 0 h 107"/>
                <a:gd name="T6" fmla="*/ 0 w 62"/>
                <a:gd name="T7" fmla="*/ 69 h 107"/>
                <a:gd name="T8" fmla="*/ 61 w 62"/>
                <a:gd name="T9" fmla="*/ 106 h 107"/>
                <a:gd name="T10" fmla="*/ 0 60000 65536"/>
                <a:gd name="T11" fmla="*/ 0 60000 65536"/>
                <a:gd name="T12" fmla="*/ 0 60000 65536"/>
                <a:gd name="T13" fmla="*/ 0 60000 65536"/>
                <a:gd name="T14" fmla="*/ 0 60000 65536"/>
                <a:gd name="T15" fmla="*/ 0 w 62"/>
                <a:gd name="T16" fmla="*/ 0 h 107"/>
                <a:gd name="T17" fmla="*/ 62 w 62"/>
                <a:gd name="T18" fmla="*/ 107 h 107"/>
              </a:gdLst>
              <a:ahLst/>
              <a:cxnLst>
                <a:cxn ang="T10">
                  <a:pos x="T0" y="T1"/>
                </a:cxn>
                <a:cxn ang="T11">
                  <a:pos x="T2" y="T3"/>
                </a:cxn>
                <a:cxn ang="T12">
                  <a:pos x="T4" y="T5"/>
                </a:cxn>
                <a:cxn ang="T13">
                  <a:pos x="T6" y="T7"/>
                </a:cxn>
                <a:cxn ang="T14">
                  <a:pos x="T8" y="T9"/>
                </a:cxn>
              </a:cxnLst>
              <a:rect l="T15" t="T16" r="T17" b="T18"/>
              <a:pathLst>
                <a:path w="62" h="107">
                  <a:moveTo>
                    <a:pt x="61" y="106"/>
                  </a:moveTo>
                  <a:lnTo>
                    <a:pt x="61" y="35"/>
                  </a:lnTo>
                  <a:lnTo>
                    <a:pt x="0" y="0"/>
                  </a:lnTo>
                  <a:lnTo>
                    <a:pt x="0" y="69"/>
                  </a:lnTo>
                  <a:lnTo>
                    <a:pt x="61" y="106"/>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27" name="Freeform 122"/>
            <p:cNvSpPr>
              <a:spLocks/>
            </p:cNvSpPr>
            <p:nvPr/>
          </p:nvSpPr>
          <p:spPr bwMode="auto">
            <a:xfrm>
              <a:off x="685" y="1532"/>
              <a:ext cx="62" cy="107"/>
            </a:xfrm>
            <a:custGeom>
              <a:avLst/>
              <a:gdLst>
                <a:gd name="T0" fmla="*/ 61 w 62"/>
                <a:gd name="T1" fmla="*/ 106 h 107"/>
                <a:gd name="T2" fmla="*/ 61 w 62"/>
                <a:gd name="T3" fmla="*/ 35 h 107"/>
                <a:gd name="T4" fmla="*/ 0 w 62"/>
                <a:gd name="T5" fmla="*/ 0 h 107"/>
                <a:gd name="T6" fmla="*/ 0 w 62"/>
                <a:gd name="T7" fmla="*/ 70 h 107"/>
                <a:gd name="T8" fmla="*/ 61 w 62"/>
                <a:gd name="T9" fmla="*/ 106 h 107"/>
                <a:gd name="T10" fmla="*/ 0 60000 65536"/>
                <a:gd name="T11" fmla="*/ 0 60000 65536"/>
                <a:gd name="T12" fmla="*/ 0 60000 65536"/>
                <a:gd name="T13" fmla="*/ 0 60000 65536"/>
                <a:gd name="T14" fmla="*/ 0 60000 65536"/>
                <a:gd name="T15" fmla="*/ 0 w 62"/>
                <a:gd name="T16" fmla="*/ 0 h 107"/>
                <a:gd name="T17" fmla="*/ 62 w 62"/>
                <a:gd name="T18" fmla="*/ 107 h 107"/>
              </a:gdLst>
              <a:ahLst/>
              <a:cxnLst>
                <a:cxn ang="T10">
                  <a:pos x="T0" y="T1"/>
                </a:cxn>
                <a:cxn ang="T11">
                  <a:pos x="T2" y="T3"/>
                </a:cxn>
                <a:cxn ang="T12">
                  <a:pos x="T4" y="T5"/>
                </a:cxn>
                <a:cxn ang="T13">
                  <a:pos x="T6" y="T7"/>
                </a:cxn>
                <a:cxn ang="T14">
                  <a:pos x="T8" y="T9"/>
                </a:cxn>
              </a:cxnLst>
              <a:rect l="T15" t="T16" r="T17" b="T18"/>
              <a:pathLst>
                <a:path w="62" h="107">
                  <a:moveTo>
                    <a:pt x="61" y="106"/>
                  </a:moveTo>
                  <a:lnTo>
                    <a:pt x="61" y="35"/>
                  </a:lnTo>
                  <a:lnTo>
                    <a:pt x="0" y="0"/>
                  </a:lnTo>
                  <a:lnTo>
                    <a:pt x="0" y="70"/>
                  </a:lnTo>
                  <a:lnTo>
                    <a:pt x="61" y="106"/>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28" name="Freeform 123"/>
            <p:cNvSpPr>
              <a:spLocks/>
            </p:cNvSpPr>
            <p:nvPr/>
          </p:nvSpPr>
          <p:spPr bwMode="auto">
            <a:xfrm>
              <a:off x="913" y="1830"/>
              <a:ext cx="61" cy="108"/>
            </a:xfrm>
            <a:custGeom>
              <a:avLst/>
              <a:gdLst>
                <a:gd name="T0" fmla="*/ 61 w 62"/>
                <a:gd name="T1" fmla="*/ 107 h 108"/>
                <a:gd name="T2" fmla="*/ 61 w 62"/>
                <a:gd name="T3" fmla="*/ 36 h 108"/>
                <a:gd name="T4" fmla="*/ 0 w 62"/>
                <a:gd name="T5" fmla="*/ 0 h 108"/>
                <a:gd name="T6" fmla="*/ 0 w 62"/>
                <a:gd name="T7" fmla="*/ 70 h 108"/>
                <a:gd name="T8" fmla="*/ 61 w 62"/>
                <a:gd name="T9" fmla="*/ 107 h 108"/>
                <a:gd name="T10" fmla="*/ 0 60000 65536"/>
                <a:gd name="T11" fmla="*/ 0 60000 65536"/>
                <a:gd name="T12" fmla="*/ 0 60000 65536"/>
                <a:gd name="T13" fmla="*/ 0 60000 65536"/>
                <a:gd name="T14" fmla="*/ 0 60000 65536"/>
                <a:gd name="T15" fmla="*/ 0 w 62"/>
                <a:gd name="T16" fmla="*/ 0 h 108"/>
                <a:gd name="T17" fmla="*/ 62 w 62"/>
                <a:gd name="T18" fmla="*/ 108 h 108"/>
              </a:gdLst>
              <a:ahLst/>
              <a:cxnLst>
                <a:cxn ang="T10">
                  <a:pos x="T0" y="T1"/>
                </a:cxn>
                <a:cxn ang="T11">
                  <a:pos x="T2" y="T3"/>
                </a:cxn>
                <a:cxn ang="T12">
                  <a:pos x="T4" y="T5"/>
                </a:cxn>
                <a:cxn ang="T13">
                  <a:pos x="T6" y="T7"/>
                </a:cxn>
                <a:cxn ang="T14">
                  <a:pos x="T8" y="T9"/>
                </a:cxn>
              </a:cxnLst>
              <a:rect l="T15" t="T16" r="T17" b="T18"/>
              <a:pathLst>
                <a:path w="62" h="108">
                  <a:moveTo>
                    <a:pt x="61" y="107"/>
                  </a:moveTo>
                  <a:lnTo>
                    <a:pt x="61" y="36"/>
                  </a:lnTo>
                  <a:lnTo>
                    <a:pt x="0" y="0"/>
                  </a:lnTo>
                  <a:lnTo>
                    <a:pt x="0" y="70"/>
                  </a:lnTo>
                  <a:lnTo>
                    <a:pt x="61" y="107"/>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29" name="Freeform 124"/>
            <p:cNvSpPr>
              <a:spLocks/>
            </p:cNvSpPr>
            <p:nvPr/>
          </p:nvSpPr>
          <p:spPr bwMode="auto">
            <a:xfrm>
              <a:off x="605" y="1677"/>
              <a:ext cx="61" cy="108"/>
            </a:xfrm>
            <a:custGeom>
              <a:avLst/>
              <a:gdLst>
                <a:gd name="T0" fmla="*/ 60 w 61"/>
                <a:gd name="T1" fmla="*/ 106 h 107"/>
                <a:gd name="T2" fmla="*/ 60 w 61"/>
                <a:gd name="T3" fmla="*/ 35 h 107"/>
                <a:gd name="T4" fmla="*/ 0 w 61"/>
                <a:gd name="T5" fmla="*/ 0 h 107"/>
                <a:gd name="T6" fmla="*/ 0 w 61"/>
                <a:gd name="T7" fmla="*/ 70 h 107"/>
                <a:gd name="T8" fmla="*/ 60 w 61"/>
                <a:gd name="T9" fmla="*/ 106 h 107"/>
                <a:gd name="T10" fmla="*/ 0 60000 65536"/>
                <a:gd name="T11" fmla="*/ 0 60000 65536"/>
                <a:gd name="T12" fmla="*/ 0 60000 65536"/>
                <a:gd name="T13" fmla="*/ 0 60000 65536"/>
                <a:gd name="T14" fmla="*/ 0 60000 65536"/>
                <a:gd name="T15" fmla="*/ 0 w 61"/>
                <a:gd name="T16" fmla="*/ 0 h 107"/>
                <a:gd name="T17" fmla="*/ 61 w 61"/>
                <a:gd name="T18" fmla="*/ 107 h 107"/>
              </a:gdLst>
              <a:ahLst/>
              <a:cxnLst>
                <a:cxn ang="T10">
                  <a:pos x="T0" y="T1"/>
                </a:cxn>
                <a:cxn ang="T11">
                  <a:pos x="T2" y="T3"/>
                </a:cxn>
                <a:cxn ang="T12">
                  <a:pos x="T4" y="T5"/>
                </a:cxn>
                <a:cxn ang="T13">
                  <a:pos x="T6" y="T7"/>
                </a:cxn>
                <a:cxn ang="T14">
                  <a:pos x="T8" y="T9"/>
                </a:cxn>
              </a:cxnLst>
              <a:rect l="T15" t="T16" r="T17" b="T18"/>
              <a:pathLst>
                <a:path w="61" h="107">
                  <a:moveTo>
                    <a:pt x="60" y="106"/>
                  </a:moveTo>
                  <a:lnTo>
                    <a:pt x="60" y="35"/>
                  </a:lnTo>
                  <a:lnTo>
                    <a:pt x="0" y="0"/>
                  </a:lnTo>
                  <a:lnTo>
                    <a:pt x="0" y="70"/>
                  </a:lnTo>
                  <a:lnTo>
                    <a:pt x="60" y="106"/>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30" name="Freeform 125"/>
            <p:cNvSpPr>
              <a:spLocks/>
            </p:cNvSpPr>
            <p:nvPr/>
          </p:nvSpPr>
          <p:spPr bwMode="auto">
            <a:xfrm>
              <a:off x="891" y="1926"/>
              <a:ext cx="44" cy="112"/>
            </a:xfrm>
            <a:custGeom>
              <a:avLst/>
              <a:gdLst>
                <a:gd name="T0" fmla="*/ 45 w 46"/>
                <a:gd name="T1" fmla="*/ 112 h 113"/>
                <a:gd name="T2" fmla="*/ 45 w 46"/>
                <a:gd name="T3" fmla="*/ 26 h 113"/>
                <a:gd name="T4" fmla="*/ 0 w 46"/>
                <a:gd name="T5" fmla="*/ 0 h 113"/>
                <a:gd name="T6" fmla="*/ 0 w 46"/>
                <a:gd name="T7" fmla="*/ 84 h 113"/>
                <a:gd name="T8" fmla="*/ 45 w 46"/>
                <a:gd name="T9" fmla="*/ 112 h 113"/>
                <a:gd name="T10" fmla="*/ 0 60000 65536"/>
                <a:gd name="T11" fmla="*/ 0 60000 65536"/>
                <a:gd name="T12" fmla="*/ 0 60000 65536"/>
                <a:gd name="T13" fmla="*/ 0 60000 65536"/>
                <a:gd name="T14" fmla="*/ 0 60000 65536"/>
                <a:gd name="T15" fmla="*/ 0 w 46"/>
                <a:gd name="T16" fmla="*/ 0 h 113"/>
                <a:gd name="T17" fmla="*/ 46 w 46"/>
                <a:gd name="T18" fmla="*/ 113 h 113"/>
              </a:gdLst>
              <a:ahLst/>
              <a:cxnLst>
                <a:cxn ang="T10">
                  <a:pos x="T0" y="T1"/>
                </a:cxn>
                <a:cxn ang="T11">
                  <a:pos x="T2" y="T3"/>
                </a:cxn>
                <a:cxn ang="T12">
                  <a:pos x="T4" y="T5"/>
                </a:cxn>
                <a:cxn ang="T13">
                  <a:pos x="T6" y="T7"/>
                </a:cxn>
                <a:cxn ang="T14">
                  <a:pos x="T8" y="T9"/>
                </a:cxn>
              </a:cxnLst>
              <a:rect l="T15" t="T16" r="T17" b="T18"/>
              <a:pathLst>
                <a:path w="46" h="113">
                  <a:moveTo>
                    <a:pt x="45" y="112"/>
                  </a:moveTo>
                  <a:lnTo>
                    <a:pt x="45" y="26"/>
                  </a:lnTo>
                  <a:lnTo>
                    <a:pt x="0" y="0"/>
                  </a:lnTo>
                  <a:lnTo>
                    <a:pt x="0" y="84"/>
                  </a:lnTo>
                  <a:lnTo>
                    <a:pt x="45" y="11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31" name="Freeform 126"/>
            <p:cNvSpPr>
              <a:spLocks/>
            </p:cNvSpPr>
            <p:nvPr/>
          </p:nvSpPr>
          <p:spPr bwMode="auto">
            <a:xfrm>
              <a:off x="952" y="1963"/>
              <a:ext cx="48" cy="111"/>
            </a:xfrm>
            <a:custGeom>
              <a:avLst/>
              <a:gdLst>
                <a:gd name="T0" fmla="*/ 47 w 48"/>
                <a:gd name="T1" fmla="*/ 110 h 111"/>
                <a:gd name="T2" fmla="*/ 47 w 48"/>
                <a:gd name="T3" fmla="*/ 25 h 111"/>
                <a:gd name="T4" fmla="*/ 0 w 48"/>
                <a:gd name="T5" fmla="*/ 0 h 111"/>
                <a:gd name="T6" fmla="*/ 0 w 48"/>
                <a:gd name="T7" fmla="*/ 84 h 111"/>
                <a:gd name="T8" fmla="*/ 47 w 48"/>
                <a:gd name="T9" fmla="*/ 110 h 111"/>
                <a:gd name="T10" fmla="*/ 0 60000 65536"/>
                <a:gd name="T11" fmla="*/ 0 60000 65536"/>
                <a:gd name="T12" fmla="*/ 0 60000 65536"/>
                <a:gd name="T13" fmla="*/ 0 60000 65536"/>
                <a:gd name="T14" fmla="*/ 0 60000 65536"/>
                <a:gd name="T15" fmla="*/ 0 w 48"/>
                <a:gd name="T16" fmla="*/ 0 h 111"/>
                <a:gd name="T17" fmla="*/ 48 w 48"/>
                <a:gd name="T18" fmla="*/ 111 h 111"/>
              </a:gdLst>
              <a:ahLst/>
              <a:cxnLst>
                <a:cxn ang="T10">
                  <a:pos x="T0" y="T1"/>
                </a:cxn>
                <a:cxn ang="T11">
                  <a:pos x="T2" y="T3"/>
                </a:cxn>
                <a:cxn ang="T12">
                  <a:pos x="T4" y="T5"/>
                </a:cxn>
                <a:cxn ang="T13">
                  <a:pos x="T6" y="T7"/>
                </a:cxn>
                <a:cxn ang="T14">
                  <a:pos x="T8" y="T9"/>
                </a:cxn>
              </a:cxnLst>
              <a:rect l="T15" t="T16" r="T17" b="T18"/>
              <a:pathLst>
                <a:path w="48" h="111">
                  <a:moveTo>
                    <a:pt x="47" y="110"/>
                  </a:moveTo>
                  <a:lnTo>
                    <a:pt x="47" y="25"/>
                  </a:lnTo>
                  <a:lnTo>
                    <a:pt x="0" y="0"/>
                  </a:lnTo>
                  <a:lnTo>
                    <a:pt x="0" y="84"/>
                  </a:lnTo>
                  <a:lnTo>
                    <a:pt x="47" y="11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32" name="Freeform 127"/>
            <p:cNvSpPr>
              <a:spLocks/>
            </p:cNvSpPr>
            <p:nvPr/>
          </p:nvSpPr>
          <p:spPr bwMode="auto">
            <a:xfrm>
              <a:off x="1120" y="1744"/>
              <a:ext cx="96" cy="169"/>
            </a:xfrm>
            <a:custGeom>
              <a:avLst/>
              <a:gdLst>
                <a:gd name="T0" fmla="*/ 0 w 96"/>
                <a:gd name="T1" fmla="*/ 0 h 169"/>
                <a:gd name="T2" fmla="*/ 95 w 96"/>
                <a:gd name="T3" fmla="*/ 46 h 169"/>
                <a:gd name="T4" fmla="*/ 95 w 96"/>
                <a:gd name="T5" fmla="*/ 168 h 169"/>
                <a:gd name="T6" fmla="*/ 0 w 96"/>
                <a:gd name="T7" fmla="*/ 115 h 169"/>
                <a:gd name="T8" fmla="*/ 0 w 96"/>
                <a:gd name="T9" fmla="*/ 0 h 169"/>
                <a:gd name="T10" fmla="*/ 0 60000 65536"/>
                <a:gd name="T11" fmla="*/ 0 60000 65536"/>
                <a:gd name="T12" fmla="*/ 0 60000 65536"/>
                <a:gd name="T13" fmla="*/ 0 60000 65536"/>
                <a:gd name="T14" fmla="*/ 0 60000 65536"/>
                <a:gd name="T15" fmla="*/ 0 w 96"/>
                <a:gd name="T16" fmla="*/ 0 h 169"/>
                <a:gd name="T17" fmla="*/ 96 w 96"/>
                <a:gd name="T18" fmla="*/ 169 h 169"/>
              </a:gdLst>
              <a:ahLst/>
              <a:cxnLst>
                <a:cxn ang="T10">
                  <a:pos x="T0" y="T1"/>
                </a:cxn>
                <a:cxn ang="T11">
                  <a:pos x="T2" y="T3"/>
                </a:cxn>
                <a:cxn ang="T12">
                  <a:pos x="T4" y="T5"/>
                </a:cxn>
                <a:cxn ang="T13">
                  <a:pos x="T6" y="T7"/>
                </a:cxn>
                <a:cxn ang="T14">
                  <a:pos x="T8" y="T9"/>
                </a:cxn>
              </a:cxnLst>
              <a:rect l="T15" t="T16" r="T17" b="T18"/>
              <a:pathLst>
                <a:path w="96" h="169">
                  <a:moveTo>
                    <a:pt x="0" y="0"/>
                  </a:moveTo>
                  <a:lnTo>
                    <a:pt x="95" y="46"/>
                  </a:lnTo>
                  <a:lnTo>
                    <a:pt x="95" y="168"/>
                  </a:lnTo>
                  <a:lnTo>
                    <a:pt x="0" y="115"/>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33" name="Freeform 128"/>
            <p:cNvSpPr>
              <a:spLocks/>
            </p:cNvSpPr>
            <p:nvPr/>
          </p:nvSpPr>
          <p:spPr bwMode="auto">
            <a:xfrm>
              <a:off x="1109" y="1749"/>
              <a:ext cx="96" cy="165"/>
            </a:xfrm>
            <a:custGeom>
              <a:avLst/>
              <a:gdLst>
                <a:gd name="T0" fmla="*/ 0 w 97"/>
                <a:gd name="T1" fmla="*/ 0 h 165"/>
                <a:gd name="T2" fmla="*/ 96 w 97"/>
                <a:gd name="T3" fmla="*/ 45 h 165"/>
                <a:gd name="T4" fmla="*/ 96 w 97"/>
                <a:gd name="T5" fmla="*/ 164 h 165"/>
                <a:gd name="T6" fmla="*/ 0 w 97"/>
                <a:gd name="T7" fmla="*/ 113 h 165"/>
                <a:gd name="T8" fmla="*/ 0 w 97"/>
                <a:gd name="T9" fmla="*/ 0 h 165"/>
                <a:gd name="T10" fmla="*/ 0 60000 65536"/>
                <a:gd name="T11" fmla="*/ 0 60000 65536"/>
                <a:gd name="T12" fmla="*/ 0 60000 65536"/>
                <a:gd name="T13" fmla="*/ 0 60000 65536"/>
                <a:gd name="T14" fmla="*/ 0 60000 65536"/>
                <a:gd name="T15" fmla="*/ 0 w 97"/>
                <a:gd name="T16" fmla="*/ 0 h 165"/>
                <a:gd name="T17" fmla="*/ 97 w 97"/>
                <a:gd name="T18" fmla="*/ 165 h 165"/>
              </a:gdLst>
              <a:ahLst/>
              <a:cxnLst>
                <a:cxn ang="T10">
                  <a:pos x="T0" y="T1"/>
                </a:cxn>
                <a:cxn ang="T11">
                  <a:pos x="T2" y="T3"/>
                </a:cxn>
                <a:cxn ang="T12">
                  <a:pos x="T4" y="T5"/>
                </a:cxn>
                <a:cxn ang="T13">
                  <a:pos x="T6" y="T7"/>
                </a:cxn>
                <a:cxn ang="T14">
                  <a:pos x="T8" y="T9"/>
                </a:cxn>
              </a:cxnLst>
              <a:rect l="T15" t="T16" r="T17" b="T18"/>
              <a:pathLst>
                <a:path w="97" h="165">
                  <a:moveTo>
                    <a:pt x="0" y="0"/>
                  </a:moveTo>
                  <a:lnTo>
                    <a:pt x="96" y="45"/>
                  </a:lnTo>
                  <a:lnTo>
                    <a:pt x="96" y="164"/>
                  </a:lnTo>
                  <a:lnTo>
                    <a:pt x="0" y="113"/>
                  </a:lnTo>
                  <a:lnTo>
                    <a:pt x="0"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34" name="Freeform 129"/>
            <p:cNvSpPr>
              <a:spLocks/>
            </p:cNvSpPr>
            <p:nvPr/>
          </p:nvSpPr>
          <p:spPr bwMode="auto">
            <a:xfrm>
              <a:off x="1117" y="1802"/>
              <a:ext cx="83" cy="63"/>
            </a:xfrm>
            <a:custGeom>
              <a:avLst/>
              <a:gdLst>
                <a:gd name="T0" fmla="*/ 82 w 83"/>
                <a:gd name="T1" fmla="*/ 63 h 64"/>
                <a:gd name="T2" fmla="*/ 0 w 83"/>
                <a:gd name="T3" fmla="*/ 20 h 64"/>
                <a:gd name="T4" fmla="*/ 0 w 83"/>
                <a:gd name="T5" fmla="*/ 0 h 64"/>
                <a:gd name="T6" fmla="*/ 82 w 83"/>
                <a:gd name="T7" fmla="*/ 39 h 64"/>
                <a:gd name="T8" fmla="*/ 82 w 83"/>
                <a:gd name="T9" fmla="*/ 63 h 64"/>
                <a:gd name="T10" fmla="*/ 0 60000 65536"/>
                <a:gd name="T11" fmla="*/ 0 60000 65536"/>
                <a:gd name="T12" fmla="*/ 0 60000 65536"/>
                <a:gd name="T13" fmla="*/ 0 60000 65536"/>
                <a:gd name="T14" fmla="*/ 0 60000 65536"/>
                <a:gd name="T15" fmla="*/ 0 w 83"/>
                <a:gd name="T16" fmla="*/ 0 h 64"/>
                <a:gd name="T17" fmla="*/ 83 w 83"/>
                <a:gd name="T18" fmla="*/ 64 h 64"/>
              </a:gdLst>
              <a:ahLst/>
              <a:cxnLst>
                <a:cxn ang="T10">
                  <a:pos x="T0" y="T1"/>
                </a:cxn>
                <a:cxn ang="T11">
                  <a:pos x="T2" y="T3"/>
                </a:cxn>
                <a:cxn ang="T12">
                  <a:pos x="T4" y="T5"/>
                </a:cxn>
                <a:cxn ang="T13">
                  <a:pos x="T6" y="T7"/>
                </a:cxn>
                <a:cxn ang="T14">
                  <a:pos x="T8" y="T9"/>
                </a:cxn>
              </a:cxnLst>
              <a:rect l="T15" t="T16" r="T17" b="T18"/>
              <a:pathLst>
                <a:path w="83" h="64">
                  <a:moveTo>
                    <a:pt x="82" y="63"/>
                  </a:moveTo>
                  <a:lnTo>
                    <a:pt x="0" y="20"/>
                  </a:lnTo>
                  <a:lnTo>
                    <a:pt x="0" y="0"/>
                  </a:lnTo>
                  <a:lnTo>
                    <a:pt x="82" y="39"/>
                  </a:lnTo>
                  <a:lnTo>
                    <a:pt x="82" y="63"/>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35" name="Freeform 130"/>
            <p:cNvSpPr>
              <a:spLocks/>
            </p:cNvSpPr>
            <p:nvPr/>
          </p:nvSpPr>
          <p:spPr bwMode="auto">
            <a:xfrm>
              <a:off x="1146" y="1780"/>
              <a:ext cx="25" cy="104"/>
            </a:xfrm>
            <a:custGeom>
              <a:avLst/>
              <a:gdLst>
                <a:gd name="T0" fmla="*/ 23 w 24"/>
                <a:gd name="T1" fmla="*/ 104 h 105"/>
                <a:gd name="T2" fmla="*/ 0 w 24"/>
                <a:gd name="T3" fmla="*/ 91 h 105"/>
                <a:gd name="T4" fmla="*/ 0 w 24"/>
                <a:gd name="T5" fmla="*/ 0 h 105"/>
                <a:gd name="T6" fmla="*/ 23 w 24"/>
                <a:gd name="T7" fmla="*/ 9 h 105"/>
                <a:gd name="T8" fmla="*/ 23 w 24"/>
                <a:gd name="T9" fmla="*/ 104 h 105"/>
                <a:gd name="T10" fmla="*/ 0 60000 65536"/>
                <a:gd name="T11" fmla="*/ 0 60000 65536"/>
                <a:gd name="T12" fmla="*/ 0 60000 65536"/>
                <a:gd name="T13" fmla="*/ 0 60000 65536"/>
                <a:gd name="T14" fmla="*/ 0 60000 65536"/>
                <a:gd name="T15" fmla="*/ 0 w 24"/>
                <a:gd name="T16" fmla="*/ 0 h 105"/>
                <a:gd name="T17" fmla="*/ 24 w 24"/>
                <a:gd name="T18" fmla="*/ 105 h 105"/>
              </a:gdLst>
              <a:ahLst/>
              <a:cxnLst>
                <a:cxn ang="T10">
                  <a:pos x="T0" y="T1"/>
                </a:cxn>
                <a:cxn ang="T11">
                  <a:pos x="T2" y="T3"/>
                </a:cxn>
                <a:cxn ang="T12">
                  <a:pos x="T4" y="T5"/>
                </a:cxn>
                <a:cxn ang="T13">
                  <a:pos x="T6" y="T7"/>
                </a:cxn>
                <a:cxn ang="T14">
                  <a:pos x="T8" y="T9"/>
                </a:cxn>
              </a:cxnLst>
              <a:rect l="T15" t="T16" r="T17" b="T18"/>
              <a:pathLst>
                <a:path w="24" h="105">
                  <a:moveTo>
                    <a:pt x="23" y="104"/>
                  </a:moveTo>
                  <a:lnTo>
                    <a:pt x="0" y="91"/>
                  </a:lnTo>
                  <a:lnTo>
                    <a:pt x="0" y="0"/>
                  </a:lnTo>
                  <a:lnTo>
                    <a:pt x="23" y="9"/>
                  </a:lnTo>
                  <a:lnTo>
                    <a:pt x="23" y="104"/>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36" name="Freeform 131"/>
            <p:cNvSpPr>
              <a:spLocks/>
            </p:cNvSpPr>
            <p:nvPr/>
          </p:nvSpPr>
          <p:spPr bwMode="auto">
            <a:xfrm>
              <a:off x="1448" y="1587"/>
              <a:ext cx="49" cy="81"/>
            </a:xfrm>
            <a:custGeom>
              <a:avLst/>
              <a:gdLst>
                <a:gd name="T0" fmla="*/ 49 w 50"/>
                <a:gd name="T1" fmla="*/ 67 h 82"/>
                <a:gd name="T2" fmla="*/ 49 w 50"/>
                <a:gd name="T3" fmla="*/ 0 h 82"/>
                <a:gd name="T4" fmla="*/ 0 w 50"/>
                <a:gd name="T5" fmla="*/ 13 h 82"/>
                <a:gd name="T6" fmla="*/ 0 w 50"/>
                <a:gd name="T7" fmla="*/ 81 h 82"/>
                <a:gd name="T8" fmla="*/ 49 w 50"/>
                <a:gd name="T9" fmla="*/ 67 h 82"/>
                <a:gd name="T10" fmla="*/ 0 60000 65536"/>
                <a:gd name="T11" fmla="*/ 0 60000 65536"/>
                <a:gd name="T12" fmla="*/ 0 60000 65536"/>
                <a:gd name="T13" fmla="*/ 0 60000 65536"/>
                <a:gd name="T14" fmla="*/ 0 60000 65536"/>
                <a:gd name="T15" fmla="*/ 0 w 50"/>
                <a:gd name="T16" fmla="*/ 0 h 82"/>
                <a:gd name="T17" fmla="*/ 50 w 50"/>
                <a:gd name="T18" fmla="*/ 82 h 82"/>
              </a:gdLst>
              <a:ahLst/>
              <a:cxnLst>
                <a:cxn ang="T10">
                  <a:pos x="T0" y="T1"/>
                </a:cxn>
                <a:cxn ang="T11">
                  <a:pos x="T2" y="T3"/>
                </a:cxn>
                <a:cxn ang="T12">
                  <a:pos x="T4" y="T5"/>
                </a:cxn>
                <a:cxn ang="T13">
                  <a:pos x="T6" y="T7"/>
                </a:cxn>
                <a:cxn ang="T14">
                  <a:pos x="T8" y="T9"/>
                </a:cxn>
              </a:cxnLst>
              <a:rect l="T15" t="T16" r="T17" b="T18"/>
              <a:pathLst>
                <a:path w="50" h="82">
                  <a:moveTo>
                    <a:pt x="49" y="67"/>
                  </a:moveTo>
                  <a:lnTo>
                    <a:pt x="49" y="0"/>
                  </a:lnTo>
                  <a:lnTo>
                    <a:pt x="0" y="13"/>
                  </a:lnTo>
                  <a:lnTo>
                    <a:pt x="0" y="81"/>
                  </a:lnTo>
                  <a:lnTo>
                    <a:pt x="49" y="67"/>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37" name="Freeform 132"/>
            <p:cNvSpPr>
              <a:spLocks/>
            </p:cNvSpPr>
            <p:nvPr/>
          </p:nvSpPr>
          <p:spPr bwMode="auto">
            <a:xfrm>
              <a:off x="1463" y="1891"/>
              <a:ext cx="30" cy="227"/>
            </a:xfrm>
            <a:custGeom>
              <a:avLst/>
              <a:gdLst>
                <a:gd name="T0" fmla="*/ 28 w 29"/>
                <a:gd name="T1" fmla="*/ 17 h 227"/>
                <a:gd name="T2" fmla="*/ 28 w 29"/>
                <a:gd name="T3" fmla="*/ 226 h 227"/>
                <a:gd name="T4" fmla="*/ 0 w 29"/>
                <a:gd name="T5" fmla="*/ 209 h 227"/>
                <a:gd name="T6" fmla="*/ 0 w 29"/>
                <a:gd name="T7" fmla="*/ 0 h 227"/>
                <a:gd name="T8" fmla="*/ 28 w 29"/>
                <a:gd name="T9" fmla="*/ 17 h 227"/>
                <a:gd name="T10" fmla="*/ 0 60000 65536"/>
                <a:gd name="T11" fmla="*/ 0 60000 65536"/>
                <a:gd name="T12" fmla="*/ 0 60000 65536"/>
                <a:gd name="T13" fmla="*/ 0 60000 65536"/>
                <a:gd name="T14" fmla="*/ 0 60000 65536"/>
                <a:gd name="T15" fmla="*/ 0 w 29"/>
                <a:gd name="T16" fmla="*/ 0 h 227"/>
                <a:gd name="T17" fmla="*/ 29 w 29"/>
                <a:gd name="T18" fmla="*/ 227 h 227"/>
              </a:gdLst>
              <a:ahLst/>
              <a:cxnLst>
                <a:cxn ang="T10">
                  <a:pos x="T0" y="T1"/>
                </a:cxn>
                <a:cxn ang="T11">
                  <a:pos x="T2" y="T3"/>
                </a:cxn>
                <a:cxn ang="T12">
                  <a:pos x="T4" y="T5"/>
                </a:cxn>
                <a:cxn ang="T13">
                  <a:pos x="T6" y="T7"/>
                </a:cxn>
                <a:cxn ang="T14">
                  <a:pos x="T8" y="T9"/>
                </a:cxn>
              </a:cxnLst>
              <a:rect l="T15" t="T16" r="T17" b="T18"/>
              <a:pathLst>
                <a:path w="29" h="227">
                  <a:moveTo>
                    <a:pt x="28" y="17"/>
                  </a:moveTo>
                  <a:lnTo>
                    <a:pt x="28" y="226"/>
                  </a:lnTo>
                  <a:lnTo>
                    <a:pt x="0" y="209"/>
                  </a:lnTo>
                  <a:lnTo>
                    <a:pt x="0" y="0"/>
                  </a:lnTo>
                  <a:lnTo>
                    <a:pt x="28" y="17"/>
                  </a:lnTo>
                </a:path>
              </a:pathLst>
            </a:custGeom>
            <a:solidFill>
              <a:srgbClr val="3399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38" name="Freeform 133"/>
            <p:cNvSpPr>
              <a:spLocks/>
            </p:cNvSpPr>
            <p:nvPr/>
          </p:nvSpPr>
          <p:spPr bwMode="auto">
            <a:xfrm>
              <a:off x="1488" y="1894"/>
              <a:ext cx="26" cy="224"/>
            </a:xfrm>
            <a:custGeom>
              <a:avLst/>
              <a:gdLst>
                <a:gd name="T0" fmla="*/ 26 w 27"/>
                <a:gd name="T1" fmla="*/ 0 h 224"/>
                <a:gd name="T2" fmla="*/ 26 w 27"/>
                <a:gd name="T3" fmla="*/ 215 h 224"/>
                <a:gd name="T4" fmla="*/ 0 w 27"/>
                <a:gd name="T5" fmla="*/ 223 h 224"/>
                <a:gd name="T6" fmla="*/ 0 w 27"/>
                <a:gd name="T7" fmla="*/ 12 h 224"/>
                <a:gd name="T8" fmla="*/ 26 w 27"/>
                <a:gd name="T9" fmla="*/ 0 h 224"/>
                <a:gd name="T10" fmla="*/ 0 60000 65536"/>
                <a:gd name="T11" fmla="*/ 0 60000 65536"/>
                <a:gd name="T12" fmla="*/ 0 60000 65536"/>
                <a:gd name="T13" fmla="*/ 0 60000 65536"/>
                <a:gd name="T14" fmla="*/ 0 60000 65536"/>
                <a:gd name="T15" fmla="*/ 0 w 27"/>
                <a:gd name="T16" fmla="*/ 0 h 224"/>
                <a:gd name="T17" fmla="*/ 27 w 27"/>
                <a:gd name="T18" fmla="*/ 224 h 224"/>
              </a:gdLst>
              <a:ahLst/>
              <a:cxnLst>
                <a:cxn ang="T10">
                  <a:pos x="T0" y="T1"/>
                </a:cxn>
                <a:cxn ang="T11">
                  <a:pos x="T2" y="T3"/>
                </a:cxn>
                <a:cxn ang="T12">
                  <a:pos x="T4" y="T5"/>
                </a:cxn>
                <a:cxn ang="T13">
                  <a:pos x="T6" y="T7"/>
                </a:cxn>
                <a:cxn ang="T14">
                  <a:pos x="T8" y="T9"/>
                </a:cxn>
              </a:cxnLst>
              <a:rect l="T15" t="T16" r="T17" b="T18"/>
              <a:pathLst>
                <a:path w="27" h="224">
                  <a:moveTo>
                    <a:pt x="26" y="0"/>
                  </a:moveTo>
                  <a:lnTo>
                    <a:pt x="26" y="215"/>
                  </a:lnTo>
                  <a:lnTo>
                    <a:pt x="0" y="223"/>
                  </a:lnTo>
                  <a:lnTo>
                    <a:pt x="0" y="12"/>
                  </a:lnTo>
                  <a:lnTo>
                    <a:pt x="26" y="0"/>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39" name="Freeform 134"/>
            <p:cNvSpPr>
              <a:spLocks/>
            </p:cNvSpPr>
            <p:nvPr/>
          </p:nvSpPr>
          <p:spPr bwMode="auto">
            <a:xfrm>
              <a:off x="1222" y="1857"/>
              <a:ext cx="292" cy="134"/>
            </a:xfrm>
            <a:custGeom>
              <a:avLst/>
              <a:gdLst>
                <a:gd name="T0" fmla="*/ 0 w 293"/>
                <a:gd name="T1" fmla="*/ 132 h 133"/>
                <a:gd name="T2" fmla="*/ 0 w 293"/>
                <a:gd name="T3" fmla="*/ 88 h 133"/>
                <a:gd name="T4" fmla="*/ 292 w 293"/>
                <a:gd name="T5" fmla="*/ 0 h 133"/>
                <a:gd name="T6" fmla="*/ 292 w 293"/>
                <a:gd name="T7" fmla="*/ 42 h 133"/>
                <a:gd name="T8" fmla="*/ 0 w 293"/>
                <a:gd name="T9" fmla="*/ 132 h 133"/>
                <a:gd name="T10" fmla="*/ 0 60000 65536"/>
                <a:gd name="T11" fmla="*/ 0 60000 65536"/>
                <a:gd name="T12" fmla="*/ 0 60000 65536"/>
                <a:gd name="T13" fmla="*/ 0 60000 65536"/>
                <a:gd name="T14" fmla="*/ 0 60000 65536"/>
                <a:gd name="T15" fmla="*/ 0 w 293"/>
                <a:gd name="T16" fmla="*/ 0 h 133"/>
                <a:gd name="T17" fmla="*/ 293 w 293"/>
                <a:gd name="T18" fmla="*/ 133 h 133"/>
              </a:gdLst>
              <a:ahLst/>
              <a:cxnLst>
                <a:cxn ang="T10">
                  <a:pos x="T0" y="T1"/>
                </a:cxn>
                <a:cxn ang="T11">
                  <a:pos x="T2" y="T3"/>
                </a:cxn>
                <a:cxn ang="T12">
                  <a:pos x="T4" y="T5"/>
                </a:cxn>
                <a:cxn ang="T13">
                  <a:pos x="T6" y="T7"/>
                </a:cxn>
                <a:cxn ang="T14">
                  <a:pos x="T8" y="T9"/>
                </a:cxn>
              </a:cxnLst>
              <a:rect l="T15" t="T16" r="T17" b="T18"/>
              <a:pathLst>
                <a:path w="293" h="133">
                  <a:moveTo>
                    <a:pt x="0" y="132"/>
                  </a:moveTo>
                  <a:lnTo>
                    <a:pt x="0" y="88"/>
                  </a:lnTo>
                  <a:lnTo>
                    <a:pt x="292" y="0"/>
                  </a:lnTo>
                  <a:lnTo>
                    <a:pt x="292" y="42"/>
                  </a:lnTo>
                  <a:lnTo>
                    <a:pt x="0" y="132"/>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40" name="Freeform 135"/>
            <p:cNvSpPr>
              <a:spLocks/>
            </p:cNvSpPr>
            <p:nvPr/>
          </p:nvSpPr>
          <p:spPr bwMode="auto">
            <a:xfrm>
              <a:off x="1373" y="1606"/>
              <a:ext cx="49" cy="81"/>
            </a:xfrm>
            <a:custGeom>
              <a:avLst/>
              <a:gdLst>
                <a:gd name="T0" fmla="*/ 48 w 49"/>
                <a:gd name="T1" fmla="*/ 67 h 81"/>
                <a:gd name="T2" fmla="*/ 48 w 49"/>
                <a:gd name="T3" fmla="*/ 0 h 81"/>
                <a:gd name="T4" fmla="*/ 0 w 49"/>
                <a:gd name="T5" fmla="*/ 12 h 81"/>
                <a:gd name="T6" fmla="*/ 0 w 49"/>
                <a:gd name="T7" fmla="*/ 80 h 81"/>
                <a:gd name="T8" fmla="*/ 48 w 49"/>
                <a:gd name="T9" fmla="*/ 67 h 81"/>
                <a:gd name="T10" fmla="*/ 0 60000 65536"/>
                <a:gd name="T11" fmla="*/ 0 60000 65536"/>
                <a:gd name="T12" fmla="*/ 0 60000 65536"/>
                <a:gd name="T13" fmla="*/ 0 60000 65536"/>
                <a:gd name="T14" fmla="*/ 0 60000 65536"/>
                <a:gd name="T15" fmla="*/ 0 w 49"/>
                <a:gd name="T16" fmla="*/ 0 h 81"/>
                <a:gd name="T17" fmla="*/ 49 w 49"/>
                <a:gd name="T18" fmla="*/ 81 h 81"/>
              </a:gdLst>
              <a:ahLst/>
              <a:cxnLst>
                <a:cxn ang="T10">
                  <a:pos x="T0" y="T1"/>
                </a:cxn>
                <a:cxn ang="T11">
                  <a:pos x="T2" y="T3"/>
                </a:cxn>
                <a:cxn ang="T12">
                  <a:pos x="T4" y="T5"/>
                </a:cxn>
                <a:cxn ang="T13">
                  <a:pos x="T6" y="T7"/>
                </a:cxn>
                <a:cxn ang="T14">
                  <a:pos x="T8" y="T9"/>
                </a:cxn>
              </a:cxnLst>
              <a:rect l="T15" t="T16" r="T17" b="T18"/>
              <a:pathLst>
                <a:path w="49" h="81">
                  <a:moveTo>
                    <a:pt x="48" y="67"/>
                  </a:moveTo>
                  <a:lnTo>
                    <a:pt x="48" y="0"/>
                  </a:lnTo>
                  <a:lnTo>
                    <a:pt x="0" y="12"/>
                  </a:lnTo>
                  <a:lnTo>
                    <a:pt x="0" y="80"/>
                  </a:lnTo>
                  <a:lnTo>
                    <a:pt x="48" y="67"/>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grpSp>
          <p:nvGrpSpPr>
            <p:cNvPr id="33966" name="Group 168"/>
            <p:cNvGrpSpPr>
              <a:grpSpLocks/>
            </p:cNvGrpSpPr>
            <p:nvPr/>
          </p:nvGrpSpPr>
          <p:grpSpPr bwMode="auto">
            <a:xfrm>
              <a:off x="528" y="1820"/>
              <a:ext cx="316" cy="226"/>
              <a:chOff x="528" y="1820"/>
              <a:chExt cx="316" cy="226"/>
            </a:xfrm>
          </p:grpSpPr>
          <p:sp>
            <p:nvSpPr>
              <p:cNvPr id="242" name="Freeform 136"/>
              <p:cNvSpPr>
                <a:spLocks/>
              </p:cNvSpPr>
              <p:nvPr/>
            </p:nvSpPr>
            <p:spPr bwMode="auto">
              <a:xfrm>
                <a:off x="806" y="1928"/>
                <a:ext cx="34" cy="59"/>
              </a:xfrm>
              <a:custGeom>
                <a:avLst/>
                <a:gdLst>
                  <a:gd name="T0" fmla="*/ 0 w 34"/>
                  <a:gd name="T1" fmla="*/ 25 h 60"/>
                  <a:gd name="T2" fmla="*/ 1 w 34"/>
                  <a:gd name="T3" fmla="*/ 19 h 60"/>
                  <a:gd name="T4" fmla="*/ 2 w 34"/>
                  <a:gd name="T5" fmla="*/ 14 h 60"/>
                  <a:gd name="T6" fmla="*/ 3 w 34"/>
                  <a:gd name="T7" fmla="*/ 9 h 60"/>
                  <a:gd name="T8" fmla="*/ 4 w 34"/>
                  <a:gd name="T9" fmla="*/ 6 h 60"/>
                  <a:gd name="T10" fmla="*/ 6 w 34"/>
                  <a:gd name="T11" fmla="*/ 3 h 60"/>
                  <a:gd name="T12" fmla="*/ 8 w 34"/>
                  <a:gd name="T13" fmla="*/ 1 h 60"/>
                  <a:gd name="T14" fmla="*/ 12 w 34"/>
                  <a:gd name="T15" fmla="*/ 0 h 60"/>
                  <a:gd name="T16" fmla="*/ 14 w 34"/>
                  <a:gd name="T17" fmla="*/ 0 h 60"/>
                  <a:gd name="T18" fmla="*/ 25 w 34"/>
                  <a:gd name="T19" fmla="*/ 4 h 60"/>
                  <a:gd name="T20" fmla="*/ 25 w 34"/>
                  <a:gd name="T21" fmla="*/ 4 h 60"/>
                  <a:gd name="T22" fmla="*/ 27 w 34"/>
                  <a:gd name="T23" fmla="*/ 6 h 60"/>
                  <a:gd name="T24" fmla="*/ 28 w 34"/>
                  <a:gd name="T25" fmla="*/ 9 h 60"/>
                  <a:gd name="T26" fmla="*/ 29 w 34"/>
                  <a:gd name="T27" fmla="*/ 12 h 60"/>
                  <a:gd name="T28" fmla="*/ 30 w 34"/>
                  <a:gd name="T29" fmla="*/ 16 h 60"/>
                  <a:gd name="T30" fmla="*/ 31 w 34"/>
                  <a:gd name="T31" fmla="*/ 19 h 60"/>
                  <a:gd name="T32" fmla="*/ 33 w 34"/>
                  <a:gd name="T33" fmla="*/ 24 h 60"/>
                  <a:gd name="T34" fmla="*/ 33 w 34"/>
                  <a:gd name="T35" fmla="*/ 29 h 60"/>
                  <a:gd name="T36" fmla="*/ 33 w 34"/>
                  <a:gd name="T37" fmla="*/ 33 h 60"/>
                  <a:gd name="T38" fmla="*/ 31 w 34"/>
                  <a:gd name="T39" fmla="*/ 39 h 60"/>
                  <a:gd name="T40" fmla="*/ 30 w 34"/>
                  <a:gd name="T41" fmla="*/ 44 h 60"/>
                  <a:gd name="T42" fmla="*/ 29 w 34"/>
                  <a:gd name="T43" fmla="*/ 49 h 60"/>
                  <a:gd name="T44" fmla="*/ 27 w 34"/>
                  <a:gd name="T45" fmla="*/ 52 h 60"/>
                  <a:gd name="T46" fmla="*/ 25 w 34"/>
                  <a:gd name="T47" fmla="*/ 55 h 60"/>
                  <a:gd name="T48" fmla="*/ 23 w 34"/>
                  <a:gd name="T49" fmla="*/ 57 h 60"/>
                  <a:gd name="T50" fmla="*/ 20 w 34"/>
                  <a:gd name="T51" fmla="*/ 59 h 60"/>
                  <a:gd name="T52" fmla="*/ 18 w 34"/>
                  <a:gd name="T53" fmla="*/ 59 h 60"/>
                  <a:gd name="T54" fmla="*/ 18 w 34"/>
                  <a:gd name="T55" fmla="*/ 59 h 60"/>
                  <a:gd name="T56" fmla="*/ 18 w 34"/>
                  <a:gd name="T57" fmla="*/ 59 h 60"/>
                  <a:gd name="T58" fmla="*/ 18 w 34"/>
                  <a:gd name="T59" fmla="*/ 59 h 60"/>
                  <a:gd name="T60" fmla="*/ 17 w 34"/>
                  <a:gd name="T61" fmla="*/ 59 h 60"/>
                  <a:gd name="T62" fmla="*/ 17 w 34"/>
                  <a:gd name="T63" fmla="*/ 59 h 60"/>
                  <a:gd name="T64" fmla="*/ 17 w 34"/>
                  <a:gd name="T65" fmla="*/ 59 h 60"/>
                  <a:gd name="T66" fmla="*/ 17 w 34"/>
                  <a:gd name="T67" fmla="*/ 57 h 60"/>
                  <a:gd name="T68" fmla="*/ 17 w 34"/>
                  <a:gd name="T69" fmla="*/ 57 h 60"/>
                  <a:gd name="T70" fmla="*/ 9 w 34"/>
                  <a:gd name="T71" fmla="*/ 55 h 60"/>
                  <a:gd name="T72" fmla="*/ 7 w 34"/>
                  <a:gd name="T73" fmla="*/ 54 h 60"/>
                  <a:gd name="T74" fmla="*/ 5 w 34"/>
                  <a:gd name="T75" fmla="*/ 52 h 60"/>
                  <a:gd name="T76" fmla="*/ 3 w 34"/>
                  <a:gd name="T77" fmla="*/ 49 h 60"/>
                  <a:gd name="T78" fmla="*/ 2 w 34"/>
                  <a:gd name="T79" fmla="*/ 45 h 60"/>
                  <a:gd name="T80" fmla="*/ 1 w 34"/>
                  <a:gd name="T81" fmla="*/ 40 h 60"/>
                  <a:gd name="T82" fmla="*/ 0 w 34"/>
                  <a:gd name="T83" fmla="*/ 36 h 60"/>
                  <a:gd name="T84" fmla="*/ 0 w 34"/>
                  <a:gd name="T85" fmla="*/ 30 h 60"/>
                  <a:gd name="T86" fmla="*/ 0 w 34"/>
                  <a:gd name="T87" fmla="*/ 25 h 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
                  <a:gd name="T133" fmla="*/ 0 h 60"/>
                  <a:gd name="T134" fmla="*/ 34 w 34"/>
                  <a:gd name="T135" fmla="*/ 60 h 6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 h="60">
                    <a:moveTo>
                      <a:pt x="0" y="25"/>
                    </a:moveTo>
                    <a:lnTo>
                      <a:pt x="1" y="19"/>
                    </a:lnTo>
                    <a:lnTo>
                      <a:pt x="2" y="14"/>
                    </a:lnTo>
                    <a:lnTo>
                      <a:pt x="3" y="9"/>
                    </a:lnTo>
                    <a:lnTo>
                      <a:pt x="4" y="6"/>
                    </a:lnTo>
                    <a:lnTo>
                      <a:pt x="6" y="3"/>
                    </a:lnTo>
                    <a:lnTo>
                      <a:pt x="8" y="1"/>
                    </a:lnTo>
                    <a:lnTo>
                      <a:pt x="12" y="0"/>
                    </a:lnTo>
                    <a:lnTo>
                      <a:pt x="14" y="0"/>
                    </a:lnTo>
                    <a:lnTo>
                      <a:pt x="25" y="4"/>
                    </a:lnTo>
                    <a:lnTo>
                      <a:pt x="27" y="6"/>
                    </a:lnTo>
                    <a:lnTo>
                      <a:pt x="28" y="9"/>
                    </a:lnTo>
                    <a:lnTo>
                      <a:pt x="29" y="12"/>
                    </a:lnTo>
                    <a:lnTo>
                      <a:pt x="30" y="16"/>
                    </a:lnTo>
                    <a:lnTo>
                      <a:pt x="31" y="19"/>
                    </a:lnTo>
                    <a:lnTo>
                      <a:pt x="33" y="24"/>
                    </a:lnTo>
                    <a:lnTo>
                      <a:pt x="33" y="29"/>
                    </a:lnTo>
                    <a:lnTo>
                      <a:pt x="33" y="33"/>
                    </a:lnTo>
                    <a:lnTo>
                      <a:pt x="31" y="39"/>
                    </a:lnTo>
                    <a:lnTo>
                      <a:pt x="30" y="44"/>
                    </a:lnTo>
                    <a:lnTo>
                      <a:pt x="29" y="49"/>
                    </a:lnTo>
                    <a:lnTo>
                      <a:pt x="27" y="52"/>
                    </a:lnTo>
                    <a:lnTo>
                      <a:pt x="25" y="55"/>
                    </a:lnTo>
                    <a:lnTo>
                      <a:pt x="23" y="57"/>
                    </a:lnTo>
                    <a:lnTo>
                      <a:pt x="20" y="59"/>
                    </a:lnTo>
                    <a:lnTo>
                      <a:pt x="18" y="59"/>
                    </a:lnTo>
                    <a:lnTo>
                      <a:pt x="17" y="59"/>
                    </a:lnTo>
                    <a:lnTo>
                      <a:pt x="17" y="57"/>
                    </a:lnTo>
                    <a:lnTo>
                      <a:pt x="9" y="55"/>
                    </a:lnTo>
                    <a:lnTo>
                      <a:pt x="7" y="54"/>
                    </a:lnTo>
                    <a:lnTo>
                      <a:pt x="5" y="52"/>
                    </a:lnTo>
                    <a:lnTo>
                      <a:pt x="3" y="49"/>
                    </a:lnTo>
                    <a:lnTo>
                      <a:pt x="2" y="45"/>
                    </a:lnTo>
                    <a:lnTo>
                      <a:pt x="1" y="40"/>
                    </a:lnTo>
                    <a:lnTo>
                      <a:pt x="0" y="36"/>
                    </a:lnTo>
                    <a:lnTo>
                      <a:pt x="0" y="30"/>
                    </a:lnTo>
                    <a:lnTo>
                      <a:pt x="0" y="2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43" name="Freeform 137"/>
              <p:cNvSpPr>
                <a:spLocks/>
              </p:cNvSpPr>
              <p:nvPr/>
            </p:nvSpPr>
            <p:spPr bwMode="auto">
              <a:xfrm>
                <a:off x="681" y="1979"/>
                <a:ext cx="35" cy="69"/>
              </a:xfrm>
              <a:custGeom>
                <a:avLst/>
                <a:gdLst>
                  <a:gd name="T0" fmla="*/ 0 w 37"/>
                  <a:gd name="T1" fmla="*/ 28 h 67"/>
                  <a:gd name="T2" fmla="*/ 0 w 37"/>
                  <a:gd name="T3" fmla="*/ 21 h 67"/>
                  <a:gd name="T4" fmla="*/ 2 w 37"/>
                  <a:gd name="T5" fmla="*/ 16 h 67"/>
                  <a:gd name="T6" fmla="*/ 3 w 37"/>
                  <a:gd name="T7" fmla="*/ 10 h 67"/>
                  <a:gd name="T8" fmla="*/ 5 w 37"/>
                  <a:gd name="T9" fmla="*/ 6 h 67"/>
                  <a:gd name="T10" fmla="*/ 7 w 37"/>
                  <a:gd name="T11" fmla="*/ 3 h 67"/>
                  <a:gd name="T12" fmla="*/ 9 w 37"/>
                  <a:gd name="T13" fmla="*/ 1 h 67"/>
                  <a:gd name="T14" fmla="*/ 12 w 37"/>
                  <a:gd name="T15" fmla="*/ 0 h 67"/>
                  <a:gd name="T16" fmla="*/ 14 w 37"/>
                  <a:gd name="T17" fmla="*/ 0 h 67"/>
                  <a:gd name="T18" fmla="*/ 27 w 37"/>
                  <a:gd name="T19" fmla="*/ 4 h 67"/>
                  <a:gd name="T20" fmla="*/ 27 w 37"/>
                  <a:gd name="T21" fmla="*/ 5 h 67"/>
                  <a:gd name="T22" fmla="*/ 29 w 37"/>
                  <a:gd name="T23" fmla="*/ 7 h 67"/>
                  <a:gd name="T24" fmla="*/ 31 w 37"/>
                  <a:gd name="T25" fmla="*/ 9 h 67"/>
                  <a:gd name="T26" fmla="*/ 32 w 37"/>
                  <a:gd name="T27" fmla="*/ 14 h 67"/>
                  <a:gd name="T28" fmla="*/ 33 w 37"/>
                  <a:gd name="T29" fmla="*/ 18 h 67"/>
                  <a:gd name="T30" fmla="*/ 34 w 37"/>
                  <a:gd name="T31" fmla="*/ 22 h 67"/>
                  <a:gd name="T32" fmla="*/ 36 w 37"/>
                  <a:gd name="T33" fmla="*/ 27 h 67"/>
                  <a:gd name="T34" fmla="*/ 36 w 37"/>
                  <a:gd name="T35" fmla="*/ 32 h 67"/>
                  <a:gd name="T36" fmla="*/ 36 w 37"/>
                  <a:gd name="T37" fmla="*/ 37 h 67"/>
                  <a:gd name="T38" fmla="*/ 34 w 37"/>
                  <a:gd name="T39" fmla="*/ 44 h 67"/>
                  <a:gd name="T40" fmla="*/ 33 w 37"/>
                  <a:gd name="T41" fmla="*/ 50 h 67"/>
                  <a:gd name="T42" fmla="*/ 31 w 37"/>
                  <a:gd name="T43" fmla="*/ 55 h 67"/>
                  <a:gd name="T44" fmla="*/ 30 w 37"/>
                  <a:gd name="T45" fmla="*/ 59 h 67"/>
                  <a:gd name="T46" fmla="*/ 27 w 37"/>
                  <a:gd name="T47" fmla="*/ 62 h 67"/>
                  <a:gd name="T48" fmla="*/ 25 w 37"/>
                  <a:gd name="T49" fmla="*/ 64 h 67"/>
                  <a:gd name="T50" fmla="*/ 23 w 37"/>
                  <a:gd name="T51" fmla="*/ 66 h 67"/>
                  <a:gd name="T52" fmla="*/ 20 w 37"/>
                  <a:gd name="T53" fmla="*/ 66 h 67"/>
                  <a:gd name="T54" fmla="*/ 20 w 37"/>
                  <a:gd name="T55" fmla="*/ 66 h 67"/>
                  <a:gd name="T56" fmla="*/ 20 w 37"/>
                  <a:gd name="T57" fmla="*/ 66 h 67"/>
                  <a:gd name="T58" fmla="*/ 20 w 37"/>
                  <a:gd name="T59" fmla="*/ 66 h 67"/>
                  <a:gd name="T60" fmla="*/ 19 w 37"/>
                  <a:gd name="T61" fmla="*/ 66 h 67"/>
                  <a:gd name="T62" fmla="*/ 19 w 37"/>
                  <a:gd name="T63" fmla="*/ 66 h 67"/>
                  <a:gd name="T64" fmla="*/ 19 w 37"/>
                  <a:gd name="T65" fmla="*/ 66 h 67"/>
                  <a:gd name="T66" fmla="*/ 19 w 37"/>
                  <a:gd name="T67" fmla="*/ 66 h 67"/>
                  <a:gd name="T68" fmla="*/ 19 w 37"/>
                  <a:gd name="T69" fmla="*/ 66 h 67"/>
                  <a:gd name="T70" fmla="*/ 10 w 37"/>
                  <a:gd name="T71" fmla="*/ 62 h 67"/>
                  <a:gd name="T72" fmla="*/ 8 w 37"/>
                  <a:gd name="T73" fmla="*/ 61 h 67"/>
                  <a:gd name="T74" fmla="*/ 6 w 37"/>
                  <a:gd name="T75" fmla="*/ 58 h 67"/>
                  <a:gd name="T76" fmla="*/ 4 w 37"/>
                  <a:gd name="T77" fmla="*/ 55 h 67"/>
                  <a:gd name="T78" fmla="*/ 2 w 37"/>
                  <a:gd name="T79" fmla="*/ 50 h 67"/>
                  <a:gd name="T80" fmla="*/ 1 w 37"/>
                  <a:gd name="T81" fmla="*/ 46 h 67"/>
                  <a:gd name="T82" fmla="*/ 0 w 37"/>
                  <a:gd name="T83" fmla="*/ 40 h 67"/>
                  <a:gd name="T84" fmla="*/ 0 w 37"/>
                  <a:gd name="T85" fmla="*/ 34 h 67"/>
                  <a:gd name="T86" fmla="*/ 0 w 37"/>
                  <a:gd name="T87" fmla="*/ 28 h 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
                  <a:gd name="T133" fmla="*/ 0 h 67"/>
                  <a:gd name="T134" fmla="*/ 37 w 37"/>
                  <a:gd name="T135" fmla="*/ 67 h 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 h="67">
                    <a:moveTo>
                      <a:pt x="0" y="28"/>
                    </a:moveTo>
                    <a:lnTo>
                      <a:pt x="0" y="21"/>
                    </a:lnTo>
                    <a:lnTo>
                      <a:pt x="2" y="16"/>
                    </a:lnTo>
                    <a:lnTo>
                      <a:pt x="3" y="10"/>
                    </a:lnTo>
                    <a:lnTo>
                      <a:pt x="5" y="6"/>
                    </a:lnTo>
                    <a:lnTo>
                      <a:pt x="7" y="3"/>
                    </a:lnTo>
                    <a:lnTo>
                      <a:pt x="9" y="1"/>
                    </a:lnTo>
                    <a:lnTo>
                      <a:pt x="12" y="0"/>
                    </a:lnTo>
                    <a:lnTo>
                      <a:pt x="14" y="0"/>
                    </a:lnTo>
                    <a:lnTo>
                      <a:pt x="27" y="4"/>
                    </a:lnTo>
                    <a:lnTo>
                      <a:pt x="27" y="5"/>
                    </a:lnTo>
                    <a:lnTo>
                      <a:pt x="29" y="7"/>
                    </a:lnTo>
                    <a:lnTo>
                      <a:pt x="31" y="9"/>
                    </a:lnTo>
                    <a:lnTo>
                      <a:pt x="32" y="14"/>
                    </a:lnTo>
                    <a:lnTo>
                      <a:pt x="33" y="18"/>
                    </a:lnTo>
                    <a:lnTo>
                      <a:pt x="34" y="22"/>
                    </a:lnTo>
                    <a:lnTo>
                      <a:pt x="36" y="27"/>
                    </a:lnTo>
                    <a:lnTo>
                      <a:pt x="36" y="32"/>
                    </a:lnTo>
                    <a:lnTo>
                      <a:pt x="36" y="37"/>
                    </a:lnTo>
                    <a:lnTo>
                      <a:pt x="34" y="44"/>
                    </a:lnTo>
                    <a:lnTo>
                      <a:pt x="33" y="50"/>
                    </a:lnTo>
                    <a:lnTo>
                      <a:pt x="31" y="55"/>
                    </a:lnTo>
                    <a:lnTo>
                      <a:pt x="30" y="59"/>
                    </a:lnTo>
                    <a:lnTo>
                      <a:pt x="27" y="62"/>
                    </a:lnTo>
                    <a:lnTo>
                      <a:pt x="25" y="64"/>
                    </a:lnTo>
                    <a:lnTo>
                      <a:pt x="23" y="66"/>
                    </a:lnTo>
                    <a:lnTo>
                      <a:pt x="20" y="66"/>
                    </a:lnTo>
                    <a:lnTo>
                      <a:pt x="19" y="66"/>
                    </a:lnTo>
                    <a:lnTo>
                      <a:pt x="10" y="62"/>
                    </a:lnTo>
                    <a:lnTo>
                      <a:pt x="8" y="61"/>
                    </a:lnTo>
                    <a:lnTo>
                      <a:pt x="6" y="58"/>
                    </a:lnTo>
                    <a:lnTo>
                      <a:pt x="4" y="55"/>
                    </a:lnTo>
                    <a:lnTo>
                      <a:pt x="2" y="50"/>
                    </a:lnTo>
                    <a:lnTo>
                      <a:pt x="1" y="46"/>
                    </a:lnTo>
                    <a:lnTo>
                      <a:pt x="0" y="40"/>
                    </a:lnTo>
                    <a:lnTo>
                      <a:pt x="0" y="34"/>
                    </a:lnTo>
                    <a:lnTo>
                      <a:pt x="0" y="2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44" name="Freeform 138"/>
              <p:cNvSpPr>
                <a:spLocks/>
              </p:cNvSpPr>
              <p:nvPr/>
            </p:nvSpPr>
            <p:spPr bwMode="auto">
              <a:xfrm>
                <a:off x="664" y="1960"/>
                <a:ext cx="108" cy="77"/>
              </a:xfrm>
              <a:custGeom>
                <a:avLst/>
                <a:gdLst>
                  <a:gd name="T0" fmla="*/ 0 w 109"/>
                  <a:gd name="T1" fmla="*/ 75 h 76"/>
                  <a:gd name="T2" fmla="*/ 99 w 109"/>
                  <a:gd name="T3" fmla="*/ 21 h 76"/>
                  <a:gd name="T4" fmla="*/ 100 w 109"/>
                  <a:gd name="T5" fmla="*/ 20 h 76"/>
                  <a:gd name="T6" fmla="*/ 102 w 109"/>
                  <a:gd name="T7" fmla="*/ 16 h 76"/>
                  <a:gd name="T8" fmla="*/ 104 w 109"/>
                  <a:gd name="T9" fmla="*/ 11 h 76"/>
                  <a:gd name="T10" fmla="*/ 106 w 109"/>
                  <a:gd name="T11" fmla="*/ 6 h 76"/>
                  <a:gd name="T12" fmla="*/ 108 w 109"/>
                  <a:gd name="T13" fmla="*/ 2 h 76"/>
                  <a:gd name="T14" fmla="*/ 106 w 109"/>
                  <a:gd name="T15" fmla="*/ 0 h 76"/>
                  <a:gd name="T16" fmla="*/ 101 w 109"/>
                  <a:gd name="T17" fmla="*/ 2 h 76"/>
                  <a:gd name="T18" fmla="*/ 93 w 109"/>
                  <a:gd name="T19" fmla="*/ 7 h 76"/>
                  <a:gd name="T20" fmla="*/ 87 w 109"/>
                  <a:gd name="T21" fmla="*/ 10 h 76"/>
                  <a:gd name="T22" fmla="*/ 76 w 109"/>
                  <a:gd name="T23" fmla="*/ 17 h 76"/>
                  <a:gd name="T24" fmla="*/ 61 w 109"/>
                  <a:gd name="T25" fmla="*/ 26 h 76"/>
                  <a:gd name="T26" fmla="*/ 44 w 109"/>
                  <a:gd name="T27" fmla="*/ 35 h 76"/>
                  <a:gd name="T28" fmla="*/ 28 w 109"/>
                  <a:gd name="T29" fmla="*/ 45 h 76"/>
                  <a:gd name="T30" fmla="*/ 14 w 109"/>
                  <a:gd name="T31" fmla="*/ 53 h 76"/>
                  <a:gd name="T32" fmla="*/ 4 w 109"/>
                  <a:gd name="T33" fmla="*/ 59 h 76"/>
                  <a:gd name="T34" fmla="*/ 1 w 109"/>
                  <a:gd name="T35" fmla="*/ 60 h 76"/>
                  <a:gd name="T36" fmla="*/ 0 w 109"/>
                  <a:gd name="T37" fmla="*/ 75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9"/>
                  <a:gd name="T58" fmla="*/ 0 h 76"/>
                  <a:gd name="T59" fmla="*/ 109 w 109"/>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9" h="76">
                    <a:moveTo>
                      <a:pt x="0" y="75"/>
                    </a:moveTo>
                    <a:lnTo>
                      <a:pt x="99" y="21"/>
                    </a:lnTo>
                    <a:lnTo>
                      <a:pt x="100" y="20"/>
                    </a:lnTo>
                    <a:lnTo>
                      <a:pt x="102" y="16"/>
                    </a:lnTo>
                    <a:lnTo>
                      <a:pt x="104" y="11"/>
                    </a:lnTo>
                    <a:lnTo>
                      <a:pt x="106" y="6"/>
                    </a:lnTo>
                    <a:lnTo>
                      <a:pt x="108" y="2"/>
                    </a:lnTo>
                    <a:lnTo>
                      <a:pt x="106" y="0"/>
                    </a:lnTo>
                    <a:lnTo>
                      <a:pt x="101" y="2"/>
                    </a:lnTo>
                    <a:lnTo>
                      <a:pt x="93" y="7"/>
                    </a:lnTo>
                    <a:lnTo>
                      <a:pt x="87" y="10"/>
                    </a:lnTo>
                    <a:lnTo>
                      <a:pt x="76" y="17"/>
                    </a:lnTo>
                    <a:lnTo>
                      <a:pt x="61" y="26"/>
                    </a:lnTo>
                    <a:lnTo>
                      <a:pt x="44" y="35"/>
                    </a:lnTo>
                    <a:lnTo>
                      <a:pt x="28" y="45"/>
                    </a:lnTo>
                    <a:lnTo>
                      <a:pt x="14" y="53"/>
                    </a:lnTo>
                    <a:lnTo>
                      <a:pt x="4" y="59"/>
                    </a:lnTo>
                    <a:lnTo>
                      <a:pt x="1" y="60"/>
                    </a:lnTo>
                    <a:lnTo>
                      <a:pt x="0" y="75"/>
                    </a:lnTo>
                  </a:path>
                </a:pathLst>
              </a:custGeom>
              <a:solidFill>
                <a:srgbClr val="4C4C4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45" name="Freeform 139"/>
              <p:cNvSpPr>
                <a:spLocks/>
              </p:cNvSpPr>
              <p:nvPr/>
            </p:nvSpPr>
            <p:spPr bwMode="auto">
              <a:xfrm>
                <a:off x="533" y="1860"/>
                <a:ext cx="160" cy="169"/>
              </a:xfrm>
              <a:custGeom>
                <a:avLst/>
                <a:gdLst>
                  <a:gd name="T0" fmla="*/ 1 w 160"/>
                  <a:gd name="T1" fmla="*/ 109 h 167"/>
                  <a:gd name="T2" fmla="*/ 1 w 160"/>
                  <a:gd name="T3" fmla="*/ 108 h 167"/>
                  <a:gd name="T4" fmla="*/ 1 w 160"/>
                  <a:gd name="T5" fmla="*/ 105 h 167"/>
                  <a:gd name="T6" fmla="*/ 0 w 160"/>
                  <a:gd name="T7" fmla="*/ 101 h 167"/>
                  <a:gd name="T8" fmla="*/ 0 w 160"/>
                  <a:gd name="T9" fmla="*/ 96 h 167"/>
                  <a:gd name="T10" fmla="*/ 0 w 160"/>
                  <a:gd name="T11" fmla="*/ 92 h 167"/>
                  <a:gd name="T12" fmla="*/ 1 w 160"/>
                  <a:gd name="T13" fmla="*/ 86 h 167"/>
                  <a:gd name="T14" fmla="*/ 1 w 160"/>
                  <a:gd name="T15" fmla="*/ 82 h 167"/>
                  <a:gd name="T16" fmla="*/ 3 w 160"/>
                  <a:gd name="T17" fmla="*/ 80 h 167"/>
                  <a:gd name="T18" fmla="*/ 5 w 160"/>
                  <a:gd name="T19" fmla="*/ 75 h 167"/>
                  <a:gd name="T20" fmla="*/ 9 w 160"/>
                  <a:gd name="T21" fmla="*/ 70 h 167"/>
                  <a:gd name="T22" fmla="*/ 14 w 160"/>
                  <a:gd name="T23" fmla="*/ 61 h 167"/>
                  <a:gd name="T24" fmla="*/ 18 w 160"/>
                  <a:gd name="T25" fmla="*/ 54 h 167"/>
                  <a:gd name="T26" fmla="*/ 22 w 160"/>
                  <a:gd name="T27" fmla="*/ 45 h 167"/>
                  <a:gd name="T28" fmla="*/ 27 w 160"/>
                  <a:gd name="T29" fmla="*/ 39 h 167"/>
                  <a:gd name="T30" fmla="*/ 29 w 160"/>
                  <a:gd name="T31" fmla="*/ 33 h 167"/>
                  <a:gd name="T32" fmla="*/ 30 w 160"/>
                  <a:gd name="T33" fmla="*/ 32 h 167"/>
                  <a:gd name="T34" fmla="*/ 38 w 160"/>
                  <a:gd name="T35" fmla="*/ 0 h 167"/>
                  <a:gd name="T36" fmla="*/ 148 w 160"/>
                  <a:gd name="T37" fmla="*/ 39 h 167"/>
                  <a:gd name="T38" fmla="*/ 159 w 160"/>
                  <a:gd name="T39" fmla="*/ 98 h 167"/>
                  <a:gd name="T40" fmla="*/ 152 w 160"/>
                  <a:gd name="T41" fmla="*/ 142 h 167"/>
                  <a:gd name="T42" fmla="*/ 129 w 160"/>
                  <a:gd name="T43" fmla="*/ 166 h 167"/>
                  <a:gd name="T44" fmla="*/ 1 w 160"/>
                  <a:gd name="T45" fmla="*/ 109 h 1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0"/>
                  <a:gd name="T70" fmla="*/ 0 h 167"/>
                  <a:gd name="T71" fmla="*/ 160 w 160"/>
                  <a:gd name="T72" fmla="*/ 167 h 16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0" h="167">
                    <a:moveTo>
                      <a:pt x="1" y="109"/>
                    </a:moveTo>
                    <a:lnTo>
                      <a:pt x="1" y="108"/>
                    </a:lnTo>
                    <a:lnTo>
                      <a:pt x="1" y="105"/>
                    </a:lnTo>
                    <a:lnTo>
                      <a:pt x="0" y="101"/>
                    </a:lnTo>
                    <a:lnTo>
                      <a:pt x="0" y="96"/>
                    </a:lnTo>
                    <a:lnTo>
                      <a:pt x="0" y="92"/>
                    </a:lnTo>
                    <a:lnTo>
                      <a:pt x="1" y="86"/>
                    </a:lnTo>
                    <a:lnTo>
                      <a:pt x="1" y="82"/>
                    </a:lnTo>
                    <a:lnTo>
                      <a:pt x="3" y="80"/>
                    </a:lnTo>
                    <a:lnTo>
                      <a:pt x="5" y="75"/>
                    </a:lnTo>
                    <a:lnTo>
                      <a:pt x="9" y="70"/>
                    </a:lnTo>
                    <a:lnTo>
                      <a:pt x="14" y="61"/>
                    </a:lnTo>
                    <a:lnTo>
                      <a:pt x="18" y="54"/>
                    </a:lnTo>
                    <a:lnTo>
                      <a:pt x="22" y="45"/>
                    </a:lnTo>
                    <a:lnTo>
                      <a:pt x="27" y="39"/>
                    </a:lnTo>
                    <a:lnTo>
                      <a:pt x="29" y="33"/>
                    </a:lnTo>
                    <a:lnTo>
                      <a:pt x="30" y="32"/>
                    </a:lnTo>
                    <a:lnTo>
                      <a:pt x="38" y="0"/>
                    </a:lnTo>
                    <a:lnTo>
                      <a:pt x="148" y="39"/>
                    </a:lnTo>
                    <a:lnTo>
                      <a:pt x="159" y="98"/>
                    </a:lnTo>
                    <a:lnTo>
                      <a:pt x="152" y="142"/>
                    </a:lnTo>
                    <a:lnTo>
                      <a:pt x="129" y="166"/>
                    </a:lnTo>
                    <a:lnTo>
                      <a:pt x="1" y="109"/>
                    </a:lnTo>
                  </a:path>
                </a:pathLst>
              </a:custGeom>
              <a:solidFill>
                <a:srgbClr val="DDDDD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46" name="Freeform 140"/>
              <p:cNvSpPr>
                <a:spLocks/>
              </p:cNvSpPr>
              <p:nvPr/>
            </p:nvSpPr>
            <p:spPr bwMode="auto">
              <a:xfrm>
                <a:off x="537" y="1947"/>
                <a:ext cx="123" cy="78"/>
              </a:xfrm>
              <a:custGeom>
                <a:avLst/>
                <a:gdLst>
                  <a:gd name="T0" fmla="*/ 0 w 124"/>
                  <a:gd name="T1" fmla="*/ 0 h 78"/>
                  <a:gd name="T2" fmla="*/ 0 w 124"/>
                  <a:gd name="T3" fmla="*/ 22 h 78"/>
                  <a:gd name="T4" fmla="*/ 123 w 124"/>
                  <a:gd name="T5" fmla="*/ 77 h 78"/>
                  <a:gd name="T6" fmla="*/ 123 w 124"/>
                  <a:gd name="T7" fmla="*/ 54 h 78"/>
                  <a:gd name="T8" fmla="*/ 0 w 124"/>
                  <a:gd name="T9" fmla="*/ 0 h 78"/>
                  <a:gd name="T10" fmla="*/ 0 60000 65536"/>
                  <a:gd name="T11" fmla="*/ 0 60000 65536"/>
                  <a:gd name="T12" fmla="*/ 0 60000 65536"/>
                  <a:gd name="T13" fmla="*/ 0 60000 65536"/>
                  <a:gd name="T14" fmla="*/ 0 60000 65536"/>
                  <a:gd name="T15" fmla="*/ 0 w 124"/>
                  <a:gd name="T16" fmla="*/ 0 h 78"/>
                  <a:gd name="T17" fmla="*/ 124 w 124"/>
                  <a:gd name="T18" fmla="*/ 78 h 78"/>
                </a:gdLst>
                <a:ahLst/>
                <a:cxnLst>
                  <a:cxn ang="T10">
                    <a:pos x="T0" y="T1"/>
                  </a:cxn>
                  <a:cxn ang="T11">
                    <a:pos x="T2" y="T3"/>
                  </a:cxn>
                  <a:cxn ang="T12">
                    <a:pos x="T4" y="T5"/>
                  </a:cxn>
                  <a:cxn ang="T13">
                    <a:pos x="T6" y="T7"/>
                  </a:cxn>
                  <a:cxn ang="T14">
                    <a:pos x="T8" y="T9"/>
                  </a:cxn>
                </a:cxnLst>
                <a:rect l="T15" t="T16" r="T17" b="T18"/>
                <a:pathLst>
                  <a:path w="124" h="78">
                    <a:moveTo>
                      <a:pt x="0" y="0"/>
                    </a:moveTo>
                    <a:lnTo>
                      <a:pt x="0" y="22"/>
                    </a:lnTo>
                    <a:lnTo>
                      <a:pt x="123" y="77"/>
                    </a:lnTo>
                    <a:lnTo>
                      <a:pt x="123" y="54"/>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47" name="Freeform 141"/>
              <p:cNvSpPr>
                <a:spLocks/>
              </p:cNvSpPr>
              <p:nvPr/>
            </p:nvSpPr>
            <p:spPr bwMode="auto">
              <a:xfrm>
                <a:off x="660" y="1853"/>
                <a:ext cx="177" cy="176"/>
              </a:xfrm>
              <a:custGeom>
                <a:avLst/>
                <a:gdLst>
                  <a:gd name="T0" fmla="*/ 2 w 183"/>
                  <a:gd name="T1" fmla="*/ 173 h 174"/>
                  <a:gd name="T2" fmla="*/ 2 w 183"/>
                  <a:gd name="T3" fmla="*/ 171 h 174"/>
                  <a:gd name="T4" fmla="*/ 2 w 183"/>
                  <a:gd name="T5" fmla="*/ 168 h 174"/>
                  <a:gd name="T6" fmla="*/ 1 w 183"/>
                  <a:gd name="T7" fmla="*/ 165 h 174"/>
                  <a:gd name="T8" fmla="*/ 1 w 183"/>
                  <a:gd name="T9" fmla="*/ 161 h 174"/>
                  <a:gd name="T10" fmla="*/ 0 w 183"/>
                  <a:gd name="T11" fmla="*/ 155 h 174"/>
                  <a:gd name="T12" fmla="*/ 0 w 183"/>
                  <a:gd name="T13" fmla="*/ 151 h 174"/>
                  <a:gd name="T14" fmla="*/ 0 w 183"/>
                  <a:gd name="T15" fmla="*/ 145 h 174"/>
                  <a:gd name="T16" fmla="*/ 1 w 183"/>
                  <a:gd name="T17" fmla="*/ 141 h 174"/>
                  <a:gd name="T18" fmla="*/ 2 w 183"/>
                  <a:gd name="T19" fmla="*/ 134 h 174"/>
                  <a:gd name="T20" fmla="*/ 4 w 183"/>
                  <a:gd name="T21" fmla="*/ 124 h 174"/>
                  <a:gd name="T22" fmla="*/ 5 w 183"/>
                  <a:gd name="T23" fmla="*/ 115 h 174"/>
                  <a:gd name="T24" fmla="*/ 7 w 183"/>
                  <a:gd name="T25" fmla="*/ 107 h 174"/>
                  <a:gd name="T26" fmla="*/ 9 w 183"/>
                  <a:gd name="T27" fmla="*/ 99 h 174"/>
                  <a:gd name="T28" fmla="*/ 10 w 183"/>
                  <a:gd name="T29" fmla="*/ 92 h 174"/>
                  <a:gd name="T30" fmla="*/ 11 w 183"/>
                  <a:gd name="T31" fmla="*/ 89 h 174"/>
                  <a:gd name="T32" fmla="*/ 13 w 183"/>
                  <a:gd name="T33" fmla="*/ 87 h 174"/>
                  <a:gd name="T34" fmla="*/ 15 w 183"/>
                  <a:gd name="T35" fmla="*/ 45 h 174"/>
                  <a:gd name="T36" fmla="*/ 156 w 183"/>
                  <a:gd name="T37" fmla="*/ 0 h 174"/>
                  <a:gd name="T38" fmla="*/ 157 w 183"/>
                  <a:gd name="T39" fmla="*/ 0 h 174"/>
                  <a:gd name="T40" fmla="*/ 160 w 183"/>
                  <a:gd name="T41" fmla="*/ 3 h 174"/>
                  <a:gd name="T42" fmla="*/ 163 w 183"/>
                  <a:gd name="T43" fmla="*/ 6 h 174"/>
                  <a:gd name="T44" fmla="*/ 167 w 183"/>
                  <a:gd name="T45" fmla="*/ 10 h 174"/>
                  <a:gd name="T46" fmla="*/ 172 w 183"/>
                  <a:gd name="T47" fmla="*/ 17 h 174"/>
                  <a:gd name="T48" fmla="*/ 176 w 183"/>
                  <a:gd name="T49" fmla="*/ 24 h 174"/>
                  <a:gd name="T50" fmla="*/ 178 w 183"/>
                  <a:gd name="T51" fmla="*/ 33 h 174"/>
                  <a:gd name="T52" fmla="*/ 180 w 183"/>
                  <a:gd name="T53" fmla="*/ 42 h 174"/>
                  <a:gd name="T54" fmla="*/ 180 w 183"/>
                  <a:gd name="T55" fmla="*/ 52 h 174"/>
                  <a:gd name="T56" fmla="*/ 180 w 183"/>
                  <a:gd name="T57" fmla="*/ 61 h 174"/>
                  <a:gd name="T58" fmla="*/ 182 w 183"/>
                  <a:gd name="T59" fmla="*/ 70 h 174"/>
                  <a:gd name="T60" fmla="*/ 182 w 183"/>
                  <a:gd name="T61" fmla="*/ 77 h 174"/>
                  <a:gd name="T62" fmla="*/ 182 w 183"/>
                  <a:gd name="T63" fmla="*/ 84 h 174"/>
                  <a:gd name="T64" fmla="*/ 182 w 183"/>
                  <a:gd name="T65" fmla="*/ 89 h 174"/>
                  <a:gd name="T66" fmla="*/ 182 w 183"/>
                  <a:gd name="T67" fmla="*/ 92 h 174"/>
                  <a:gd name="T68" fmla="*/ 182 w 183"/>
                  <a:gd name="T69" fmla="*/ 94 h 174"/>
                  <a:gd name="T70" fmla="*/ 2 w 183"/>
                  <a:gd name="T71" fmla="*/ 173 h 17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3"/>
                  <a:gd name="T109" fmla="*/ 0 h 174"/>
                  <a:gd name="T110" fmla="*/ 183 w 183"/>
                  <a:gd name="T111" fmla="*/ 174 h 17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3" h="174">
                    <a:moveTo>
                      <a:pt x="2" y="173"/>
                    </a:moveTo>
                    <a:lnTo>
                      <a:pt x="2" y="171"/>
                    </a:lnTo>
                    <a:lnTo>
                      <a:pt x="2" y="168"/>
                    </a:lnTo>
                    <a:lnTo>
                      <a:pt x="1" y="165"/>
                    </a:lnTo>
                    <a:lnTo>
                      <a:pt x="1" y="161"/>
                    </a:lnTo>
                    <a:lnTo>
                      <a:pt x="0" y="155"/>
                    </a:lnTo>
                    <a:lnTo>
                      <a:pt x="0" y="151"/>
                    </a:lnTo>
                    <a:lnTo>
                      <a:pt x="0" y="145"/>
                    </a:lnTo>
                    <a:lnTo>
                      <a:pt x="1" y="141"/>
                    </a:lnTo>
                    <a:lnTo>
                      <a:pt x="2" y="134"/>
                    </a:lnTo>
                    <a:lnTo>
                      <a:pt x="4" y="124"/>
                    </a:lnTo>
                    <a:lnTo>
                      <a:pt x="5" y="115"/>
                    </a:lnTo>
                    <a:lnTo>
                      <a:pt x="7" y="107"/>
                    </a:lnTo>
                    <a:lnTo>
                      <a:pt x="9" y="99"/>
                    </a:lnTo>
                    <a:lnTo>
                      <a:pt x="10" y="92"/>
                    </a:lnTo>
                    <a:lnTo>
                      <a:pt x="11" y="89"/>
                    </a:lnTo>
                    <a:lnTo>
                      <a:pt x="13" y="87"/>
                    </a:lnTo>
                    <a:lnTo>
                      <a:pt x="15" y="45"/>
                    </a:lnTo>
                    <a:lnTo>
                      <a:pt x="156" y="0"/>
                    </a:lnTo>
                    <a:lnTo>
                      <a:pt x="157" y="0"/>
                    </a:lnTo>
                    <a:lnTo>
                      <a:pt x="160" y="3"/>
                    </a:lnTo>
                    <a:lnTo>
                      <a:pt x="163" y="6"/>
                    </a:lnTo>
                    <a:lnTo>
                      <a:pt x="167" y="10"/>
                    </a:lnTo>
                    <a:lnTo>
                      <a:pt x="172" y="17"/>
                    </a:lnTo>
                    <a:lnTo>
                      <a:pt x="176" y="24"/>
                    </a:lnTo>
                    <a:lnTo>
                      <a:pt x="178" y="33"/>
                    </a:lnTo>
                    <a:lnTo>
                      <a:pt x="180" y="42"/>
                    </a:lnTo>
                    <a:lnTo>
                      <a:pt x="180" y="52"/>
                    </a:lnTo>
                    <a:lnTo>
                      <a:pt x="180" y="61"/>
                    </a:lnTo>
                    <a:lnTo>
                      <a:pt x="182" y="70"/>
                    </a:lnTo>
                    <a:lnTo>
                      <a:pt x="182" y="77"/>
                    </a:lnTo>
                    <a:lnTo>
                      <a:pt x="182" y="84"/>
                    </a:lnTo>
                    <a:lnTo>
                      <a:pt x="182" y="89"/>
                    </a:lnTo>
                    <a:lnTo>
                      <a:pt x="182" y="92"/>
                    </a:lnTo>
                    <a:lnTo>
                      <a:pt x="182" y="94"/>
                    </a:lnTo>
                    <a:lnTo>
                      <a:pt x="2" y="173"/>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48" name="Freeform 142"/>
              <p:cNvSpPr>
                <a:spLocks/>
              </p:cNvSpPr>
              <p:nvPr/>
            </p:nvSpPr>
            <p:spPr bwMode="auto">
              <a:xfrm>
                <a:off x="690" y="1983"/>
                <a:ext cx="30" cy="63"/>
              </a:xfrm>
              <a:custGeom>
                <a:avLst/>
                <a:gdLst>
                  <a:gd name="T0" fmla="*/ 12 w 30"/>
                  <a:gd name="T1" fmla="*/ 62 h 63"/>
                  <a:gd name="T2" fmla="*/ 8 w 30"/>
                  <a:gd name="T3" fmla="*/ 60 h 63"/>
                  <a:gd name="T4" fmla="*/ 6 w 30"/>
                  <a:gd name="T5" fmla="*/ 57 h 63"/>
                  <a:gd name="T6" fmla="*/ 4 w 30"/>
                  <a:gd name="T7" fmla="*/ 54 h 63"/>
                  <a:gd name="T8" fmla="*/ 3 w 30"/>
                  <a:gd name="T9" fmla="*/ 50 h 63"/>
                  <a:gd name="T10" fmla="*/ 1 w 30"/>
                  <a:gd name="T11" fmla="*/ 44 h 63"/>
                  <a:gd name="T12" fmla="*/ 1 w 30"/>
                  <a:gd name="T13" fmla="*/ 39 h 63"/>
                  <a:gd name="T14" fmla="*/ 0 w 30"/>
                  <a:gd name="T15" fmla="*/ 34 h 63"/>
                  <a:gd name="T16" fmla="*/ 0 w 30"/>
                  <a:gd name="T17" fmla="*/ 27 h 63"/>
                  <a:gd name="T18" fmla="*/ 1 w 30"/>
                  <a:gd name="T19" fmla="*/ 21 h 63"/>
                  <a:gd name="T20" fmla="*/ 2 w 30"/>
                  <a:gd name="T21" fmla="*/ 16 h 63"/>
                  <a:gd name="T22" fmla="*/ 4 w 30"/>
                  <a:gd name="T23" fmla="*/ 10 h 63"/>
                  <a:gd name="T24" fmla="*/ 6 w 30"/>
                  <a:gd name="T25" fmla="*/ 6 h 63"/>
                  <a:gd name="T26" fmla="*/ 8 w 30"/>
                  <a:gd name="T27" fmla="*/ 3 h 63"/>
                  <a:gd name="T28" fmla="*/ 11 w 30"/>
                  <a:gd name="T29" fmla="*/ 1 h 63"/>
                  <a:gd name="T30" fmla="*/ 13 w 30"/>
                  <a:gd name="T31" fmla="*/ 0 h 63"/>
                  <a:gd name="T32" fmla="*/ 16 w 30"/>
                  <a:gd name="T33" fmla="*/ 0 h 63"/>
                  <a:gd name="T34" fmla="*/ 20 w 30"/>
                  <a:gd name="T35" fmla="*/ 1 h 63"/>
                  <a:gd name="T36" fmla="*/ 22 w 30"/>
                  <a:gd name="T37" fmla="*/ 3 h 63"/>
                  <a:gd name="T38" fmla="*/ 24 w 30"/>
                  <a:gd name="T39" fmla="*/ 7 h 63"/>
                  <a:gd name="T40" fmla="*/ 25 w 30"/>
                  <a:gd name="T41" fmla="*/ 10 h 63"/>
                  <a:gd name="T42" fmla="*/ 27 w 30"/>
                  <a:gd name="T43" fmla="*/ 16 h 63"/>
                  <a:gd name="T44" fmla="*/ 27 w 30"/>
                  <a:gd name="T45" fmla="*/ 21 h 63"/>
                  <a:gd name="T46" fmla="*/ 29 w 30"/>
                  <a:gd name="T47" fmla="*/ 27 h 63"/>
                  <a:gd name="T48" fmla="*/ 29 w 30"/>
                  <a:gd name="T49" fmla="*/ 34 h 63"/>
                  <a:gd name="T50" fmla="*/ 27 w 30"/>
                  <a:gd name="T51" fmla="*/ 40 h 63"/>
                  <a:gd name="T52" fmla="*/ 26 w 30"/>
                  <a:gd name="T53" fmla="*/ 45 h 63"/>
                  <a:gd name="T54" fmla="*/ 24 w 30"/>
                  <a:gd name="T55" fmla="*/ 51 h 63"/>
                  <a:gd name="T56" fmla="*/ 22 w 30"/>
                  <a:gd name="T57" fmla="*/ 54 h 63"/>
                  <a:gd name="T58" fmla="*/ 20 w 30"/>
                  <a:gd name="T59" fmla="*/ 58 h 63"/>
                  <a:gd name="T60" fmla="*/ 17 w 30"/>
                  <a:gd name="T61" fmla="*/ 60 h 63"/>
                  <a:gd name="T62" fmla="*/ 14 w 30"/>
                  <a:gd name="T63" fmla="*/ 62 h 63"/>
                  <a:gd name="T64" fmla="*/ 12 w 30"/>
                  <a:gd name="T65" fmla="*/ 62 h 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
                  <a:gd name="T100" fmla="*/ 0 h 63"/>
                  <a:gd name="T101" fmla="*/ 30 w 30"/>
                  <a:gd name="T102" fmla="*/ 63 h 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 h="63">
                    <a:moveTo>
                      <a:pt x="12" y="62"/>
                    </a:moveTo>
                    <a:lnTo>
                      <a:pt x="8" y="60"/>
                    </a:lnTo>
                    <a:lnTo>
                      <a:pt x="6" y="57"/>
                    </a:lnTo>
                    <a:lnTo>
                      <a:pt x="4" y="54"/>
                    </a:lnTo>
                    <a:lnTo>
                      <a:pt x="3" y="50"/>
                    </a:lnTo>
                    <a:lnTo>
                      <a:pt x="1" y="44"/>
                    </a:lnTo>
                    <a:lnTo>
                      <a:pt x="1" y="39"/>
                    </a:lnTo>
                    <a:lnTo>
                      <a:pt x="0" y="34"/>
                    </a:lnTo>
                    <a:lnTo>
                      <a:pt x="0" y="27"/>
                    </a:lnTo>
                    <a:lnTo>
                      <a:pt x="1" y="21"/>
                    </a:lnTo>
                    <a:lnTo>
                      <a:pt x="2" y="16"/>
                    </a:lnTo>
                    <a:lnTo>
                      <a:pt x="4" y="10"/>
                    </a:lnTo>
                    <a:lnTo>
                      <a:pt x="6" y="6"/>
                    </a:lnTo>
                    <a:lnTo>
                      <a:pt x="8" y="3"/>
                    </a:lnTo>
                    <a:lnTo>
                      <a:pt x="11" y="1"/>
                    </a:lnTo>
                    <a:lnTo>
                      <a:pt x="13" y="0"/>
                    </a:lnTo>
                    <a:lnTo>
                      <a:pt x="16" y="0"/>
                    </a:lnTo>
                    <a:lnTo>
                      <a:pt x="20" y="1"/>
                    </a:lnTo>
                    <a:lnTo>
                      <a:pt x="22" y="3"/>
                    </a:lnTo>
                    <a:lnTo>
                      <a:pt x="24" y="7"/>
                    </a:lnTo>
                    <a:lnTo>
                      <a:pt x="25" y="10"/>
                    </a:lnTo>
                    <a:lnTo>
                      <a:pt x="27" y="16"/>
                    </a:lnTo>
                    <a:lnTo>
                      <a:pt x="27" y="21"/>
                    </a:lnTo>
                    <a:lnTo>
                      <a:pt x="29" y="27"/>
                    </a:lnTo>
                    <a:lnTo>
                      <a:pt x="29" y="34"/>
                    </a:lnTo>
                    <a:lnTo>
                      <a:pt x="27" y="40"/>
                    </a:lnTo>
                    <a:lnTo>
                      <a:pt x="26" y="45"/>
                    </a:lnTo>
                    <a:lnTo>
                      <a:pt x="24" y="51"/>
                    </a:lnTo>
                    <a:lnTo>
                      <a:pt x="22" y="54"/>
                    </a:lnTo>
                    <a:lnTo>
                      <a:pt x="20" y="58"/>
                    </a:lnTo>
                    <a:lnTo>
                      <a:pt x="17" y="60"/>
                    </a:lnTo>
                    <a:lnTo>
                      <a:pt x="14" y="62"/>
                    </a:lnTo>
                    <a:lnTo>
                      <a:pt x="12" y="6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49" name="Freeform 143"/>
              <p:cNvSpPr>
                <a:spLocks/>
              </p:cNvSpPr>
              <p:nvPr/>
            </p:nvSpPr>
            <p:spPr bwMode="auto">
              <a:xfrm>
                <a:off x="698" y="1994"/>
                <a:ext cx="18" cy="43"/>
              </a:xfrm>
              <a:custGeom>
                <a:avLst/>
                <a:gdLst>
                  <a:gd name="T0" fmla="*/ 7 w 18"/>
                  <a:gd name="T1" fmla="*/ 43 h 44"/>
                  <a:gd name="T2" fmla="*/ 6 w 18"/>
                  <a:gd name="T3" fmla="*/ 41 h 44"/>
                  <a:gd name="T4" fmla="*/ 3 w 18"/>
                  <a:gd name="T5" fmla="*/ 39 h 44"/>
                  <a:gd name="T6" fmla="*/ 2 w 18"/>
                  <a:gd name="T7" fmla="*/ 37 h 44"/>
                  <a:gd name="T8" fmla="*/ 1 w 18"/>
                  <a:gd name="T9" fmla="*/ 35 h 44"/>
                  <a:gd name="T10" fmla="*/ 1 w 18"/>
                  <a:gd name="T11" fmla="*/ 31 h 44"/>
                  <a:gd name="T12" fmla="*/ 0 w 18"/>
                  <a:gd name="T13" fmla="*/ 27 h 44"/>
                  <a:gd name="T14" fmla="*/ 0 w 18"/>
                  <a:gd name="T15" fmla="*/ 23 h 44"/>
                  <a:gd name="T16" fmla="*/ 0 w 18"/>
                  <a:gd name="T17" fmla="*/ 18 h 44"/>
                  <a:gd name="T18" fmla="*/ 0 w 18"/>
                  <a:gd name="T19" fmla="*/ 15 h 44"/>
                  <a:gd name="T20" fmla="*/ 1 w 18"/>
                  <a:gd name="T21" fmla="*/ 11 h 44"/>
                  <a:gd name="T22" fmla="*/ 2 w 18"/>
                  <a:gd name="T23" fmla="*/ 7 h 44"/>
                  <a:gd name="T24" fmla="*/ 3 w 18"/>
                  <a:gd name="T25" fmla="*/ 4 h 44"/>
                  <a:gd name="T26" fmla="*/ 4 w 18"/>
                  <a:gd name="T27" fmla="*/ 2 h 44"/>
                  <a:gd name="T28" fmla="*/ 7 w 18"/>
                  <a:gd name="T29" fmla="*/ 1 h 44"/>
                  <a:gd name="T30" fmla="*/ 8 w 18"/>
                  <a:gd name="T31" fmla="*/ 0 h 44"/>
                  <a:gd name="T32" fmla="*/ 9 w 18"/>
                  <a:gd name="T33" fmla="*/ 0 h 44"/>
                  <a:gd name="T34" fmla="*/ 12 w 18"/>
                  <a:gd name="T35" fmla="*/ 1 h 44"/>
                  <a:gd name="T36" fmla="*/ 13 w 18"/>
                  <a:gd name="T37" fmla="*/ 2 h 44"/>
                  <a:gd name="T38" fmla="*/ 14 w 18"/>
                  <a:gd name="T39" fmla="*/ 4 h 44"/>
                  <a:gd name="T40" fmla="*/ 15 w 18"/>
                  <a:gd name="T41" fmla="*/ 7 h 44"/>
                  <a:gd name="T42" fmla="*/ 17 w 18"/>
                  <a:gd name="T43" fmla="*/ 11 h 44"/>
                  <a:gd name="T44" fmla="*/ 17 w 18"/>
                  <a:gd name="T45" fmla="*/ 14 h 44"/>
                  <a:gd name="T46" fmla="*/ 17 w 18"/>
                  <a:gd name="T47" fmla="*/ 18 h 44"/>
                  <a:gd name="T48" fmla="*/ 17 w 18"/>
                  <a:gd name="T49" fmla="*/ 23 h 44"/>
                  <a:gd name="T50" fmla="*/ 17 w 18"/>
                  <a:gd name="T51" fmla="*/ 27 h 44"/>
                  <a:gd name="T52" fmla="*/ 15 w 18"/>
                  <a:gd name="T53" fmla="*/ 31 h 44"/>
                  <a:gd name="T54" fmla="*/ 14 w 18"/>
                  <a:gd name="T55" fmla="*/ 35 h 44"/>
                  <a:gd name="T56" fmla="*/ 13 w 18"/>
                  <a:gd name="T57" fmla="*/ 37 h 44"/>
                  <a:gd name="T58" fmla="*/ 12 w 18"/>
                  <a:gd name="T59" fmla="*/ 39 h 44"/>
                  <a:gd name="T60" fmla="*/ 10 w 18"/>
                  <a:gd name="T61" fmla="*/ 41 h 44"/>
                  <a:gd name="T62" fmla="*/ 8 w 18"/>
                  <a:gd name="T63" fmla="*/ 43 h 44"/>
                  <a:gd name="T64" fmla="*/ 7 w 18"/>
                  <a:gd name="T65" fmla="*/ 43 h 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44"/>
                  <a:gd name="T101" fmla="*/ 18 w 18"/>
                  <a:gd name="T102" fmla="*/ 44 h 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44">
                    <a:moveTo>
                      <a:pt x="7" y="43"/>
                    </a:moveTo>
                    <a:lnTo>
                      <a:pt x="6" y="41"/>
                    </a:lnTo>
                    <a:lnTo>
                      <a:pt x="3" y="39"/>
                    </a:lnTo>
                    <a:lnTo>
                      <a:pt x="2" y="37"/>
                    </a:lnTo>
                    <a:lnTo>
                      <a:pt x="1" y="35"/>
                    </a:lnTo>
                    <a:lnTo>
                      <a:pt x="1" y="31"/>
                    </a:lnTo>
                    <a:lnTo>
                      <a:pt x="0" y="27"/>
                    </a:lnTo>
                    <a:lnTo>
                      <a:pt x="0" y="23"/>
                    </a:lnTo>
                    <a:lnTo>
                      <a:pt x="0" y="18"/>
                    </a:lnTo>
                    <a:lnTo>
                      <a:pt x="0" y="15"/>
                    </a:lnTo>
                    <a:lnTo>
                      <a:pt x="1" y="11"/>
                    </a:lnTo>
                    <a:lnTo>
                      <a:pt x="2" y="7"/>
                    </a:lnTo>
                    <a:lnTo>
                      <a:pt x="3" y="4"/>
                    </a:lnTo>
                    <a:lnTo>
                      <a:pt x="4" y="2"/>
                    </a:lnTo>
                    <a:lnTo>
                      <a:pt x="7" y="1"/>
                    </a:lnTo>
                    <a:lnTo>
                      <a:pt x="8" y="0"/>
                    </a:lnTo>
                    <a:lnTo>
                      <a:pt x="9" y="0"/>
                    </a:lnTo>
                    <a:lnTo>
                      <a:pt x="12" y="1"/>
                    </a:lnTo>
                    <a:lnTo>
                      <a:pt x="13" y="2"/>
                    </a:lnTo>
                    <a:lnTo>
                      <a:pt x="14" y="4"/>
                    </a:lnTo>
                    <a:lnTo>
                      <a:pt x="15" y="7"/>
                    </a:lnTo>
                    <a:lnTo>
                      <a:pt x="17" y="11"/>
                    </a:lnTo>
                    <a:lnTo>
                      <a:pt x="17" y="14"/>
                    </a:lnTo>
                    <a:lnTo>
                      <a:pt x="17" y="18"/>
                    </a:lnTo>
                    <a:lnTo>
                      <a:pt x="17" y="23"/>
                    </a:lnTo>
                    <a:lnTo>
                      <a:pt x="17" y="27"/>
                    </a:lnTo>
                    <a:lnTo>
                      <a:pt x="15" y="31"/>
                    </a:lnTo>
                    <a:lnTo>
                      <a:pt x="14" y="35"/>
                    </a:lnTo>
                    <a:lnTo>
                      <a:pt x="13" y="37"/>
                    </a:lnTo>
                    <a:lnTo>
                      <a:pt x="12" y="39"/>
                    </a:lnTo>
                    <a:lnTo>
                      <a:pt x="10" y="41"/>
                    </a:lnTo>
                    <a:lnTo>
                      <a:pt x="8" y="43"/>
                    </a:lnTo>
                    <a:lnTo>
                      <a:pt x="7" y="43"/>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50" name="Freeform 144"/>
              <p:cNvSpPr>
                <a:spLocks/>
              </p:cNvSpPr>
              <p:nvPr/>
            </p:nvSpPr>
            <p:spPr bwMode="auto">
              <a:xfrm>
                <a:off x="815" y="1932"/>
                <a:ext cx="26" cy="54"/>
              </a:xfrm>
              <a:custGeom>
                <a:avLst/>
                <a:gdLst>
                  <a:gd name="T0" fmla="*/ 10 w 25"/>
                  <a:gd name="T1" fmla="*/ 54 h 55"/>
                  <a:gd name="T2" fmla="*/ 7 w 25"/>
                  <a:gd name="T3" fmla="*/ 52 h 55"/>
                  <a:gd name="T4" fmla="*/ 5 w 25"/>
                  <a:gd name="T5" fmla="*/ 50 h 55"/>
                  <a:gd name="T6" fmla="*/ 4 w 25"/>
                  <a:gd name="T7" fmla="*/ 48 h 55"/>
                  <a:gd name="T8" fmla="*/ 2 w 25"/>
                  <a:gd name="T9" fmla="*/ 44 h 55"/>
                  <a:gd name="T10" fmla="*/ 1 w 25"/>
                  <a:gd name="T11" fmla="*/ 39 h 55"/>
                  <a:gd name="T12" fmla="*/ 0 w 25"/>
                  <a:gd name="T13" fmla="*/ 34 h 55"/>
                  <a:gd name="T14" fmla="*/ 0 w 25"/>
                  <a:gd name="T15" fmla="*/ 29 h 55"/>
                  <a:gd name="T16" fmla="*/ 0 w 25"/>
                  <a:gd name="T17" fmla="*/ 23 h 55"/>
                  <a:gd name="T18" fmla="*/ 1 w 25"/>
                  <a:gd name="T19" fmla="*/ 18 h 55"/>
                  <a:gd name="T20" fmla="*/ 2 w 25"/>
                  <a:gd name="T21" fmla="*/ 14 h 55"/>
                  <a:gd name="T22" fmla="*/ 3 w 25"/>
                  <a:gd name="T23" fmla="*/ 9 h 55"/>
                  <a:gd name="T24" fmla="*/ 5 w 25"/>
                  <a:gd name="T25" fmla="*/ 5 h 55"/>
                  <a:gd name="T26" fmla="*/ 7 w 25"/>
                  <a:gd name="T27" fmla="*/ 3 h 55"/>
                  <a:gd name="T28" fmla="*/ 9 w 25"/>
                  <a:gd name="T29" fmla="*/ 1 h 55"/>
                  <a:gd name="T30" fmla="*/ 12 w 25"/>
                  <a:gd name="T31" fmla="*/ 0 h 55"/>
                  <a:gd name="T32" fmla="*/ 14 w 25"/>
                  <a:gd name="T33" fmla="*/ 0 h 55"/>
                  <a:gd name="T34" fmla="*/ 16 w 25"/>
                  <a:gd name="T35" fmla="*/ 1 h 55"/>
                  <a:gd name="T36" fmla="*/ 18 w 25"/>
                  <a:gd name="T37" fmla="*/ 3 h 55"/>
                  <a:gd name="T38" fmla="*/ 20 w 25"/>
                  <a:gd name="T39" fmla="*/ 6 h 55"/>
                  <a:gd name="T40" fmla="*/ 21 w 25"/>
                  <a:gd name="T41" fmla="*/ 9 h 55"/>
                  <a:gd name="T42" fmla="*/ 22 w 25"/>
                  <a:gd name="T43" fmla="*/ 14 h 55"/>
                  <a:gd name="T44" fmla="*/ 24 w 25"/>
                  <a:gd name="T45" fmla="*/ 19 h 55"/>
                  <a:gd name="T46" fmla="*/ 24 w 25"/>
                  <a:gd name="T47" fmla="*/ 24 h 55"/>
                  <a:gd name="T48" fmla="*/ 24 w 25"/>
                  <a:gd name="T49" fmla="*/ 30 h 55"/>
                  <a:gd name="T50" fmla="*/ 24 w 25"/>
                  <a:gd name="T51" fmla="*/ 35 h 55"/>
                  <a:gd name="T52" fmla="*/ 22 w 25"/>
                  <a:gd name="T53" fmla="*/ 39 h 55"/>
                  <a:gd name="T54" fmla="*/ 20 w 25"/>
                  <a:gd name="T55" fmla="*/ 44 h 55"/>
                  <a:gd name="T56" fmla="*/ 19 w 25"/>
                  <a:gd name="T57" fmla="*/ 48 h 55"/>
                  <a:gd name="T58" fmla="*/ 17 w 25"/>
                  <a:gd name="T59" fmla="*/ 51 h 55"/>
                  <a:gd name="T60" fmla="*/ 15 w 25"/>
                  <a:gd name="T61" fmla="*/ 52 h 55"/>
                  <a:gd name="T62" fmla="*/ 13 w 25"/>
                  <a:gd name="T63" fmla="*/ 54 h 55"/>
                  <a:gd name="T64" fmla="*/ 10 w 25"/>
                  <a:gd name="T65" fmla="*/ 54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
                  <a:gd name="T100" fmla="*/ 0 h 55"/>
                  <a:gd name="T101" fmla="*/ 25 w 25"/>
                  <a:gd name="T102" fmla="*/ 55 h 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 h="55">
                    <a:moveTo>
                      <a:pt x="10" y="54"/>
                    </a:moveTo>
                    <a:lnTo>
                      <a:pt x="7" y="52"/>
                    </a:lnTo>
                    <a:lnTo>
                      <a:pt x="5" y="50"/>
                    </a:lnTo>
                    <a:lnTo>
                      <a:pt x="4" y="48"/>
                    </a:lnTo>
                    <a:lnTo>
                      <a:pt x="2" y="44"/>
                    </a:lnTo>
                    <a:lnTo>
                      <a:pt x="1" y="39"/>
                    </a:lnTo>
                    <a:lnTo>
                      <a:pt x="0" y="34"/>
                    </a:lnTo>
                    <a:lnTo>
                      <a:pt x="0" y="29"/>
                    </a:lnTo>
                    <a:lnTo>
                      <a:pt x="0" y="23"/>
                    </a:lnTo>
                    <a:lnTo>
                      <a:pt x="1" y="18"/>
                    </a:lnTo>
                    <a:lnTo>
                      <a:pt x="2" y="14"/>
                    </a:lnTo>
                    <a:lnTo>
                      <a:pt x="3" y="9"/>
                    </a:lnTo>
                    <a:lnTo>
                      <a:pt x="5" y="5"/>
                    </a:lnTo>
                    <a:lnTo>
                      <a:pt x="7" y="3"/>
                    </a:lnTo>
                    <a:lnTo>
                      <a:pt x="9" y="1"/>
                    </a:lnTo>
                    <a:lnTo>
                      <a:pt x="12" y="0"/>
                    </a:lnTo>
                    <a:lnTo>
                      <a:pt x="14" y="0"/>
                    </a:lnTo>
                    <a:lnTo>
                      <a:pt x="16" y="1"/>
                    </a:lnTo>
                    <a:lnTo>
                      <a:pt x="18" y="3"/>
                    </a:lnTo>
                    <a:lnTo>
                      <a:pt x="20" y="6"/>
                    </a:lnTo>
                    <a:lnTo>
                      <a:pt x="21" y="9"/>
                    </a:lnTo>
                    <a:lnTo>
                      <a:pt x="22" y="14"/>
                    </a:lnTo>
                    <a:lnTo>
                      <a:pt x="24" y="19"/>
                    </a:lnTo>
                    <a:lnTo>
                      <a:pt x="24" y="24"/>
                    </a:lnTo>
                    <a:lnTo>
                      <a:pt x="24" y="30"/>
                    </a:lnTo>
                    <a:lnTo>
                      <a:pt x="24" y="35"/>
                    </a:lnTo>
                    <a:lnTo>
                      <a:pt x="22" y="39"/>
                    </a:lnTo>
                    <a:lnTo>
                      <a:pt x="20" y="44"/>
                    </a:lnTo>
                    <a:lnTo>
                      <a:pt x="19" y="48"/>
                    </a:lnTo>
                    <a:lnTo>
                      <a:pt x="17" y="51"/>
                    </a:lnTo>
                    <a:lnTo>
                      <a:pt x="15" y="52"/>
                    </a:lnTo>
                    <a:lnTo>
                      <a:pt x="13" y="54"/>
                    </a:lnTo>
                    <a:lnTo>
                      <a:pt x="10" y="5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51" name="Freeform 145"/>
              <p:cNvSpPr>
                <a:spLocks/>
              </p:cNvSpPr>
              <p:nvPr/>
            </p:nvSpPr>
            <p:spPr bwMode="auto">
              <a:xfrm>
                <a:off x="820" y="1938"/>
                <a:ext cx="17" cy="39"/>
              </a:xfrm>
              <a:custGeom>
                <a:avLst/>
                <a:gdLst>
                  <a:gd name="T0" fmla="*/ 6 w 19"/>
                  <a:gd name="T1" fmla="*/ 37 h 38"/>
                  <a:gd name="T2" fmla="*/ 5 w 19"/>
                  <a:gd name="T3" fmla="*/ 37 h 38"/>
                  <a:gd name="T4" fmla="*/ 4 w 19"/>
                  <a:gd name="T5" fmla="*/ 35 h 38"/>
                  <a:gd name="T6" fmla="*/ 2 w 19"/>
                  <a:gd name="T7" fmla="*/ 33 h 38"/>
                  <a:gd name="T8" fmla="*/ 1 w 19"/>
                  <a:gd name="T9" fmla="*/ 30 h 38"/>
                  <a:gd name="T10" fmla="*/ 1 w 19"/>
                  <a:gd name="T11" fmla="*/ 28 h 38"/>
                  <a:gd name="T12" fmla="*/ 0 w 19"/>
                  <a:gd name="T13" fmla="*/ 25 h 38"/>
                  <a:gd name="T14" fmla="*/ 0 w 19"/>
                  <a:gd name="T15" fmla="*/ 20 h 38"/>
                  <a:gd name="T16" fmla="*/ 0 w 19"/>
                  <a:gd name="T17" fmla="*/ 17 h 38"/>
                  <a:gd name="T18" fmla="*/ 1 w 19"/>
                  <a:gd name="T19" fmla="*/ 13 h 38"/>
                  <a:gd name="T20" fmla="*/ 1 w 19"/>
                  <a:gd name="T21" fmla="*/ 9 h 38"/>
                  <a:gd name="T22" fmla="*/ 2 w 19"/>
                  <a:gd name="T23" fmla="*/ 7 h 38"/>
                  <a:gd name="T24" fmla="*/ 4 w 19"/>
                  <a:gd name="T25" fmla="*/ 4 h 38"/>
                  <a:gd name="T26" fmla="*/ 5 w 19"/>
                  <a:gd name="T27" fmla="*/ 3 h 38"/>
                  <a:gd name="T28" fmla="*/ 6 w 19"/>
                  <a:gd name="T29" fmla="*/ 1 h 38"/>
                  <a:gd name="T30" fmla="*/ 8 w 19"/>
                  <a:gd name="T31" fmla="*/ 0 h 38"/>
                  <a:gd name="T32" fmla="*/ 11 w 19"/>
                  <a:gd name="T33" fmla="*/ 0 h 38"/>
                  <a:gd name="T34" fmla="*/ 12 w 19"/>
                  <a:gd name="T35" fmla="*/ 1 h 38"/>
                  <a:gd name="T36" fmla="*/ 13 w 19"/>
                  <a:gd name="T37" fmla="*/ 2 h 38"/>
                  <a:gd name="T38" fmla="*/ 15 w 19"/>
                  <a:gd name="T39" fmla="*/ 4 h 38"/>
                  <a:gd name="T40" fmla="*/ 16 w 19"/>
                  <a:gd name="T41" fmla="*/ 7 h 38"/>
                  <a:gd name="T42" fmla="*/ 16 w 19"/>
                  <a:gd name="T43" fmla="*/ 9 h 38"/>
                  <a:gd name="T44" fmla="*/ 18 w 19"/>
                  <a:gd name="T45" fmla="*/ 13 h 38"/>
                  <a:gd name="T46" fmla="*/ 18 w 19"/>
                  <a:gd name="T47" fmla="*/ 17 h 38"/>
                  <a:gd name="T48" fmla="*/ 18 w 19"/>
                  <a:gd name="T49" fmla="*/ 20 h 38"/>
                  <a:gd name="T50" fmla="*/ 16 w 19"/>
                  <a:gd name="T51" fmla="*/ 23 h 38"/>
                  <a:gd name="T52" fmla="*/ 16 w 19"/>
                  <a:gd name="T53" fmla="*/ 28 h 38"/>
                  <a:gd name="T54" fmla="*/ 15 w 19"/>
                  <a:gd name="T55" fmla="*/ 30 h 38"/>
                  <a:gd name="T56" fmla="*/ 13 w 19"/>
                  <a:gd name="T57" fmla="*/ 33 h 38"/>
                  <a:gd name="T58" fmla="*/ 12 w 19"/>
                  <a:gd name="T59" fmla="*/ 34 h 38"/>
                  <a:gd name="T60" fmla="*/ 11 w 19"/>
                  <a:gd name="T61" fmla="*/ 37 h 38"/>
                  <a:gd name="T62" fmla="*/ 9 w 19"/>
                  <a:gd name="T63" fmla="*/ 37 h 38"/>
                  <a:gd name="T64" fmla="*/ 6 w 19"/>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
                  <a:gd name="T100" fmla="*/ 0 h 38"/>
                  <a:gd name="T101" fmla="*/ 19 w 19"/>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 h="38">
                    <a:moveTo>
                      <a:pt x="6" y="37"/>
                    </a:moveTo>
                    <a:lnTo>
                      <a:pt x="5" y="37"/>
                    </a:lnTo>
                    <a:lnTo>
                      <a:pt x="4" y="35"/>
                    </a:lnTo>
                    <a:lnTo>
                      <a:pt x="2" y="33"/>
                    </a:lnTo>
                    <a:lnTo>
                      <a:pt x="1" y="30"/>
                    </a:lnTo>
                    <a:lnTo>
                      <a:pt x="1" y="28"/>
                    </a:lnTo>
                    <a:lnTo>
                      <a:pt x="0" y="25"/>
                    </a:lnTo>
                    <a:lnTo>
                      <a:pt x="0" y="20"/>
                    </a:lnTo>
                    <a:lnTo>
                      <a:pt x="0" y="17"/>
                    </a:lnTo>
                    <a:lnTo>
                      <a:pt x="1" y="13"/>
                    </a:lnTo>
                    <a:lnTo>
                      <a:pt x="1" y="9"/>
                    </a:lnTo>
                    <a:lnTo>
                      <a:pt x="2" y="7"/>
                    </a:lnTo>
                    <a:lnTo>
                      <a:pt x="4" y="4"/>
                    </a:lnTo>
                    <a:lnTo>
                      <a:pt x="5" y="3"/>
                    </a:lnTo>
                    <a:lnTo>
                      <a:pt x="6" y="1"/>
                    </a:lnTo>
                    <a:lnTo>
                      <a:pt x="8" y="0"/>
                    </a:lnTo>
                    <a:lnTo>
                      <a:pt x="11" y="0"/>
                    </a:lnTo>
                    <a:lnTo>
                      <a:pt x="12" y="1"/>
                    </a:lnTo>
                    <a:lnTo>
                      <a:pt x="13" y="2"/>
                    </a:lnTo>
                    <a:lnTo>
                      <a:pt x="15" y="4"/>
                    </a:lnTo>
                    <a:lnTo>
                      <a:pt x="16" y="7"/>
                    </a:lnTo>
                    <a:lnTo>
                      <a:pt x="16" y="9"/>
                    </a:lnTo>
                    <a:lnTo>
                      <a:pt x="18" y="13"/>
                    </a:lnTo>
                    <a:lnTo>
                      <a:pt x="18" y="17"/>
                    </a:lnTo>
                    <a:lnTo>
                      <a:pt x="18" y="20"/>
                    </a:lnTo>
                    <a:lnTo>
                      <a:pt x="16" y="23"/>
                    </a:lnTo>
                    <a:lnTo>
                      <a:pt x="16" y="28"/>
                    </a:lnTo>
                    <a:lnTo>
                      <a:pt x="15" y="30"/>
                    </a:lnTo>
                    <a:lnTo>
                      <a:pt x="13" y="33"/>
                    </a:lnTo>
                    <a:lnTo>
                      <a:pt x="12" y="34"/>
                    </a:lnTo>
                    <a:lnTo>
                      <a:pt x="11" y="37"/>
                    </a:lnTo>
                    <a:lnTo>
                      <a:pt x="9" y="37"/>
                    </a:lnTo>
                    <a:lnTo>
                      <a:pt x="6" y="37"/>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52" name="Freeform 146"/>
              <p:cNvSpPr>
                <a:spLocks/>
              </p:cNvSpPr>
              <p:nvPr/>
            </p:nvSpPr>
            <p:spPr bwMode="auto">
              <a:xfrm>
                <a:off x="528" y="1964"/>
                <a:ext cx="140" cy="77"/>
              </a:xfrm>
              <a:custGeom>
                <a:avLst/>
                <a:gdLst>
                  <a:gd name="T0" fmla="*/ 140 w 141"/>
                  <a:gd name="T1" fmla="*/ 53 h 76"/>
                  <a:gd name="T2" fmla="*/ 140 w 141"/>
                  <a:gd name="T3" fmla="*/ 54 h 76"/>
                  <a:gd name="T4" fmla="*/ 138 w 141"/>
                  <a:gd name="T5" fmla="*/ 55 h 76"/>
                  <a:gd name="T6" fmla="*/ 138 w 141"/>
                  <a:gd name="T7" fmla="*/ 56 h 76"/>
                  <a:gd name="T8" fmla="*/ 137 w 141"/>
                  <a:gd name="T9" fmla="*/ 57 h 76"/>
                  <a:gd name="T10" fmla="*/ 136 w 141"/>
                  <a:gd name="T11" fmla="*/ 58 h 76"/>
                  <a:gd name="T12" fmla="*/ 135 w 141"/>
                  <a:gd name="T13" fmla="*/ 60 h 76"/>
                  <a:gd name="T14" fmla="*/ 134 w 141"/>
                  <a:gd name="T15" fmla="*/ 60 h 76"/>
                  <a:gd name="T16" fmla="*/ 133 w 141"/>
                  <a:gd name="T17" fmla="*/ 60 h 76"/>
                  <a:gd name="T18" fmla="*/ 126 w 141"/>
                  <a:gd name="T19" fmla="*/ 58 h 76"/>
                  <a:gd name="T20" fmla="*/ 111 w 141"/>
                  <a:gd name="T21" fmla="*/ 52 h 76"/>
                  <a:gd name="T22" fmla="*/ 91 w 141"/>
                  <a:gd name="T23" fmla="*/ 43 h 76"/>
                  <a:gd name="T24" fmla="*/ 68 w 141"/>
                  <a:gd name="T25" fmla="*/ 33 h 76"/>
                  <a:gd name="T26" fmla="*/ 45 w 141"/>
                  <a:gd name="T27" fmla="*/ 22 h 76"/>
                  <a:gd name="T28" fmla="*/ 26 w 141"/>
                  <a:gd name="T29" fmla="*/ 14 h 76"/>
                  <a:gd name="T30" fmla="*/ 11 w 141"/>
                  <a:gd name="T31" fmla="*/ 8 h 76"/>
                  <a:gd name="T32" fmla="*/ 6 w 141"/>
                  <a:gd name="T33" fmla="*/ 6 h 76"/>
                  <a:gd name="T34" fmla="*/ 3 w 141"/>
                  <a:gd name="T35" fmla="*/ 0 h 76"/>
                  <a:gd name="T36" fmla="*/ 3 w 141"/>
                  <a:gd name="T37" fmla="*/ 0 h 76"/>
                  <a:gd name="T38" fmla="*/ 3 w 141"/>
                  <a:gd name="T39" fmla="*/ 0 h 76"/>
                  <a:gd name="T40" fmla="*/ 2 w 141"/>
                  <a:gd name="T41" fmla="*/ 0 h 76"/>
                  <a:gd name="T42" fmla="*/ 2 w 141"/>
                  <a:gd name="T43" fmla="*/ 0 h 76"/>
                  <a:gd name="T44" fmla="*/ 1 w 141"/>
                  <a:gd name="T45" fmla="*/ 0 h 76"/>
                  <a:gd name="T46" fmla="*/ 1 w 141"/>
                  <a:gd name="T47" fmla="*/ 1 h 76"/>
                  <a:gd name="T48" fmla="*/ 0 w 141"/>
                  <a:gd name="T49" fmla="*/ 2 h 76"/>
                  <a:gd name="T50" fmla="*/ 0 w 141"/>
                  <a:gd name="T51" fmla="*/ 3 h 76"/>
                  <a:gd name="T52" fmla="*/ 0 w 141"/>
                  <a:gd name="T53" fmla="*/ 5 h 76"/>
                  <a:gd name="T54" fmla="*/ 1 w 141"/>
                  <a:gd name="T55" fmla="*/ 7 h 76"/>
                  <a:gd name="T56" fmla="*/ 1 w 141"/>
                  <a:gd name="T57" fmla="*/ 9 h 76"/>
                  <a:gd name="T58" fmla="*/ 2 w 141"/>
                  <a:gd name="T59" fmla="*/ 13 h 76"/>
                  <a:gd name="T60" fmla="*/ 3 w 141"/>
                  <a:gd name="T61" fmla="*/ 14 h 76"/>
                  <a:gd name="T62" fmla="*/ 3 w 141"/>
                  <a:gd name="T63" fmla="*/ 16 h 76"/>
                  <a:gd name="T64" fmla="*/ 4 w 141"/>
                  <a:gd name="T65" fmla="*/ 17 h 76"/>
                  <a:gd name="T66" fmla="*/ 4 w 141"/>
                  <a:gd name="T67" fmla="*/ 18 h 76"/>
                  <a:gd name="T68" fmla="*/ 9 w 141"/>
                  <a:gd name="T69" fmla="*/ 20 h 76"/>
                  <a:gd name="T70" fmla="*/ 23 w 141"/>
                  <a:gd name="T71" fmla="*/ 27 h 76"/>
                  <a:gd name="T72" fmla="*/ 44 w 141"/>
                  <a:gd name="T73" fmla="*/ 35 h 76"/>
                  <a:gd name="T74" fmla="*/ 68 w 141"/>
                  <a:gd name="T75" fmla="*/ 46 h 76"/>
                  <a:gd name="T76" fmla="*/ 91 w 141"/>
                  <a:gd name="T77" fmla="*/ 57 h 76"/>
                  <a:gd name="T78" fmla="*/ 111 w 141"/>
                  <a:gd name="T79" fmla="*/ 66 h 76"/>
                  <a:gd name="T80" fmla="*/ 126 w 141"/>
                  <a:gd name="T81" fmla="*/ 72 h 76"/>
                  <a:gd name="T82" fmla="*/ 133 w 141"/>
                  <a:gd name="T83" fmla="*/ 75 h 76"/>
                  <a:gd name="T84" fmla="*/ 134 w 141"/>
                  <a:gd name="T85" fmla="*/ 73 h 76"/>
                  <a:gd name="T86" fmla="*/ 135 w 141"/>
                  <a:gd name="T87" fmla="*/ 72 h 76"/>
                  <a:gd name="T88" fmla="*/ 136 w 141"/>
                  <a:gd name="T89" fmla="*/ 71 h 76"/>
                  <a:gd name="T90" fmla="*/ 136 w 141"/>
                  <a:gd name="T91" fmla="*/ 70 h 76"/>
                  <a:gd name="T92" fmla="*/ 137 w 141"/>
                  <a:gd name="T93" fmla="*/ 68 h 76"/>
                  <a:gd name="T94" fmla="*/ 138 w 141"/>
                  <a:gd name="T95" fmla="*/ 67 h 76"/>
                  <a:gd name="T96" fmla="*/ 138 w 141"/>
                  <a:gd name="T97" fmla="*/ 66 h 76"/>
                  <a:gd name="T98" fmla="*/ 138 w 141"/>
                  <a:gd name="T99" fmla="*/ 66 h 76"/>
                  <a:gd name="T100" fmla="*/ 140 w 141"/>
                  <a:gd name="T101" fmla="*/ 53 h 7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1"/>
                  <a:gd name="T154" fmla="*/ 0 h 76"/>
                  <a:gd name="T155" fmla="*/ 141 w 141"/>
                  <a:gd name="T156" fmla="*/ 76 h 7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1" h="76">
                    <a:moveTo>
                      <a:pt x="140" y="53"/>
                    </a:moveTo>
                    <a:lnTo>
                      <a:pt x="140" y="54"/>
                    </a:lnTo>
                    <a:lnTo>
                      <a:pt x="138" y="55"/>
                    </a:lnTo>
                    <a:lnTo>
                      <a:pt x="138" y="56"/>
                    </a:lnTo>
                    <a:lnTo>
                      <a:pt x="137" y="57"/>
                    </a:lnTo>
                    <a:lnTo>
                      <a:pt x="136" y="58"/>
                    </a:lnTo>
                    <a:lnTo>
                      <a:pt x="135" y="60"/>
                    </a:lnTo>
                    <a:lnTo>
                      <a:pt x="134" y="60"/>
                    </a:lnTo>
                    <a:lnTo>
                      <a:pt x="133" y="60"/>
                    </a:lnTo>
                    <a:lnTo>
                      <a:pt x="126" y="58"/>
                    </a:lnTo>
                    <a:lnTo>
                      <a:pt x="111" y="52"/>
                    </a:lnTo>
                    <a:lnTo>
                      <a:pt x="91" y="43"/>
                    </a:lnTo>
                    <a:lnTo>
                      <a:pt x="68" y="33"/>
                    </a:lnTo>
                    <a:lnTo>
                      <a:pt x="45" y="22"/>
                    </a:lnTo>
                    <a:lnTo>
                      <a:pt x="26" y="14"/>
                    </a:lnTo>
                    <a:lnTo>
                      <a:pt x="11" y="8"/>
                    </a:lnTo>
                    <a:lnTo>
                      <a:pt x="6" y="6"/>
                    </a:lnTo>
                    <a:lnTo>
                      <a:pt x="3" y="0"/>
                    </a:lnTo>
                    <a:lnTo>
                      <a:pt x="2" y="0"/>
                    </a:lnTo>
                    <a:lnTo>
                      <a:pt x="1" y="0"/>
                    </a:lnTo>
                    <a:lnTo>
                      <a:pt x="1" y="1"/>
                    </a:lnTo>
                    <a:lnTo>
                      <a:pt x="0" y="2"/>
                    </a:lnTo>
                    <a:lnTo>
                      <a:pt x="0" y="3"/>
                    </a:lnTo>
                    <a:lnTo>
                      <a:pt x="0" y="5"/>
                    </a:lnTo>
                    <a:lnTo>
                      <a:pt x="1" y="7"/>
                    </a:lnTo>
                    <a:lnTo>
                      <a:pt x="1" y="9"/>
                    </a:lnTo>
                    <a:lnTo>
                      <a:pt x="2" y="13"/>
                    </a:lnTo>
                    <a:lnTo>
                      <a:pt x="3" y="14"/>
                    </a:lnTo>
                    <a:lnTo>
                      <a:pt x="3" y="16"/>
                    </a:lnTo>
                    <a:lnTo>
                      <a:pt x="4" y="17"/>
                    </a:lnTo>
                    <a:lnTo>
                      <a:pt x="4" y="18"/>
                    </a:lnTo>
                    <a:lnTo>
                      <a:pt x="9" y="20"/>
                    </a:lnTo>
                    <a:lnTo>
                      <a:pt x="23" y="27"/>
                    </a:lnTo>
                    <a:lnTo>
                      <a:pt x="44" y="35"/>
                    </a:lnTo>
                    <a:lnTo>
                      <a:pt x="68" y="46"/>
                    </a:lnTo>
                    <a:lnTo>
                      <a:pt x="91" y="57"/>
                    </a:lnTo>
                    <a:lnTo>
                      <a:pt x="111" y="66"/>
                    </a:lnTo>
                    <a:lnTo>
                      <a:pt x="126" y="72"/>
                    </a:lnTo>
                    <a:lnTo>
                      <a:pt x="133" y="75"/>
                    </a:lnTo>
                    <a:lnTo>
                      <a:pt x="134" y="73"/>
                    </a:lnTo>
                    <a:lnTo>
                      <a:pt x="135" y="72"/>
                    </a:lnTo>
                    <a:lnTo>
                      <a:pt x="136" y="71"/>
                    </a:lnTo>
                    <a:lnTo>
                      <a:pt x="136" y="70"/>
                    </a:lnTo>
                    <a:lnTo>
                      <a:pt x="137" y="68"/>
                    </a:lnTo>
                    <a:lnTo>
                      <a:pt x="138" y="67"/>
                    </a:lnTo>
                    <a:lnTo>
                      <a:pt x="138" y="66"/>
                    </a:lnTo>
                    <a:lnTo>
                      <a:pt x="140" y="53"/>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53" name="Freeform 147"/>
              <p:cNvSpPr>
                <a:spLocks/>
              </p:cNvSpPr>
              <p:nvPr/>
            </p:nvSpPr>
            <p:spPr bwMode="auto">
              <a:xfrm>
                <a:off x="567" y="1868"/>
                <a:ext cx="157" cy="68"/>
              </a:xfrm>
              <a:custGeom>
                <a:avLst/>
                <a:gdLst>
                  <a:gd name="T0" fmla="*/ 152 w 157"/>
                  <a:gd name="T1" fmla="*/ 47 h 68"/>
                  <a:gd name="T2" fmla="*/ 154 w 157"/>
                  <a:gd name="T3" fmla="*/ 44 h 68"/>
                  <a:gd name="T4" fmla="*/ 156 w 157"/>
                  <a:gd name="T5" fmla="*/ 39 h 68"/>
                  <a:gd name="T6" fmla="*/ 154 w 157"/>
                  <a:gd name="T7" fmla="*/ 35 h 68"/>
                  <a:gd name="T8" fmla="*/ 154 w 157"/>
                  <a:gd name="T9" fmla="*/ 31 h 68"/>
                  <a:gd name="T10" fmla="*/ 153 w 157"/>
                  <a:gd name="T11" fmla="*/ 25 h 68"/>
                  <a:gd name="T12" fmla="*/ 152 w 157"/>
                  <a:gd name="T13" fmla="*/ 22 h 68"/>
                  <a:gd name="T14" fmla="*/ 151 w 157"/>
                  <a:gd name="T15" fmla="*/ 19 h 68"/>
                  <a:gd name="T16" fmla="*/ 150 w 157"/>
                  <a:gd name="T17" fmla="*/ 19 h 68"/>
                  <a:gd name="T18" fmla="*/ 149 w 157"/>
                  <a:gd name="T19" fmla="*/ 19 h 68"/>
                  <a:gd name="T20" fmla="*/ 144 w 157"/>
                  <a:gd name="T21" fmla="*/ 21 h 68"/>
                  <a:gd name="T22" fmla="*/ 137 w 157"/>
                  <a:gd name="T23" fmla="*/ 24 h 68"/>
                  <a:gd name="T24" fmla="*/ 128 w 157"/>
                  <a:gd name="T25" fmla="*/ 28 h 68"/>
                  <a:gd name="T26" fmla="*/ 120 w 157"/>
                  <a:gd name="T27" fmla="*/ 31 h 68"/>
                  <a:gd name="T28" fmla="*/ 112 w 157"/>
                  <a:gd name="T29" fmla="*/ 33 h 68"/>
                  <a:gd name="T30" fmla="*/ 107 w 157"/>
                  <a:gd name="T31" fmla="*/ 35 h 68"/>
                  <a:gd name="T32" fmla="*/ 104 w 157"/>
                  <a:gd name="T33" fmla="*/ 36 h 68"/>
                  <a:gd name="T34" fmla="*/ 97 w 157"/>
                  <a:gd name="T35" fmla="*/ 34 h 68"/>
                  <a:gd name="T36" fmla="*/ 84 w 157"/>
                  <a:gd name="T37" fmla="*/ 30 h 68"/>
                  <a:gd name="T38" fmla="*/ 69 w 157"/>
                  <a:gd name="T39" fmla="*/ 23 h 68"/>
                  <a:gd name="T40" fmla="*/ 52 w 157"/>
                  <a:gd name="T41" fmla="*/ 17 h 68"/>
                  <a:gd name="T42" fmla="*/ 35 w 157"/>
                  <a:gd name="T43" fmla="*/ 11 h 68"/>
                  <a:gd name="T44" fmla="*/ 21 w 157"/>
                  <a:gd name="T45" fmla="*/ 5 h 68"/>
                  <a:gd name="T46" fmla="*/ 11 w 157"/>
                  <a:gd name="T47" fmla="*/ 2 h 68"/>
                  <a:gd name="T48" fmla="*/ 8 w 157"/>
                  <a:gd name="T49" fmla="*/ 0 h 68"/>
                  <a:gd name="T50" fmla="*/ 0 w 157"/>
                  <a:gd name="T51" fmla="*/ 25 h 68"/>
                  <a:gd name="T52" fmla="*/ 1 w 157"/>
                  <a:gd name="T53" fmla="*/ 25 h 68"/>
                  <a:gd name="T54" fmla="*/ 3 w 157"/>
                  <a:gd name="T55" fmla="*/ 27 h 68"/>
                  <a:gd name="T56" fmla="*/ 6 w 157"/>
                  <a:gd name="T57" fmla="*/ 29 h 68"/>
                  <a:gd name="T58" fmla="*/ 10 w 157"/>
                  <a:gd name="T59" fmla="*/ 32 h 68"/>
                  <a:gd name="T60" fmla="*/ 16 w 157"/>
                  <a:gd name="T61" fmla="*/ 35 h 68"/>
                  <a:gd name="T62" fmla="*/ 23 w 157"/>
                  <a:gd name="T63" fmla="*/ 38 h 68"/>
                  <a:gd name="T64" fmla="*/ 32 w 157"/>
                  <a:gd name="T65" fmla="*/ 43 h 68"/>
                  <a:gd name="T66" fmla="*/ 42 w 157"/>
                  <a:gd name="T67" fmla="*/ 47 h 68"/>
                  <a:gd name="T68" fmla="*/ 53 w 157"/>
                  <a:gd name="T69" fmla="*/ 50 h 68"/>
                  <a:gd name="T70" fmla="*/ 63 w 157"/>
                  <a:gd name="T71" fmla="*/ 55 h 68"/>
                  <a:gd name="T72" fmla="*/ 74 w 157"/>
                  <a:gd name="T73" fmla="*/ 58 h 68"/>
                  <a:gd name="T74" fmla="*/ 84 w 157"/>
                  <a:gd name="T75" fmla="*/ 61 h 68"/>
                  <a:gd name="T76" fmla="*/ 93 w 157"/>
                  <a:gd name="T77" fmla="*/ 63 h 68"/>
                  <a:gd name="T78" fmla="*/ 99 w 157"/>
                  <a:gd name="T79" fmla="*/ 65 h 68"/>
                  <a:gd name="T80" fmla="*/ 104 w 157"/>
                  <a:gd name="T81" fmla="*/ 67 h 68"/>
                  <a:gd name="T82" fmla="*/ 105 w 157"/>
                  <a:gd name="T83" fmla="*/ 67 h 68"/>
                  <a:gd name="T84" fmla="*/ 107 w 157"/>
                  <a:gd name="T85" fmla="*/ 67 h 68"/>
                  <a:gd name="T86" fmla="*/ 111 w 157"/>
                  <a:gd name="T87" fmla="*/ 64 h 68"/>
                  <a:gd name="T88" fmla="*/ 118 w 157"/>
                  <a:gd name="T89" fmla="*/ 62 h 68"/>
                  <a:gd name="T90" fmla="*/ 126 w 157"/>
                  <a:gd name="T91" fmla="*/ 59 h 68"/>
                  <a:gd name="T92" fmla="*/ 134 w 157"/>
                  <a:gd name="T93" fmla="*/ 57 h 68"/>
                  <a:gd name="T94" fmla="*/ 141 w 157"/>
                  <a:gd name="T95" fmla="*/ 52 h 68"/>
                  <a:gd name="T96" fmla="*/ 148 w 157"/>
                  <a:gd name="T97" fmla="*/ 50 h 68"/>
                  <a:gd name="T98" fmla="*/ 152 w 157"/>
                  <a:gd name="T99" fmla="*/ 47 h 6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7"/>
                  <a:gd name="T151" fmla="*/ 0 h 68"/>
                  <a:gd name="T152" fmla="*/ 157 w 157"/>
                  <a:gd name="T153" fmla="*/ 68 h 6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7" h="68">
                    <a:moveTo>
                      <a:pt x="152" y="47"/>
                    </a:moveTo>
                    <a:lnTo>
                      <a:pt x="154" y="44"/>
                    </a:lnTo>
                    <a:lnTo>
                      <a:pt x="156" y="39"/>
                    </a:lnTo>
                    <a:lnTo>
                      <a:pt x="154" y="35"/>
                    </a:lnTo>
                    <a:lnTo>
                      <a:pt x="154" y="31"/>
                    </a:lnTo>
                    <a:lnTo>
                      <a:pt x="153" y="25"/>
                    </a:lnTo>
                    <a:lnTo>
                      <a:pt x="152" y="22"/>
                    </a:lnTo>
                    <a:lnTo>
                      <a:pt x="151" y="19"/>
                    </a:lnTo>
                    <a:lnTo>
                      <a:pt x="150" y="19"/>
                    </a:lnTo>
                    <a:lnTo>
                      <a:pt x="149" y="19"/>
                    </a:lnTo>
                    <a:lnTo>
                      <a:pt x="144" y="21"/>
                    </a:lnTo>
                    <a:lnTo>
                      <a:pt x="137" y="24"/>
                    </a:lnTo>
                    <a:lnTo>
                      <a:pt x="128" y="28"/>
                    </a:lnTo>
                    <a:lnTo>
                      <a:pt x="120" y="31"/>
                    </a:lnTo>
                    <a:lnTo>
                      <a:pt x="112" y="33"/>
                    </a:lnTo>
                    <a:lnTo>
                      <a:pt x="107" y="35"/>
                    </a:lnTo>
                    <a:lnTo>
                      <a:pt x="104" y="36"/>
                    </a:lnTo>
                    <a:lnTo>
                      <a:pt x="97" y="34"/>
                    </a:lnTo>
                    <a:lnTo>
                      <a:pt x="84" y="30"/>
                    </a:lnTo>
                    <a:lnTo>
                      <a:pt x="69" y="23"/>
                    </a:lnTo>
                    <a:lnTo>
                      <a:pt x="52" y="17"/>
                    </a:lnTo>
                    <a:lnTo>
                      <a:pt x="35" y="11"/>
                    </a:lnTo>
                    <a:lnTo>
                      <a:pt x="21" y="5"/>
                    </a:lnTo>
                    <a:lnTo>
                      <a:pt x="11" y="2"/>
                    </a:lnTo>
                    <a:lnTo>
                      <a:pt x="8" y="0"/>
                    </a:lnTo>
                    <a:lnTo>
                      <a:pt x="0" y="25"/>
                    </a:lnTo>
                    <a:lnTo>
                      <a:pt x="1" y="25"/>
                    </a:lnTo>
                    <a:lnTo>
                      <a:pt x="3" y="27"/>
                    </a:lnTo>
                    <a:lnTo>
                      <a:pt x="6" y="29"/>
                    </a:lnTo>
                    <a:lnTo>
                      <a:pt x="10" y="32"/>
                    </a:lnTo>
                    <a:lnTo>
                      <a:pt x="16" y="35"/>
                    </a:lnTo>
                    <a:lnTo>
                      <a:pt x="23" y="38"/>
                    </a:lnTo>
                    <a:lnTo>
                      <a:pt x="32" y="43"/>
                    </a:lnTo>
                    <a:lnTo>
                      <a:pt x="42" y="47"/>
                    </a:lnTo>
                    <a:lnTo>
                      <a:pt x="53" y="50"/>
                    </a:lnTo>
                    <a:lnTo>
                      <a:pt x="63" y="55"/>
                    </a:lnTo>
                    <a:lnTo>
                      <a:pt x="74" y="58"/>
                    </a:lnTo>
                    <a:lnTo>
                      <a:pt x="84" y="61"/>
                    </a:lnTo>
                    <a:lnTo>
                      <a:pt x="93" y="63"/>
                    </a:lnTo>
                    <a:lnTo>
                      <a:pt x="99" y="65"/>
                    </a:lnTo>
                    <a:lnTo>
                      <a:pt x="104" y="67"/>
                    </a:lnTo>
                    <a:lnTo>
                      <a:pt x="105" y="67"/>
                    </a:lnTo>
                    <a:lnTo>
                      <a:pt x="107" y="67"/>
                    </a:lnTo>
                    <a:lnTo>
                      <a:pt x="111" y="64"/>
                    </a:lnTo>
                    <a:lnTo>
                      <a:pt x="118" y="62"/>
                    </a:lnTo>
                    <a:lnTo>
                      <a:pt x="126" y="59"/>
                    </a:lnTo>
                    <a:lnTo>
                      <a:pt x="134" y="57"/>
                    </a:lnTo>
                    <a:lnTo>
                      <a:pt x="141" y="52"/>
                    </a:lnTo>
                    <a:lnTo>
                      <a:pt x="148" y="50"/>
                    </a:lnTo>
                    <a:lnTo>
                      <a:pt x="152" y="47"/>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54" name="Freeform 148"/>
              <p:cNvSpPr>
                <a:spLocks/>
              </p:cNvSpPr>
              <p:nvPr/>
            </p:nvSpPr>
            <p:spPr bwMode="auto">
              <a:xfrm>
                <a:off x="570" y="1872"/>
                <a:ext cx="86" cy="55"/>
              </a:xfrm>
              <a:custGeom>
                <a:avLst/>
                <a:gdLst>
                  <a:gd name="T0" fmla="*/ 65 w 85"/>
                  <a:gd name="T1" fmla="*/ 49 h 55"/>
                  <a:gd name="T2" fmla="*/ 55 w 85"/>
                  <a:gd name="T3" fmla="*/ 46 h 55"/>
                  <a:gd name="T4" fmla="*/ 42 w 85"/>
                  <a:gd name="T5" fmla="*/ 41 h 55"/>
                  <a:gd name="T6" fmla="*/ 31 w 85"/>
                  <a:gd name="T7" fmla="*/ 36 h 55"/>
                  <a:gd name="T8" fmla="*/ 25 w 85"/>
                  <a:gd name="T9" fmla="*/ 33 h 55"/>
                  <a:gd name="T10" fmla="*/ 16 w 85"/>
                  <a:gd name="T11" fmla="*/ 30 h 55"/>
                  <a:gd name="T12" fmla="*/ 6 w 85"/>
                  <a:gd name="T13" fmla="*/ 24 h 55"/>
                  <a:gd name="T14" fmla="*/ 1 w 85"/>
                  <a:gd name="T15" fmla="*/ 21 h 55"/>
                  <a:gd name="T16" fmla="*/ 1 w 85"/>
                  <a:gd name="T17" fmla="*/ 17 h 55"/>
                  <a:gd name="T18" fmla="*/ 2 w 85"/>
                  <a:gd name="T19" fmla="*/ 11 h 55"/>
                  <a:gd name="T20" fmla="*/ 5 w 85"/>
                  <a:gd name="T21" fmla="*/ 5 h 55"/>
                  <a:gd name="T22" fmla="*/ 6 w 85"/>
                  <a:gd name="T23" fmla="*/ 1 h 55"/>
                  <a:gd name="T24" fmla="*/ 7 w 85"/>
                  <a:gd name="T25" fmla="*/ 1 h 55"/>
                  <a:gd name="T26" fmla="*/ 13 w 85"/>
                  <a:gd name="T27" fmla="*/ 2 h 55"/>
                  <a:gd name="T28" fmla="*/ 20 w 85"/>
                  <a:gd name="T29" fmla="*/ 5 h 55"/>
                  <a:gd name="T30" fmla="*/ 28 w 85"/>
                  <a:gd name="T31" fmla="*/ 7 h 55"/>
                  <a:gd name="T32" fmla="*/ 33 w 85"/>
                  <a:gd name="T33" fmla="*/ 10 h 55"/>
                  <a:gd name="T34" fmla="*/ 39 w 85"/>
                  <a:gd name="T35" fmla="*/ 15 h 55"/>
                  <a:gd name="T36" fmla="*/ 43 w 85"/>
                  <a:gd name="T37" fmla="*/ 18 h 55"/>
                  <a:gd name="T38" fmla="*/ 42 w 85"/>
                  <a:gd name="T39" fmla="*/ 20 h 55"/>
                  <a:gd name="T40" fmla="*/ 32 w 85"/>
                  <a:gd name="T41" fmla="*/ 20 h 55"/>
                  <a:gd name="T42" fmla="*/ 27 w 85"/>
                  <a:gd name="T43" fmla="*/ 22 h 55"/>
                  <a:gd name="T44" fmla="*/ 30 w 85"/>
                  <a:gd name="T45" fmla="*/ 27 h 55"/>
                  <a:gd name="T46" fmla="*/ 38 w 85"/>
                  <a:gd name="T47" fmla="*/ 32 h 55"/>
                  <a:gd name="T48" fmla="*/ 45 w 85"/>
                  <a:gd name="T49" fmla="*/ 37 h 55"/>
                  <a:gd name="T50" fmla="*/ 55 w 85"/>
                  <a:gd name="T51" fmla="*/ 43 h 55"/>
                  <a:gd name="T52" fmla="*/ 66 w 85"/>
                  <a:gd name="T53" fmla="*/ 47 h 55"/>
                  <a:gd name="T54" fmla="*/ 77 w 85"/>
                  <a:gd name="T55" fmla="*/ 50 h 55"/>
                  <a:gd name="T56" fmla="*/ 84 w 85"/>
                  <a:gd name="T57" fmla="*/ 54 h 55"/>
                  <a:gd name="T58" fmla="*/ 81 w 85"/>
                  <a:gd name="T59" fmla="*/ 54 h 55"/>
                  <a:gd name="T60" fmla="*/ 74 w 85"/>
                  <a:gd name="T61" fmla="*/ 51 h 55"/>
                  <a:gd name="T62" fmla="*/ 67 w 85"/>
                  <a:gd name="T63" fmla="*/ 50 h 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5"/>
                  <a:gd name="T97" fmla="*/ 0 h 55"/>
                  <a:gd name="T98" fmla="*/ 85 w 85"/>
                  <a:gd name="T99" fmla="*/ 55 h 5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5" h="55">
                    <a:moveTo>
                      <a:pt x="66" y="50"/>
                    </a:moveTo>
                    <a:lnTo>
                      <a:pt x="65" y="49"/>
                    </a:lnTo>
                    <a:lnTo>
                      <a:pt x="61" y="48"/>
                    </a:lnTo>
                    <a:lnTo>
                      <a:pt x="55" y="46"/>
                    </a:lnTo>
                    <a:lnTo>
                      <a:pt x="49" y="44"/>
                    </a:lnTo>
                    <a:lnTo>
                      <a:pt x="42" y="41"/>
                    </a:lnTo>
                    <a:lnTo>
                      <a:pt x="37" y="38"/>
                    </a:lnTo>
                    <a:lnTo>
                      <a:pt x="31" y="36"/>
                    </a:lnTo>
                    <a:lnTo>
                      <a:pt x="28" y="34"/>
                    </a:lnTo>
                    <a:lnTo>
                      <a:pt x="25" y="33"/>
                    </a:lnTo>
                    <a:lnTo>
                      <a:pt x="20" y="31"/>
                    </a:lnTo>
                    <a:lnTo>
                      <a:pt x="16" y="30"/>
                    </a:lnTo>
                    <a:lnTo>
                      <a:pt x="10" y="27"/>
                    </a:lnTo>
                    <a:lnTo>
                      <a:pt x="6" y="24"/>
                    </a:lnTo>
                    <a:lnTo>
                      <a:pt x="3" y="22"/>
                    </a:lnTo>
                    <a:lnTo>
                      <a:pt x="1" y="21"/>
                    </a:lnTo>
                    <a:lnTo>
                      <a:pt x="0" y="19"/>
                    </a:lnTo>
                    <a:lnTo>
                      <a:pt x="1" y="17"/>
                    </a:lnTo>
                    <a:lnTo>
                      <a:pt x="1" y="15"/>
                    </a:lnTo>
                    <a:lnTo>
                      <a:pt x="2" y="11"/>
                    </a:lnTo>
                    <a:lnTo>
                      <a:pt x="3" y="8"/>
                    </a:lnTo>
                    <a:lnTo>
                      <a:pt x="5" y="5"/>
                    </a:lnTo>
                    <a:lnTo>
                      <a:pt x="5" y="3"/>
                    </a:lnTo>
                    <a:lnTo>
                      <a:pt x="6" y="1"/>
                    </a:lnTo>
                    <a:lnTo>
                      <a:pt x="6" y="0"/>
                    </a:lnTo>
                    <a:lnTo>
                      <a:pt x="7" y="1"/>
                    </a:lnTo>
                    <a:lnTo>
                      <a:pt x="9" y="1"/>
                    </a:lnTo>
                    <a:lnTo>
                      <a:pt x="13" y="2"/>
                    </a:lnTo>
                    <a:lnTo>
                      <a:pt x="16" y="3"/>
                    </a:lnTo>
                    <a:lnTo>
                      <a:pt x="20" y="5"/>
                    </a:lnTo>
                    <a:lnTo>
                      <a:pt x="24" y="6"/>
                    </a:lnTo>
                    <a:lnTo>
                      <a:pt x="28" y="7"/>
                    </a:lnTo>
                    <a:lnTo>
                      <a:pt x="31" y="9"/>
                    </a:lnTo>
                    <a:lnTo>
                      <a:pt x="33" y="10"/>
                    </a:lnTo>
                    <a:lnTo>
                      <a:pt x="37" y="12"/>
                    </a:lnTo>
                    <a:lnTo>
                      <a:pt x="39" y="15"/>
                    </a:lnTo>
                    <a:lnTo>
                      <a:pt x="41" y="16"/>
                    </a:lnTo>
                    <a:lnTo>
                      <a:pt x="43" y="18"/>
                    </a:lnTo>
                    <a:lnTo>
                      <a:pt x="43" y="19"/>
                    </a:lnTo>
                    <a:lnTo>
                      <a:pt x="42" y="20"/>
                    </a:lnTo>
                    <a:lnTo>
                      <a:pt x="40" y="20"/>
                    </a:lnTo>
                    <a:lnTo>
                      <a:pt x="32" y="20"/>
                    </a:lnTo>
                    <a:lnTo>
                      <a:pt x="28" y="21"/>
                    </a:lnTo>
                    <a:lnTo>
                      <a:pt x="27" y="22"/>
                    </a:lnTo>
                    <a:lnTo>
                      <a:pt x="28" y="24"/>
                    </a:lnTo>
                    <a:lnTo>
                      <a:pt x="30" y="27"/>
                    </a:lnTo>
                    <a:lnTo>
                      <a:pt x="33" y="30"/>
                    </a:lnTo>
                    <a:lnTo>
                      <a:pt x="38" y="32"/>
                    </a:lnTo>
                    <a:lnTo>
                      <a:pt x="42" y="35"/>
                    </a:lnTo>
                    <a:lnTo>
                      <a:pt x="45" y="37"/>
                    </a:lnTo>
                    <a:lnTo>
                      <a:pt x="51" y="41"/>
                    </a:lnTo>
                    <a:lnTo>
                      <a:pt x="55" y="43"/>
                    </a:lnTo>
                    <a:lnTo>
                      <a:pt x="61" y="45"/>
                    </a:lnTo>
                    <a:lnTo>
                      <a:pt x="66" y="47"/>
                    </a:lnTo>
                    <a:lnTo>
                      <a:pt x="72" y="48"/>
                    </a:lnTo>
                    <a:lnTo>
                      <a:pt x="77" y="50"/>
                    </a:lnTo>
                    <a:lnTo>
                      <a:pt x="81" y="52"/>
                    </a:lnTo>
                    <a:lnTo>
                      <a:pt x="84" y="54"/>
                    </a:lnTo>
                    <a:lnTo>
                      <a:pt x="81" y="54"/>
                    </a:lnTo>
                    <a:lnTo>
                      <a:pt x="78" y="52"/>
                    </a:lnTo>
                    <a:lnTo>
                      <a:pt x="74" y="51"/>
                    </a:lnTo>
                    <a:lnTo>
                      <a:pt x="70" y="51"/>
                    </a:lnTo>
                    <a:lnTo>
                      <a:pt x="67" y="50"/>
                    </a:lnTo>
                    <a:lnTo>
                      <a:pt x="66" y="5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55" name="Freeform 149"/>
              <p:cNvSpPr>
                <a:spLocks/>
              </p:cNvSpPr>
              <p:nvPr/>
            </p:nvSpPr>
            <p:spPr bwMode="auto">
              <a:xfrm>
                <a:off x="637" y="1994"/>
                <a:ext cx="21" cy="27"/>
              </a:xfrm>
              <a:custGeom>
                <a:avLst/>
                <a:gdLst>
                  <a:gd name="T0" fmla="*/ 20 w 21"/>
                  <a:gd name="T1" fmla="*/ 8 h 27"/>
                  <a:gd name="T2" fmla="*/ 0 w 21"/>
                  <a:gd name="T3" fmla="*/ 0 h 27"/>
                  <a:gd name="T4" fmla="*/ 0 w 21"/>
                  <a:gd name="T5" fmla="*/ 17 h 27"/>
                  <a:gd name="T6" fmla="*/ 20 w 21"/>
                  <a:gd name="T7" fmla="*/ 26 h 27"/>
                  <a:gd name="T8" fmla="*/ 20 w 21"/>
                  <a:gd name="T9" fmla="*/ 8 h 27"/>
                  <a:gd name="T10" fmla="*/ 0 60000 65536"/>
                  <a:gd name="T11" fmla="*/ 0 60000 65536"/>
                  <a:gd name="T12" fmla="*/ 0 60000 65536"/>
                  <a:gd name="T13" fmla="*/ 0 60000 65536"/>
                  <a:gd name="T14" fmla="*/ 0 60000 65536"/>
                  <a:gd name="T15" fmla="*/ 0 w 21"/>
                  <a:gd name="T16" fmla="*/ 0 h 27"/>
                  <a:gd name="T17" fmla="*/ 21 w 21"/>
                  <a:gd name="T18" fmla="*/ 27 h 27"/>
                </a:gdLst>
                <a:ahLst/>
                <a:cxnLst>
                  <a:cxn ang="T10">
                    <a:pos x="T0" y="T1"/>
                  </a:cxn>
                  <a:cxn ang="T11">
                    <a:pos x="T2" y="T3"/>
                  </a:cxn>
                  <a:cxn ang="T12">
                    <a:pos x="T4" y="T5"/>
                  </a:cxn>
                  <a:cxn ang="T13">
                    <a:pos x="T6" y="T7"/>
                  </a:cxn>
                  <a:cxn ang="T14">
                    <a:pos x="T8" y="T9"/>
                  </a:cxn>
                </a:cxnLst>
                <a:rect l="T15" t="T16" r="T17" b="T18"/>
                <a:pathLst>
                  <a:path w="21" h="27">
                    <a:moveTo>
                      <a:pt x="20" y="8"/>
                    </a:moveTo>
                    <a:lnTo>
                      <a:pt x="0" y="0"/>
                    </a:lnTo>
                    <a:lnTo>
                      <a:pt x="0" y="17"/>
                    </a:lnTo>
                    <a:lnTo>
                      <a:pt x="20" y="26"/>
                    </a:lnTo>
                    <a:lnTo>
                      <a:pt x="20" y="8"/>
                    </a:lnTo>
                  </a:path>
                </a:pathLst>
              </a:custGeom>
              <a:solidFill>
                <a:srgbClr val="FFFF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56" name="Freeform 150"/>
              <p:cNvSpPr>
                <a:spLocks/>
              </p:cNvSpPr>
              <p:nvPr/>
            </p:nvSpPr>
            <p:spPr bwMode="auto">
              <a:xfrm>
                <a:off x="541" y="1951"/>
                <a:ext cx="19" cy="27"/>
              </a:xfrm>
              <a:custGeom>
                <a:avLst/>
                <a:gdLst>
                  <a:gd name="T0" fmla="*/ 19 w 20"/>
                  <a:gd name="T1" fmla="*/ 9 h 27"/>
                  <a:gd name="T2" fmla="*/ 0 w 20"/>
                  <a:gd name="T3" fmla="*/ 0 h 27"/>
                  <a:gd name="T4" fmla="*/ 0 w 20"/>
                  <a:gd name="T5" fmla="*/ 17 h 27"/>
                  <a:gd name="T6" fmla="*/ 19 w 20"/>
                  <a:gd name="T7" fmla="*/ 26 h 27"/>
                  <a:gd name="T8" fmla="*/ 19 w 20"/>
                  <a:gd name="T9" fmla="*/ 9 h 27"/>
                  <a:gd name="T10" fmla="*/ 0 60000 65536"/>
                  <a:gd name="T11" fmla="*/ 0 60000 65536"/>
                  <a:gd name="T12" fmla="*/ 0 60000 65536"/>
                  <a:gd name="T13" fmla="*/ 0 60000 65536"/>
                  <a:gd name="T14" fmla="*/ 0 60000 65536"/>
                  <a:gd name="T15" fmla="*/ 0 w 20"/>
                  <a:gd name="T16" fmla="*/ 0 h 27"/>
                  <a:gd name="T17" fmla="*/ 20 w 20"/>
                  <a:gd name="T18" fmla="*/ 27 h 27"/>
                </a:gdLst>
                <a:ahLst/>
                <a:cxnLst>
                  <a:cxn ang="T10">
                    <a:pos x="T0" y="T1"/>
                  </a:cxn>
                  <a:cxn ang="T11">
                    <a:pos x="T2" y="T3"/>
                  </a:cxn>
                  <a:cxn ang="T12">
                    <a:pos x="T4" y="T5"/>
                  </a:cxn>
                  <a:cxn ang="T13">
                    <a:pos x="T6" y="T7"/>
                  </a:cxn>
                  <a:cxn ang="T14">
                    <a:pos x="T8" y="T9"/>
                  </a:cxn>
                </a:cxnLst>
                <a:rect l="T15" t="T16" r="T17" b="T18"/>
                <a:pathLst>
                  <a:path w="20" h="27">
                    <a:moveTo>
                      <a:pt x="19" y="9"/>
                    </a:moveTo>
                    <a:lnTo>
                      <a:pt x="0" y="0"/>
                    </a:lnTo>
                    <a:lnTo>
                      <a:pt x="0" y="17"/>
                    </a:lnTo>
                    <a:lnTo>
                      <a:pt x="19" y="26"/>
                    </a:lnTo>
                    <a:lnTo>
                      <a:pt x="19" y="9"/>
                    </a:lnTo>
                  </a:path>
                </a:pathLst>
              </a:custGeom>
              <a:solidFill>
                <a:srgbClr val="FFFF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57" name="Freeform 151"/>
              <p:cNvSpPr>
                <a:spLocks/>
              </p:cNvSpPr>
              <p:nvPr/>
            </p:nvSpPr>
            <p:spPr bwMode="auto">
              <a:xfrm>
                <a:off x="572" y="1820"/>
                <a:ext cx="243" cy="82"/>
              </a:xfrm>
              <a:custGeom>
                <a:avLst/>
                <a:gdLst>
                  <a:gd name="T0" fmla="*/ 245 w 246"/>
                  <a:gd name="T1" fmla="*/ 33 h 82"/>
                  <a:gd name="T2" fmla="*/ 156 w 246"/>
                  <a:gd name="T3" fmla="*/ 0 h 82"/>
                  <a:gd name="T4" fmla="*/ 149 w 246"/>
                  <a:gd name="T5" fmla="*/ 1 h 82"/>
                  <a:gd name="T6" fmla="*/ 131 w 246"/>
                  <a:gd name="T7" fmla="*/ 4 h 82"/>
                  <a:gd name="T8" fmla="*/ 106 w 246"/>
                  <a:gd name="T9" fmla="*/ 10 h 82"/>
                  <a:gd name="T10" fmla="*/ 78 w 246"/>
                  <a:gd name="T11" fmla="*/ 17 h 82"/>
                  <a:gd name="T12" fmla="*/ 48 w 246"/>
                  <a:gd name="T13" fmla="*/ 24 h 82"/>
                  <a:gd name="T14" fmla="*/ 23 w 246"/>
                  <a:gd name="T15" fmla="*/ 31 h 82"/>
                  <a:gd name="T16" fmla="*/ 6 w 246"/>
                  <a:gd name="T17" fmla="*/ 37 h 82"/>
                  <a:gd name="T18" fmla="*/ 0 w 246"/>
                  <a:gd name="T19" fmla="*/ 42 h 82"/>
                  <a:gd name="T20" fmla="*/ 4 w 246"/>
                  <a:gd name="T21" fmla="*/ 45 h 82"/>
                  <a:gd name="T22" fmla="*/ 15 w 246"/>
                  <a:gd name="T23" fmla="*/ 49 h 82"/>
                  <a:gd name="T24" fmla="*/ 31 w 246"/>
                  <a:gd name="T25" fmla="*/ 56 h 82"/>
                  <a:gd name="T26" fmla="*/ 49 w 246"/>
                  <a:gd name="T27" fmla="*/ 63 h 82"/>
                  <a:gd name="T28" fmla="*/ 68 w 246"/>
                  <a:gd name="T29" fmla="*/ 70 h 82"/>
                  <a:gd name="T30" fmla="*/ 84 w 246"/>
                  <a:gd name="T31" fmla="*/ 76 h 82"/>
                  <a:gd name="T32" fmla="*/ 97 w 246"/>
                  <a:gd name="T33" fmla="*/ 79 h 82"/>
                  <a:gd name="T34" fmla="*/ 104 w 246"/>
                  <a:gd name="T35" fmla="*/ 81 h 82"/>
                  <a:gd name="T36" fmla="*/ 112 w 246"/>
                  <a:gd name="T37" fmla="*/ 77 h 82"/>
                  <a:gd name="T38" fmla="*/ 131 w 246"/>
                  <a:gd name="T39" fmla="*/ 71 h 82"/>
                  <a:gd name="T40" fmla="*/ 153 w 246"/>
                  <a:gd name="T41" fmla="*/ 63 h 82"/>
                  <a:gd name="T42" fmla="*/ 178 w 246"/>
                  <a:gd name="T43" fmla="*/ 55 h 82"/>
                  <a:gd name="T44" fmla="*/ 203 w 246"/>
                  <a:gd name="T45" fmla="*/ 47 h 82"/>
                  <a:gd name="T46" fmla="*/ 224 w 246"/>
                  <a:gd name="T47" fmla="*/ 39 h 82"/>
                  <a:gd name="T48" fmla="*/ 239 w 246"/>
                  <a:gd name="T49" fmla="*/ 35 h 82"/>
                  <a:gd name="T50" fmla="*/ 245 w 246"/>
                  <a:gd name="T51" fmla="*/ 33 h 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6"/>
                  <a:gd name="T79" fmla="*/ 0 h 82"/>
                  <a:gd name="T80" fmla="*/ 246 w 246"/>
                  <a:gd name="T81" fmla="*/ 82 h 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6" h="82">
                    <a:moveTo>
                      <a:pt x="245" y="33"/>
                    </a:moveTo>
                    <a:lnTo>
                      <a:pt x="156" y="0"/>
                    </a:lnTo>
                    <a:lnTo>
                      <a:pt x="149" y="1"/>
                    </a:lnTo>
                    <a:lnTo>
                      <a:pt x="131" y="4"/>
                    </a:lnTo>
                    <a:lnTo>
                      <a:pt x="106" y="10"/>
                    </a:lnTo>
                    <a:lnTo>
                      <a:pt x="78" y="17"/>
                    </a:lnTo>
                    <a:lnTo>
                      <a:pt x="48" y="24"/>
                    </a:lnTo>
                    <a:lnTo>
                      <a:pt x="23" y="31"/>
                    </a:lnTo>
                    <a:lnTo>
                      <a:pt x="6" y="37"/>
                    </a:lnTo>
                    <a:lnTo>
                      <a:pt x="0" y="42"/>
                    </a:lnTo>
                    <a:lnTo>
                      <a:pt x="4" y="45"/>
                    </a:lnTo>
                    <a:lnTo>
                      <a:pt x="15" y="49"/>
                    </a:lnTo>
                    <a:lnTo>
                      <a:pt x="31" y="56"/>
                    </a:lnTo>
                    <a:lnTo>
                      <a:pt x="49" y="63"/>
                    </a:lnTo>
                    <a:lnTo>
                      <a:pt x="68" y="70"/>
                    </a:lnTo>
                    <a:lnTo>
                      <a:pt x="84" y="76"/>
                    </a:lnTo>
                    <a:lnTo>
                      <a:pt x="97" y="79"/>
                    </a:lnTo>
                    <a:lnTo>
                      <a:pt x="104" y="81"/>
                    </a:lnTo>
                    <a:lnTo>
                      <a:pt x="112" y="77"/>
                    </a:lnTo>
                    <a:lnTo>
                      <a:pt x="131" y="71"/>
                    </a:lnTo>
                    <a:lnTo>
                      <a:pt x="153" y="63"/>
                    </a:lnTo>
                    <a:lnTo>
                      <a:pt x="178" y="55"/>
                    </a:lnTo>
                    <a:lnTo>
                      <a:pt x="203" y="47"/>
                    </a:lnTo>
                    <a:lnTo>
                      <a:pt x="224" y="39"/>
                    </a:lnTo>
                    <a:lnTo>
                      <a:pt x="239" y="35"/>
                    </a:lnTo>
                    <a:lnTo>
                      <a:pt x="245" y="33"/>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58" name="Freeform 152"/>
              <p:cNvSpPr>
                <a:spLocks/>
              </p:cNvSpPr>
              <p:nvPr/>
            </p:nvSpPr>
            <p:spPr bwMode="auto">
              <a:xfrm>
                <a:off x="772" y="1880"/>
                <a:ext cx="35" cy="69"/>
              </a:xfrm>
              <a:custGeom>
                <a:avLst/>
                <a:gdLst>
                  <a:gd name="T0" fmla="*/ 34 w 35"/>
                  <a:gd name="T1" fmla="*/ 0 h 69"/>
                  <a:gd name="T2" fmla="*/ 0 w 35"/>
                  <a:gd name="T3" fmla="*/ 15 h 69"/>
                  <a:gd name="T4" fmla="*/ 0 w 35"/>
                  <a:gd name="T5" fmla="*/ 68 h 69"/>
                  <a:gd name="T6" fmla="*/ 34 w 35"/>
                  <a:gd name="T7" fmla="*/ 49 h 69"/>
                  <a:gd name="T8" fmla="*/ 34 w 35"/>
                  <a:gd name="T9" fmla="*/ 0 h 69"/>
                  <a:gd name="T10" fmla="*/ 0 60000 65536"/>
                  <a:gd name="T11" fmla="*/ 0 60000 65536"/>
                  <a:gd name="T12" fmla="*/ 0 60000 65536"/>
                  <a:gd name="T13" fmla="*/ 0 60000 65536"/>
                  <a:gd name="T14" fmla="*/ 0 60000 65536"/>
                  <a:gd name="T15" fmla="*/ 0 w 35"/>
                  <a:gd name="T16" fmla="*/ 0 h 69"/>
                  <a:gd name="T17" fmla="*/ 35 w 35"/>
                  <a:gd name="T18" fmla="*/ 69 h 69"/>
                </a:gdLst>
                <a:ahLst/>
                <a:cxnLst>
                  <a:cxn ang="T10">
                    <a:pos x="T0" y="T1"/>
                  </a:cxn>
                  <a:cxn ang="T11">
                    <a:pos x="T2" y="T3"/>
                  </a:cxn>
                  <a:cxn ang="T12">
                    <a:pos x="T4" y="T5"/>
                  </a:cxn>
                  <a:cxn ang="T13">
                    <a:pos x="T6" y="T7"/>
                  </a:cxn>
                  <a:cxn ang="T14">
                    <a:pos x="T8" y="T9"/>
                  </a:cxn>
                </a:cxnLst>
                <a:rect l="T15" t="T16" r="T17" b="T18"/>
                <a:pathLst>
                  <a:path w="35" h="69">
                    <a:moveTo>
                      <a:pt x="34" y="0"/>
                    </a:moveTo>
                    <a:lnTo>
                      <a:pt x="0" y="15"/>
                    </a:lnTo>
                    <a:lnTo>
                      <a:pt x="0" y="68"/>
                    </a:lnTo>
                    <a:lnTo>
                      <a:pt x="34" y="49"/>
                    </a:lnTo>
                    <a:lnTo>
                      <a:pt x="34"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59" name="Freeform 153"/>
              <p:cNvSpPr>
                <a:spLocks/>
              </p:cNvSpPr>
              <p:nvPr/>
            </p:nvSpPr>
            <p:spPr bwMode="auto">
              <a:xfrm>
                <a:off x="776" y="1882"/>
                <a:ext cx="35" cy="69"/>
              </a:xfrm>
              <a:custGeom>
                <a:avLst/>
                <a:gdLst>
                  <a:gd name="T0" fmla="*/ 35 w 36"/>
                  <a:gd name="T1" fmla="*/ 0 h 68"/>
                  <a:gd name="T2" fmla="*/ 0 w 36"/>
                  <a:gd name="T3" fmla="*/ 15 h 68"/>
                  <a:gd name="T4" fmla="*/ 0 w 36"/>
                  <a:gd name="T5" fmla="*/ 67 h 68"/>
                  <a:gd name="T6" fmla="*/ 35 w 36"/>
                  <a:gd name="T7" fmla="*/ 48 h 68"/>
                  <a:gd name="T8" fmla="*/ 35 w 36"/>
                  <a:gd name="T9" fmla="*/ 0 h 68"/>
                  <a:gd name="T10" fmla="*/ 0 60000 65536"/>
                  <a:gd name="T11" fmla="*/ 0 60000 65536"/>
                  <a:gd name="T12" fmla="*/ 0 60000 65536"/>
                  <a:gd name="T13" fmla="*/ 0 60000 65536"/>
                  <a:gd name="T14" fmla="*/ 0 60000 65536"/>
                  <a:gd name="T15" fmla="*/ 0 w 36"/>
                  <a:gd name="T16" fmla="*/ 0 h 68"/>
                  <a:gd name="T17" fmla="*/ 36 w 36"/>
                  <a:gd name="T18" fmla="*/ 68 h 68"/>
                </a:gdLst>
                <a:ahLst/>
                <a:cxnLst>
                  <a:cxn ang="T10">
                    <a:pos x="T0" y="T1"/>
                  </a:cxn>
                  <a:cxn ang="T11">
                    <a:pos x="T2" y="T3"/>
                  </a:cxn>
                  <a:cxn ang="T12">
                    <a:pos x="T4" y="T5"/>
                  </a:cxn>
                  <a:cxn ang="T13">
                    <a:pos x="T6" y="T7"/>
                  </a:cxn>
                  <a:cxn ang="T14">
                    <a:pos x="T8" y="T9"/>
                  </a:cxn>
                </a:cxnLst>
                <a:rect l="T15" t="T16" r="T17" b="T18"/>
                <a:pathLst>
                  <a:path w="36" h="68">
                    <a:moveTo>
                      <a:pt x="35" y="0"/>
                    </a:moveTo>
                    <a:lnTo>
                      <a:pt x="0" y="15"/>
                    </a:lnTo>
                    <a:lnTo>
                      <a:pt x="0" y="67"/>
                    </a:lnTo>
                    <a:lnTo>
                      <a:pt x="35" y="48"/>
                    </a:lnTo>
                    <a:lnTo>
                      <a:pt x="35"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60" name="Freeform 154"/>
              <p:cNvSpPr>
                <a:spLocks/>
              </p:cNvSpPr>
              <p:nvPr/>
            </p:nvSpPr>
            <p:spPr bwMode="auto">
              <a:xfrm>
                <a:off x="592" y="1845"/>
                <a:ext cx="91" cy="50"/>
              </a:xfrm>
              <a:custGeom>
                <a:avLst/>
                <a:gdLst>
                  <a:gd name="T0" fmla="*/ 0 w 91"/>
                  <a:gd name="T1" fmla="*/ 0 h 51"/>
                  <a:gd name="T2" fmla="*/ 0 w 91"/>
                  <a:gd name="T3" fmla="*/ 14 h 51"/>
                  <a:gd name="T4" fmla="*/ 90 w 91"/>
                  <a:gd name="T5" fmla="*/ 50 h 51"/>
                  <a:gd name="T6" fmla="*/ 90 w 91"/>
                  <a:gd name="T7" fmla="*/ 33 h 51"/>
                  <a:gd name="T8" fmla="*/ 0 w 91"/>
                  <a:gd name="T9" fmla="*/ 0 h 51"/>
                  <a:gd name="T10" fmla="*/ 0 60000 65536"/>
                  <a:gd name="T11" fmla="*/ 0 60000 65536"/>
                  <a:gd name="T12" fmla="*/ 0 60000 65536"/>
                  <a:gd name="T13" fmla="*/ 0 60000 65536"/>
                  <a:gd name="T14" fmla="*/ 0 60000 65536"/>
                  <a:gd name="T15" fmla="*/ 0 w 91"/>
                  <a:gd name="T16" fmla="*/ 0 h 51"/>
                  <a:gd name="T17" fmla="*/ 91 w 91"/>
                  <a:gd name="T18" fmla="*/ 51 h 51"/>
                </a:gdLst>
                <a:ahLst/>
                <a:cxnLst>
                  <a:cxn ang="T10">
                    <a:pos x="T0" y="T1"/>
                  </a:cxn>
                  <a:cxn ang="T11">
                    <a:pos x="T2" y="T3"/>
                  </a:cxn>
                  <a:cxn ang="T12">
                    <a:pos x="T4" y="T5"/>
                  </a:cxn>
                  <a:cxn ang="T13">
                    <a:pos x="T6" y="T7"/>
                  </a:cxn>
                  <a:cxn ang="T14">
                    <a:pos x="T8" y="T9"/>
                  </a:cxn>
                </a:cxnLst>
                <a:rect l="T15" t="T16" r="T17" b="T18"/>
                <a:pathLst>
                  <a:path w="91" h="51">
                    <a:moveTo>
                      <a:pt x="0" y="0"/>
                    </a:moveTo>
                    <a:lnTo>
                      <a:pt x="0" y="14"/>
                    </a:lnTo>
                    <a:lnTo>
                      <a:pt x="90" y="50"/>
                    </a:lnTo>
                    <a:lnTo>
                      <a:pt x="90" y="33"/>
                    </a:lnTo>
                    <a:lnTo>
                      <a:pt x="0" y="0"/>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61" name="Freeform 155"/>
              <p:cNvSpPr>
                <a:spLocks/>
              </p:cNvSpPr>
              <p:nvPr/>
            </p:nvSpPr>
            <p:spPr bwMode="auto">
              <a:xfrm>
                <a:off x="592" y="1841"/>
                <a:ext cx="103" cy="39"/>
              </a:xfrm>
              <a:custGeom>
                <a:avLst/>
                <a:gdLst>
                  <a:gd name="T0" fmla="*/ 11 w 103"/>
                  <a:gd name="T1" fmla="*/ 0 h 39"/>
                  <a:gd name="T2" fmla="*/ 0 w 103"/>
                  <a:gd name="T3" fmla="*/ 4 h 39"/>
                  <a:gd name="T4" fmla="*/ 90 w 103"/>
                  <a:gd name="T5" fmla="*/ 38 h 39"/>
                  <a:gd name="T6" fmla="*/ 102 w 103"/>
                  <a:gd name="T7" fmla="*/ 33 h 39"/>
                  <a:gd name="T8" fmla="*/ 11 w 103"/>
                  <a:gd name="T9" fmla="*/ 0 h 39"/>
                  <a:gd name="T10" fmla="*/ 0 60000 65536"/>
                  <a:gd name="T11" fmla="*/ 0 60000 65536"/>
                  <a:gd name="T12" fmla="*/ 0 60000 65536"/>
                  <a:gd name="T13" fmla="*/ 0 60000 65536"/>
                  <a:gd name="T14" fmla="*/ 0 60000 65536"/>
                  <a:gd name="T15" fmla="*/ 0 w 103"/>
                  <a:gd name="T16" fmla="*/ 0 h 39"/>
                  <a:gd name="T17" fmla="*/ 103 w 103"/>
                  <a:gd name="T18" fmla="*/ 39 h 39"/>
                </a:gdLst>
                <a:ahLst/>
                <a:cxnLst>
                  <a:cxn ang="T10">
                    <a:pos x="T0" y="T1"/>
                  </a:cxn>
                  <a:cxn ang="T11">
                    <a:pos x="T2" y="T3"/>
                  </a:cxn>
                  <a:cxn ang="T12">
                    <a:pos x="T4" y="T5"/>
                  </a:cxn>
                  <a:cxn ang="T13">
                    <a:pos x="T6" y="T7"/>
                  </a:cxn>
                  <a:cxn ang="T14">
                    <a:pos x="T8" y="T9"/>
                  </a:cxn>
                </a:cxnLst>
                <a:rect l="T15" t="T16" r="T17" b="T18"/>
                <a:pathLst>
                  <a:path w="103" h="39">
                    <a:moveTo>
                      <a:pt x="11" y="0"/>
                    </a:moveTo>
                    <a:lnTo>
                      <a:pt x="0" y="4"/>
                    </a:lnTo>
                    <a:lnTo>
                      <a:pt x="90" y="38"/>
                    </a:lnTo>
                    <a:lnTo>
                      <a:pt x="102" y="33"/>
                    </a:lnTo>
                    <a:lnTo>
                      <a:pt x="11"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62" name="Freeform 156"/>
              <p:cNvSpPr>
                <a:spLocks/>
              </p:cNvSpPr>
              <p:nvPr/>
            </p:nvSpPr>
            <p:spPr bwMode="auto">
              <a:xfrm>
                <a:off x="681" y="1874"/>
                <a:ext cx="17" cy="22"/>
              </a:xfrm>
              <a:custGeom>
                <a:avLst/>
                <a:gdLst>
                  <a:gd name="T0" fmla="*/ 17 w 18"/>
                  <a:gd name="T1" fmla="*/ 0 h 22"/>
                  <a:gd name="T2" fmla="*/ 17 w 18"/>
                  <a:gd name="T3" fmla="*/ 15 h 22"/>
                  <a:gd name="T4" fmla="*/ 0 w 18"/>
                  <a:gd name="T5" fmla="*/ 21 h 22"/>
                  <a:gd name="T6" fmla="*/ 0 w 18"/>
                  <a:gd name="T7" fmla="*/ 4 h 22"/>
                  <a:gd name="T8" fmla="*/ 17 w 18"/>
                  <a:gd name="T9" fmla="*/ 0 h 22"/>
                  <a:gd name="T10" fmla="*/ 0 60000 65536"/>
                  <a:gd name="T11" fmla="*/ 0 60000 65536"/>
                  <a:gd name="T12" fmla="*/ 0 60000 65536"/>
                  <a:gd name="T13" fmla="*/ 0 60000 65536"/>
                  <a:gd name="T14" fmla="*/ 0 60000 65536"/>
                  <a:gd name="T15" fmla="*/ 0 w 18"/>
                  <a:gd name="T16" fmla="*/ 0 h 22"/>
                  <a:gd name="T17" fmla="*/ 18 w 18"/>
                  <a:gd name="T18" fmla="*/ 22 h 22"/>
                </a:gdLst>
                <a:ahLst/>
                <a:cxnLst>
                  <a:cxn ang="T10">
                    <a:pos x="T0" y="T1"/>
                  </a:cxn>
                  <a:cxn ang="T11">
                    <a:pos x="T2" y="T3"/>
                  </a:cxn>
                  <a:cxn ang="T12">
                    <a:pos x="T4" y="T5"/>
                  </a:cxn>
                  <a:cxn ang="T13">
                    <a:pos x="T6" y="T7"/>
                  </a:cxn>
                  <a:cxn ang="T14">
                    <a:pos x="T8" y="T9"/>
                  </a:cxn>
                </a:cxnLst>
                <a:rect l="T15" t="T16" r="T17" b="T18"/>
                <a:pathLst>
                  <a:path w="18" h="22">
                    <a:moveTo>
                      <a:pt x="17" y="0"/>
                    </a:moveTo>
                    <a:lnTo>
                      <a:pt x="17" y="15"/>
                    </a:lnTo>
                    <a:lnTo>
                      <a:pt x="0" y="21"/>
                    </a:lnTo>
                    <a:lnTo>
                      <a:pt x="0" y="4"/>
                    </a:lnTo>
                    <a:lnTo>
                      <a:pt x="17"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63" name="Freeform 157"/>
              <p:cNvSpPr>
                <a:spLocks/>
              </p:cNvSpPr>
              <p:nvPr/>
            </p:nvSpPr>
            <p:spPr bwMode="auto">
              <a:xfrm>
                <a:off x="592" y="1845"/>
                <a:ext cx="91" cy="50"/>
              </a:xfrm>
              <a:custGeom>
                <a:avLst/>
                <a:gdLst>
                  <a:gd name="T0" fmla="*/ 0 w 91"/>
                  <a:gd name="T1" fmla="*/ 0 h 51"/>
                  <a:gd name="T2" fmla="*/ 0 w 91"/>
                  <a:gd name="T3" fmla="*/ 14 h 51"/>
                  <a:gd name="T4" fmla="*/ 90 w 91"/>
                  <a:gd name="T5" fmla="*/ 50 h 51"/>
                  <a:gd name="T6" fmla="*/ 90 w 91"/>
                  <a:gd name="T7" fmla="*/ 33 h 51"/>
                  <a:gd name="T8" fmla="*/ 0 w 91"/>
                  <a:gd name="T9" fmla="*/ 0 h 51"/>
                  <a:gd name="T10" fmla="*/ 0 60000 65536"/>
                  <a:gd name="T11" fmla="*/ 0 60000 65536"/>
                  <a:gd name="T12" fmla="*/ 0 60000 65536"/>
                  <a:gd name="T13" fmla="*/ 0 60000 65536"/>
                  <a:gd name="T14" fmla="*/ 0 60000 65536"/>
                  <a:gd name="T15" fmla="*/ 0 w 91"/>
                  <a:gd name="T16" fmla="*/ 0 h 51"/>
                  <a:gd name="T17" fmla="*/ 91 w 91"/>
                  <a:gd name="T18" fmla="*/ 51 h 51"/>
                </a:gdLst>
                <a:ahLst/>
                <a:cxnLst>
                  <a:cxn ang="T10">
                    <a:pos x="T0" y="T1"/>
                  </a:cxn>
                  <a:cxn ang="T11">
                    <a:pos x="T2" y="T3"/>
                  </a:cxn>
                  <a:cxn ang="T12">
                    <a:pos x="T4" y="T5"/>
                  </a:cxn>
                  <a:cxn ang="T13">
                    <a:pos x="T6" y="T7"/>
                  </a:cxn>
                  <a:cxn ang="T14">
                    <a:pos x="T8" y="T9"/>
                  </a:cxn>
                </a:cxnLst>
                <a:rect l="T15" t="T16" r="T17" b="T18"/>
                <a:pathLst>
                  <a:path w="91" h="51">
                    <a:moveTo>
                      <a:pt x="0" y="0"/>
                    </a:moveTo>
                    <a:lnTo>
                      <a:pt x="0" y="14"/>
                    </a:lnTo>
                    <a:lnTo>
                      <a:pt x="90" y="50"/>
                    </a:lnTo>
                    <a:lnTo>
                      <a:pt x="90" y="33"/>
                    </a:lnTo>
                    <a:lnTo>
                      <a:pt x="0" y="0"/>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64" name="Freeform 158"/>
              <p:cNvSpPr>
                <a:spLocks/>
              </p:cNvSpPr>
              <p:nvPr/>
            </p:nvSpPr>
            <p:spPr bwMode="auto">
              <a:xfrm>
                <a:off x="592" y="1841"/>
                <a:ext cx="103" cy="39"/>
              </a:xfrm>
              <a:custGeom>
                <a:avLst/>
                <a:gdLst>
                  <a:gd name="T0" fmla="*/ 11 w 103"/>
                  <a:gd name="T1" fmla="*/ 0 h 39"/>
                  <a:gd name="T2" fmla="*/ 0 w 103"/>
                  <a:gd name="T3" fmla="*/ 4 h 39"/>
                  <a:gd name="T4" fmla="*/ 90 w 103"/>
                  <a:gd name="T5" fmla="*/ 38 h 39"/>
                  <a:gd name="T6" fmla="*/ 102 w 103"/>
                  <a:gd name="T7" fmla="*/ 33 h 39"/>
                  <a:gd name="T8" fmla="*/ 11 w 103"/>
                  <a:gd name="T9" fmla="*/ 0 h 39"/>
                  <a:gd name="T10" fmla="*/ 0 60000 65536"/>
                  <a:gd name="T11" fmla="*/ 0 60000 65536"/>
                  <a:gd name="T12" fmla="*/ 0 60000 65536"/>
                  <a:gd name="T13" fmla="*/ 0 60000 65536"/>
                  <a:gd name="T14" fmla="*/ 0 60000 65536"/>
                  <a:gd name="T15" fmla="*/ 0 w 103"/>
                  <a:gd name="T16" fmla="*/ 0 h 39"/>
                  <a:gd name="T17" fmla="*/ 103 w 103"/>
                  <a:gd name="T18" fmla="*/ 39 h 39"/>
                </a:gdLst>
                <a:ahLst/>
                <a:cxnLst>
                  <a:cxn ang="T10">
                    <a:pos x="T0" y="T1"/>
                  </a:cxn>
                  <a:cxn ang="T11">
                    <a:pos x="T2" y="T3"/>
                  </a:cxn>
                  <a:cxn ang="T12">
                    <a:pos x="T4" y="T5"/>
                  </a:cxn>
                  <a:cxn ang="T13">
                    <a:pos x="T6" y="T7"/>
                  </a:cxn>
                  <a:cxn ang="T14">
                    <a:pos x="T8" y="T9"/>
                  </a:cxn>
                </a:cxnLst>
                <a:rect l="T15" t="T16" r="T17" b="T18"/>
                <a:pathLst>
                  <a:path w="103" h="39">
                    <a:moveTo>
                      <a:pt x="11" y="0"/>
                    </a:moveTo>
                    <a:lnTo>
                      <a:pt x="0" y="4"/>
                    </a:lnTo>
                    <a:lnTo>
                      <a:pt x="90" y="38"/>
                    </a:lnTo>
                    <a:lnTo>
                      <a:pt x="102" y="33"/>
                    </a:lnTo>
                    <a:lnTo>
                      <a:pt x="11"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65" name="Freeform 159"/>
              <p:cNvSpPr>
                <a:spLocks/>
              </p:cNvSpPr>
              <p:nvPr/>
            </p:nvSpPr>
            <p:spPr bwMode="auto">
              <a:xfrm>
                <a:off x="681" y="1874"/>
                <a:ext cx="17" cy="22"/>
              </a:xfrm>
              <a:custGeom>
                <a:avLst/>
                <a:gdLst>
                  <a:gd name="T0" fmla="*/ 17 w 18"/>
                  <a:gd name="T1" fmla="*/ 0 h 22"/>
                  <a:gd name="T2" fmla="*/ 17 w 18"/>
                  <a:gd name="T3" fmla="*/ 15 h 22"/>
                  <a:gd name="T4" fmla="*/ 0 w 18"/>
                  <a:gd name="T5" fmla="*/ 21 h 22"/>
                  <a:gd name="T6" fmla="*/ 0 w 18"/>
                  <a:gd name="T7" fmla="*/ 4 h 22"/>
                  <a:gd name="T8" fmla="*/ 17 w 18"/>
                  <a:gd name="T9" fmla="*/ 0 h 22"/>
                  <a:gd name="T10" fmla="*/ 0 60000 65536"/>
                  <a:gd name="T11" fmla="*/ 0 60000 65536"/>
                  <a:gd name="T12" fmla="*/ 0 60000 65536"/>
                  <a:gd name="T13" fmla="*/ 0 60000 65536"/>
                  <a:gd name="T14" fmla="*/ 0 60000 65536"/>
                  <a:gd name="T15" fmla="*/ 0 w 18"/>
                  <a:gd name="T16" fmla="*/ 0 h 22"/>
                  <a:gd name="T17" fmla="*/ 18 w 18"/>
                  <a:gd name="T18" fmla="*/ 22 h 22"/>
                </a:gdLst>
                <a:ahLst/>
                <a:cxnLst>
                  <a:cxn ang="T10">
                    <a:pos x="T0" y="T1"/>
                  </a:cxn>
                  <a:cxn ang="T11">
                    <a:pos x="T2" y="T3"/>
                  </a:cxn>
                  <a:cxn ang="T12">
                    <a:pos x="T4" y="T5"/>
                  </a:cxn>
                  <a:cxn ang="T13">
                    <a:pos x="T6" y="T7"/>
                  </a:cxn>
                  <a:cxn ang="T14">
                    <a:pos x="T8" y="T9"/>
                  </a:cxn>
                </a:cxnLst>
                <a:rect l="T15" t="T16" r="T17" b="T18"/>
                <a:pathLst>
                  <a:path w="18" h="22">
                    <a:moveTo>
                      <a:pt x="17" y="0"/>
                    </a:moveTo>
                    <a:lnTo>
                      <a:pt x="17" y="15"/>
                    </a:lnTo>
                    <a:lnTo>
                      <a:pt x="0" y="21"/>
                    </a:lnTo>
                    <a:lnTo>
                      <a:pt x="0" y="4"/>
                    </a:lnTo>
                    <a:lnTo>
                      <a:pt x="17"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66" name="Freeform 160"/>
              <p:cNvSpPr>
                <a:spLocks/>
              </p:cNvSpPr>
              <p:nvPr/>
            </p:nvSpPr>
            <p:spPr bwMode="auto">
              <a:xfrm>
                <a:off x="660" y="1870"/>
                <a:ext cx="21" cy="26"/>
              </a:xfrm>
              <a:custGeom>
                <a:avLst/>
                <a:gdLst>
                  <a:gd name="T0" fmla="*/ 0 w 23"/>
                  <a:gd name="T1" fmla="*/ 0 h 26"/>
                  <a:gd name="T2" fmla="*/ 0 w 23"/>
                  <a:gd name="T3" fmla="*/ 16 h 26"/>
                  <a:gd name="T4" fmla="*/ 22 w 23"/>
                  <a:gd name="T5" fmla="*/ 25 h 26"/>
                  <a:gd name="T6" fmla="*/ 22 w 23"/>
                  <a:gd name="T7" fmla="*/ 8 h 26"/>
                  <a:gd name="T8" fmla="*/ 0 w 23"/>
                  <a:gd name="T9" fmla="*/ 0 h 26"/>
                  <a:gd name="T10" fmla="*/ 0 60000 65536"/>
                  <a:gd name="T11" fmla="*/ 0 60000 65536"/>
                  <a:gd name="T12" fmla="*/ 0 60000 65536"/>
                  <a:gd name="T13" fmla="*/ 0 60000 65536"/>
                  <a:gd name="T14" fmla="*/ 0 60000 65536"/>
                  <a:gd name="T15" fmla="*/ 0 w 23"/>
                  <a:gd name="T16" fmla="*/ 0 h 26"/>
                  <a:gd name="T17" fmla="*/ 23 w 23"/>
                  <a:gd name="T18" fmla="*/ 26 h 26"/>
                </a:gdLst>
                <a:ahLst/>
                <a:cxnLst>
                  <a:cxn ang="T10">
                    <a:pos x="T0" y="T1"/>
                  </a:cxn>
                  <a:cxn ang="T11">
                    <a:pos x="T2" y="T3"/>
                  </a:cxn>
                  <a:cxn ang="T12">
                    <a:pos x="T4" y="T5"/>
                  </a:cxn>
                  <a:cxn ang="T13">
                    <a:pos x="T6" y="T7"/>
                  </a:cxn>
                  <a:cxn ang="T14">
                    <a:pos x="T8" y="T9"/>
                  </a:cxn>
                </a:cxnLst>
                <a:rect l="T15" t="T16" r="T17" b="T18"/>
                <a:pathLst>
                  <a:path w="23" h="26">
                    <a:moveTo>
                      <a:pt x="0" y="0"/>
                    </a:moveTo>
                    <a:lnTo>
                      <a:pt x="0" y="16"/>
                    </a:lnTo>
                    <a:lnTo>
                      <a:pt x="22" y="25"/>
                    </a:lnTo>
                    <a:lnTo>
                      <a:pt x="22" y="8"/>
                    </a:lnTo>
                    <a:lnTo>
                      <a:pt x="0" y="0"/>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67" name="Freeform 161"/>
              <p:cNvSpPr>
                <a:spLocks/>
              </p:cNvSpPr>
              <p:nvPr/>
            </p:nvSpPr>
            <p:spPr bwMode="auto">
              <a:xfrm>
                <a:off x="660" y="1866"/>
                <a:ext cx="34" cy="19"/>
              </a:xfrm>
              <a:custGeom>
                <a:avLst/>
                <a:gdLst>
                  <a:gd name="T0" fmla="*/ 12 w 35"/>
                  <a:gd name="T1" fmla="*/ 0 h 18"/>
                  <a:gd name="T2" fmla="*/ 0 w 35"/>
                  <a:gd name="T3" fmla="*/ 5 h 18"/>
                  <a:gd name="T4" fmla="*/ 21 w 35"/>
                  <a:gd name="T5" fmla="*/ 17 h 18"/>
                  <a:gd name="T6" fmla="*/ 34 w 35"/>
                  <a:gd name="T7" fmla="*/ 11 h 18"/>
                  <a:gd name="T8" fmla="*/ 12 w 35"/>
                  <a:gd name="T9" fmla="*/ 0 h 18"/>
                  <a:gd name="T10" fmla="*/ 0 60000 65536"/>
                  <a:gd name="T11" fmla="*/ 0 60000 65536"/>
                  <a:gd name="T12" fmla="*/ 0 60000 65536"/>
                  <a:gd name="T13" fmla="*/ 0 60000 65536"/>
                  <a:gd name="T14" fmla="*/ 0 60000 65536"/>
                  <a:gd name="T15" fmla="*/ 0 w 35"/>
                  <a:gd name="T16" fmla="*/ 0 h 18"/>
                  <a:gd name="T17" fmla="*/ 35 w 35"/>
                  <a:gd name="T18" fmla="*/ 18 h 18"/>
                </a:gdLst>
                <a:ahLst/>
                <a:cxnLst>
                  <a:cxn ang="T10">
                    <a:pos x="T0" y="T1"/>
                  </a:cxn>
                  <a:cxn ang="T11">
                    <a:pos x="T2" y="T3"/>
                  </a:cxn>
                  <a:cxn ang="T12">
                    <a:pos x="T4" y="T5"/>
                  </a:cxn>
                  <a:cxn ang="T13">
                    <a:pos x="T6" y="T7"/>
                  </a:cxn>
                  <a:cxn ang="T14">
                    <a:pos x="T8" y="T9"/>
                  </a:cxn>
                </a:cxnLst>
                <a:rect l="T15" t="T16" r="T17" b="T18"/>
                <a:pathLst>
                  <a:path w="35" h="18">
                    <a:moveTo>
                      <a:pt x="12" y="0"/>
                    </a:moveTo>
                    <a:lnTo>
                      <a:pt x="0" y="5"/>
                    </a:lnTo>
                    <a:lnTo>
                      <a:pt x="21" y="17"/>
                    </a:lnTo>
                    <a:lnTo>
                      <a:pt x="34" y="11"/>
                    </a:lnTo>
                    <a:lnTo>
                      <a:pt x="12" y="0"/>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68" name="Freeform 162"/>
              <p:cNvSpPr>
                <a:spLocks/>
              </p:cNvSpPr>
              <p:nvPr/>
            </p:nvSpPr>
            <p:spPr bwMode="auto">
              <a:xfrm>
                <a:off x="592" y="1845"/>
                <a:ext cx="22" cy="23"/>
              </a:xfrm>
              <a:custGeom>
                <a:avLst/>
                <a:gdLst>
                  <a:gd name="T0" fmla="*/ 0 w 22"/>
                  <a:gd name="T1" fmla="*/ 0 h 24"/>
                  <a:gd name="T2" fmla="*/ 0 w 22"/>
                  <a:gd name="T3" fmla="*/ 14 h 24"/>
                  <a:gd name="T4" fmla="*/ 21 w 22"/>
                  <a:gd name="T5" fmla="*/ 23 h 24"/>
                  <a:gd name="T6" fmla="*/ 21 w 22"/>
                  <a:gd name="T7" fmla="*/ 8 h 24"/>
                  <a:gd name="T8" fmla="*/ 0 w 22"/>
                  <a:gd name="T9" fmla="*/ 0 h 24"/>
                  <a:gd name="T10" fmla="*/ 0 60000 65536"/>
                  <a:gd name="T11" fmla="*/ 0 60000 65536"/>
                  <a:gd name="T12" fmla="*/ 0 60000 65536"/>
                  <a:gd name="T13" fmla="*/ 0 60000 65536"/>
                  <a:gd name="T14" fmla="*/ 0 60000 65536"/>
                  <a:gd name="T15" fmla="*/ 0 w 22"/>
                  <a:gd name="T16" fmla="*/ 0 h 24"/>
                  <a:gd name="T17" fmla="*/ 22 w 22"/>
                  <a:gd name="T18" fmla="*/ 24 h 24"/>
                </a:gdLst>
                <a:ahLst/>
                <a:cxnLst>
                  <a:cxn ang="T10">
                    <a:pos x="T0" y="T1"/>
                  </a:cxn>
                  <a:cxn ang="T11">
                    <a:pos x="T2" y="T3"/>
                  </a:cxn>
                  <a:cxn ang="T12">
                    <a:pos x="T4" y="T5"/>
                  </a:cxn>
                  <a:cxn ang="T13">
                    <a:pos x="T6" y="T7"/>
                  </a:cxn>
                  <a:cxn ang="T14">
                    <a:pos x="T8" y="T9"/>
                  </a:cxn>
                </a:cxnLst>
                <a:rect l="T15" t="T16" r="T17" b="T18"/>
                <a:pathLst>
                  <a:path w="22" h="24">
                    <a:moveTo>
                      <a:pt x="0" y="0"/>
                    </a:moveTo>
                    <a:lnTo>
                      <a:pt x="0" y="14"/>
                    </a:lnTo>
                    <a:lnTo>
                      <a:pt x="21" y="23"/>
                    </a:lnTo>
                    <a:lnTo>
                      <a:pt x="21" y="8"/>
                    </a:lnTo>
                    <a:lnTo>
                      <a:pt x="0" y="0"/>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69" name="Freeform 163"/>
              <p:cNvSpPr>
                <a:spLocks/>
              </p:cNvSpPr>
              <p:nvPr/>
            </p:nvSpPr>
            <p:spPr bwMode="auto">
              <a:xfrm>
                <a:off x="590" y="1841"/>
                <a:ext cx="35" cy="18"/>
              </a:xfrm>
              <a:custGeom>
                <a:avLst/>
                <a:gdLst>
                  <a:gd name="T0" fmla="*/ 10 w 34"/>
                  <a:gd name="T1" fmla="*/ 0 h 18"/>
                  <a:gd name="T2" fmla="*/ 0 w 34"/>
                  <a:gd name="T3" fmla="*/ 5 h 18"/>
                  <a:gd name="T4" fmla="*/ 21 w 34"/>
                  <a:gd name="T5" fmla="*/ 17 h 18"/>
                  <a:gd name="T6" fmla="*/ 33 w 34"/>
                  <a:gd name="T7" fmla="*/ 9 h 18"/>
                  <a:gd name="T8" fmla="*/ 10 w 34"/>
                  <a:gd name="T9" fmla="*/ 0 h 18"/>
                  <a:gd name="T10" fmla="*/ 0 60000 65536"/>
                  <a:gd name="T11" fmla="*/ 0 60000 65536"/>
                  <a:gd name="T12" fmla="*/ 0 60000 65536"/>
                  <a:gd name="T13" fmla="*/ 0 60000 65536"/>
                  <a:gd name="T14" fmla="*/ 0 60000 65536"/>
                  <a:gd name="T15" fmla="*/ 0 w 34"/>
                  <a:gd name="T16" fmla="*/ 0 h 18"/>
                  <a:gd name="T17" fmla="*/ 34 w 34"/>
                  <a:gd name="T18" fmla="*/ 18 h 18"/>
                </a:gdLst>
                <a:ahLst/>
                <a:cxnLst>
                  <a:cxn ang="T10">
                    <a:pos x="T0" y="T1"/>
                  </a:cxn>
                  <a:cxn ang="T11">
                    <a:pos x="T2" y="T3"/>
                  </a:cxn>
                  <a:cxn ang="T12">
                    <a:pos x="T4" y="T5"/>
                  </a:cxn>
                  <a:cxn ang="T13">
                    <a:pos x="T6" y="T7"/>
                  </a:cxn>
                  <a:cxn ang="T14">
                    <a:pos x="T8" y="T9"/>
                  </a:cxn>
                </a:cxnLst>
                <a:rect l="T15" t="T16" r="T17" b="T18"/>
                <a:pathLst>
                  <a:path w="34" h="18">
                    <a:moveTo>
                      <a:pt x="10" y="0"/>
                    </a:moveTo>
                    <a:lnTo>
                      <a:pt x="0" y="5"/>
                    </a:lnTo>
                    <a:lnTo>
                      <a:pt x="21" y="17"/>
                    </a:lnTo>
                    <a:lnTo>
                      <a:pt x="33" y="9"/>
                    </a:lnTo>
                    <a:lnTo>
                      <a:pt x="10" y="0"/>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70" name="Freeform 164"/>
              <p:cNvSpPr>
                <a:spLocks/>
              </p:cNvSpPr>
              <p:nvPr/>
            </p:nvSpPr>
            <p:spPr bwMode="auto">
              <a:xfrm>
                <a:off x="681" y="1874"/>
                <a:ext cx="17" cy="22"/>
              </a:xfrm>
              <a:custGeom>
                <a:avLst/>
                <a:gdLst>
                  <a:gd name="T0" fmla="*/ 17 w 18"/>
                  <a:gd name="T1" fmla="*/ 0 h 22"/>
                  <a:gd name="T2" fmla="*/ 17 w 18"/>
                  <a:gd name="T3" fmla="*/ 15 h 22"/>
                  <a:gd name="T4" fmla="*/ 0 w 18"/>
                  <a:gd name="T5" fmla="*/ 21 h 22"/>
                  <a:gd name="T6" fmla="*/ 0 w 18"/>
                  <a:gd name="T7" fmla="*/ 4 h 22"/>
                  <a:gd name="T8" fmla="*/ 17 w 18"/>
                  <a:gd name="T9" fmla="*/ 0 h 22"/>
                  <a:gd name="T10" fmla="*/ 0 60000 65536"/>
                  <a:gd name="T11" fmla="*/ 0 60000 65536"/>
                  <a:gd name="T12" fmla="*/ 0 60000 65536"/>
                  <a:gd name="T13" fmla="*/ 0 60000 65536"/>
                  <a:gd name="T14" fmla="*/ 0 60000 65536"/>
                  <a:gd name="T15" fmla="*/ 0 w 18"/>
                  <a:gd name="T16" fmla="*/ 0 h 22"/>
                  <a:gd name="T17" fmla="*/ 18 w 18"/>
                  <a:gd name="T18" fmla="*/ 22 h 22"/>
                </a:gdLst>
                <a:ahLst/>
                <a:cxnLst>
                  <a:cxn ang="T10">
                    <a:pos x="T0" y="T1"/>
                  </a:cxn>
                  <a:cxn ang="T11">
                    <a:pos x="T2" y="T3"/>
                  </a:cxn>
                  <a:cxn ang="T12">
                    <a:pos x="T4" y="T5"/>
                  </a:cxn>
                  <a:cxn ang="T13">
                    <a:pos x="T6" y="T7"/>
                  </a:cxn>
                  <a:cxn ang="T14">
                    <a:pos x="T8" y="T9"/>
                  </a:cxn>
                </a:cxnLst>
                <a:rect l="T15" t="T16" r="T17" b="T18"/>
                <a:pathLst>
                  <a:path w="18" h="22">
                    <a:moveTo>
                      <a:pt x="17" y="0"/>
                    </a:moveTo>
                    <a:lnTo>
                      <a:pt x="17" y="15"/>
                    </a:lnTo>
                    <a:lnTo>
                      <a:pt x="0" y="21"/>
                    </a:lnTo>
                    <a:lnTo>
                      <a:pt x="0" y="4"/>
                    </a:lnTo>
                    <a:lnTo>
                      <a:pt x="17"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grpSp>
            <p:nvGrpSpPr>
              <p:cNvPr id="33996" name="Group 167"/>
              <p:cNvGrpSpPr>
                <a:grpSpLocks/>
              </p:cNvGrpSpPr>
              <p:nvPr/>
            </p:nvGrpSpPr>
            <p:grpSpPr bwMode="auto">
              <a:xfrm>
                <a:off x="779" y="1897"/>
                <a:ext cx="28" cy="35"/>
                <a:chOff x="779" y="1897"/>
                <a:chExt cx="28" cy="35"/>
              </a:xfrm>
            </p:grpSpPr>
            <p:sp>
              <p:nvSpPr>
                <p:cNvPr id="272" name="Line 165"/>
                <p:cNvSpPr>
                  <a:spLocks noChangeShapeType="1"/>
                </p:cNvSpPr>
                <p:nvPr/>
              </p:nvSpPr>
              <p:spPr bwMode="auto">
                <a:xfrm>
                  <a:off x="795" y="1897"/>
                  <a:ext cx="0" cy="35"/>
                </a:xfrm>
                <a:prstGeom prst="line">
                  <a:avLst/>
                </a:prstGeom>
                <a:noFill/>
                <a:ln w="127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73" name="Line 166"/>
                <p:cNvSpPr>
                  <a:spLocks noChangeShapeType="1"/>
                </p:cNvSpPr>
                <p:nvPr/>
              </p:nvSpPr>
              <p:spPr bwMode="auto">
                <a:xfrm flipV="1">
                  <a:off x="779" y="1909"/>
                  <a:ext cx="31" cy="9"/>
                </a:xfrm>
                <a:prstGeom prst="line">
                  <a:avLst/>
                </a:prstGeom>
                <a:noFill/>
                <a:ln w="127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grpSp>
        </p:grpSp>
      </p:grpSp>
      <p:grpSp>
        <p:nvGrpSpPr>
          <p:cNvPr id="33801" name="Group 169"/>
          <p:cNvGrpSpPr>
            <a:grpSpLocks/>
          </p:cNvGrpSpPr>
          <p:nvPr/>
        </p:nvGrpSpPr>
        <p:grpSpPr bwMode="auto">
          <a:xfrm>
            <a:off x="2362200" y="5778500"/>
            <a:ext cx="1225550" cy="1079500"/>
            <a:chOff x="528" y="1281"/>
            <a:chExt cx="1002" cy="918"/>
          </a:xfrm>
        </p:grpSpPr>
        <p:sp>
          <p:nvSpPr>
            <p:cNvPr id="275" name="Freeform 107"/>
            <p:cNvSpPr>
              <a:spLocks/>
            </p:cNvSpPr>
            <p:nvPr/>
          </p:nvSpPr>
          <p:spPr bwMode="auto">
            <a:xfrm>
              <a:off x="933" y="1328"/>
              <a:ext cx="597" cy="284"/>
            </a:xfrm>
            <a:custGeom>
              <a:avLst/>
              <a:gdLst>
                <a:gd name="T0" fmla="*/ 395 w 597"/>
                <a:gd name="T1" fmla="*/ 283 h 284"/>
                <a:gd name="T2" fmla="*/ 596 w 597"/>
                <a:gd name="T3" fmla="*/ 219 h 284"/>
                <a:gd name="T4" fmla="*/ 208 w 597"/>
                <a:gd name="T5" fmla="*/ 0 h 284"/>
                <a:gd name="T6" fmla="*/ 0 w 597"/>
                <a:gd name="T7" fmla="*/ 66 h 284"/>
                <a:gd name="T8" fmla="*/ 395 w 597"/>
                <a:gd name="T9" fmla="*/ 283 h 284"/>
                <a:gd name="T10" fmla="*/ 0 60000 65536"/>
                <a:gd name="T11" fmla="*/ 0 60000 65536"/>
                <a:gd name="T12" fmla="*/ 0 60000 65536"/>
                <a:gd name="T13" fmla="*/ 0 60000 65536"/>
                <a:gd name="T14" fmla="*/ 0 60000 65536"/>
                <a:gd name="T15" fmla="*/ 0 w 597"/>
                <a:gd name="T16" fmla="*/ 0 h 284"/>
                <a:gd name="T17" fmla="*/ 597 w 597"/>
                <a:gd name="T18" fmla="*/ 284 h 284"/>
              </a:gdLst>
              <a:ahLst/>
              <a:cxnLst>
                <a:cxn ang="T10">
                  <a:pos x="T0" y="T1"/>
                </a:cxn>
                <a:cxn ang="T11">
                  <a:pos x="T2" y="T3"/>
                </a:cxn>
                <a:cxn ang="T12">
                  <a:pos x="T4" y="T5"/>
                </a:cxn>
                <a:cxn ang="T13">
                  <a:pos x="T6" y="T7"/>
                </a:cxn>
                <a:cxn ang="T14">
                  <a:pos x="T8" y="T9"/>
                </a:cxn>
              </a:cxnLst>
              <a:rect l="T15" t="T16" r="T17" b="T18"/>
              <a:pathLst>
                <a:path w="597" h="284">
                  <a:moveTo>
                    <a:pt x="395" y="283"/>
                  </a:moveTo>
                  <a:lnTo>
                    <a:pt x="596" y="219"/>
                  </a:lnTo>
                  <a:lnTo>
                    <a:pt x="208" y="0"/>
                  </a:lnTo>
                  <a:lnTo>
                    <a:pt x="0" y="66"/>
                  </a:lnTo>
                  <a:lnTo>
                    <a:pt x="395" y="283"/>
                  </a:lnTo>
                </a:path>
              </a:pathLst>
            </a:custGeom>
            <a:solidFill>
              <a:srgbClr val="99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76" name="Freeform 108"/>
            <p:cNvSpPr>
              <a:spLocks/>
            </p:cNvSpPr>
            <p:nvPr/>
          </p:nvSpPr>
          <p:spPr bwMode="auto">
            <a:xfrm>
              <a:off x="570" y="1281"/>
              <a:ext cx="501" cy="215"/>
            </a:xfrm>
            <a:custGeom>
              <a:avLst/>
              <a:gdLst>
                <a:gd name="T0" fmla="*/ 302 w 500"/>
                <a:gd name="T1" fmla="*/ 0 h 215"/>
                <a:gd name="T2" fmla="*/ 0 w 500"/>
                <a:gd name="T3" fmla="*/ 90 h 215"/>
                <a:gd name="T4" fmla="*/ 211 w 500"/>
                <a:gd name="T5" fmla="*/ 214 h 215"/>
                <a:gd name="T6" fmla="*/ 499 w 500"/>
                <a:gd name="T7" fmla="*/ 127 h 215"/>
                <a:gd name="T8" fmla="*/ 302 w 500"/>
                <a:gd name="T9" fmla="*/ 0 h 215"/>
                <a:gd name="T10" fmla="*/ 0 60000 65536"/>
                <a:gd name="T11" fmla="*/ 0 60000 65536"/>
                <a:gd name="T12" fmla="*/ 0 60000 65536"/>
                <a:gd name="T13" fmla="*/ 0 60000 65536"/>
                <a:gd name="T14" fmla="*/ 0 60000 65536"/>
                <a:gd name="T15" fmla="*/ 0 w 500"/>
                <a:gd name="T16" fmla="*/ 0 h 215"/>
                <a:gd name="T17" fmla="*/ 500 w 500"/>
                <a:gd name="T18" fmla="*/ 215 h 215"/>
              </a:gdLst>
              <a:ahLst/>
              <a:cxnLst>
                <a:cxn ang="T10">
                  <a:pos x="T0" y="T1"/>
                </a:cxn>
                <a:cxn ang="T11">
                  <a:pos x="T2" y="T3"/>
                </a:cxn>
                <a:cxn ang="T12">
                  <a:pos x="T4" y="T5"/>
                </a:cxn>
                <a:cxn ang="T13">
                  <a:pos x="T6" y="T7"/>
                </a:cxn>
                <a:cxn ang="T14">
                  <a:pos x="T8" y="T9"/>
                </a:cxn>
              </a:cxnLst>
              <a:rect l="T15" t="T16" r="T17" b="T18"/>
              <a:pathLst>
                <a:path w="500" h="215">
                  <a:moveTo>
                    <a:pt x="302" y="0"/>
                  </a:moveTo>
                  <a:lnTo>
                    <a:pt x="0" y="90"/>
                  </a:lnTo>
                  <a:lnTo>
                    <a:pt x="211" y="214"/>
                  </a:lnTo>
                  <a:lnTo>
                    <a:pt x="499" y="127"/>
                  </a:lnTo>
                  <a:lnTo>
                    <a:pt x="302" y="0"/>
                  </a:lnTo>
                </a:path>
              </a:pathLst>
            </a:custGeom>
            <a:solidFill>
              <a:srgbClr val="99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77" name="Freeform 109"/>
            <p:cNvSpPr>
              <a:spLocks/>
            </p:cNvSpPr>
            <p:nvPr/>
          </p:nvSpPr>
          <p:spPr bwMode="auto">
            <a:xfrm>
              <a:off x="1038" y="1547"/>
              <a:ext cx="489" cy="549"/>
            </a:xfrm>
            <a:custGeom>
              <a:avLst/>
              <a:gdLst>
                <a:gd name="T0" fmla="*/ 489 w 490"/>
                <a:gd name="T1" fmla="*/ 0 h 550"/>
                <a:gd name="T2" fmla="*/ 230 w 490"/>
                <a:gd name="T3" fmla="*/ 80 h 550"/>
                <a:gd name="T4" fmla="*/ 230 w 490"/>
                <a:gd name="T5" fmla="*/ 284 h 550"/>
                <a:gd name="T6" fmla="*/ 0 w 490"/>
                <a:gd name="T7" fmla="*/ 335 h 550"/>
                <a:gd name="T8" fmla="*/ 0 w 490"/>
                <a:gd name="T9" fmla="*/ 549 h 550"/>
                <a:gd name="T10" fmla="*/ 487 w 490"/>
                <a:gd name="T11" fmla="*/ 415 h 550"/>
                <a:gd name="T12" fmla="*/ 489 w 490"/>
                <a:gd name="T13" fmla="*/ 0 h 550"/>
                <a:gd name="T14" fmla="*/ 0 60000 65536"/>
                <a:gd name="T15" fmla="*/ 0 60000 65536"/>
                <a:gd name="T16" fmla="*/ 0 60000 65536"/>
                <a:gd name="T17" fmla="*/ 0 60000 65536"/>
                <a:gd name="T18" fmla="*/ 0 60000 65536"/>
                <a:gd name="T19" fmla="*/ 0 60000 65536"/>
                <a:gd name="T20" fmla="*/ 0 60000 65536"/>
                <a:gd name="T21" fmla="*/ 0 w 490"/>
                <a:gd name="T22" fmla="*/ 0 h 550"/>
                <a:gd name="T23" fmla="*/ 490 w 490"/>
                <a:gd name="T24" fmla="*/ 550 h 5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550">
                  <a:moveTo>
                    <a:pt x="489" y="0"/>
                  </a:moveTo>
                  <a:lnTo>
                    <a:pt x="230" y="80"/>
                  </a:lnTo>
                  <a:lnTo>
                    <a:pt x="230" y="284"/>
                  </a:lnTo>
                  <a:lnTo>
                    <a:pt x="0" y="335"/>
                  </a:lnTo>
                  <a:lnTo>
                    <a:pt x="0" y="549"/>
                  </a:lnTo>
                  <a:lnTo>
                    <a:pt x="487" y="415"/>
                  </a:lnTo>
                  <a:lnTo>
                    <a:pt x="489" y="0"/>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78" name="Freeform 110"/>
            <p:cNvSpPr>
              <a:spLocks/>
            </p:cNvSpPr>
            <p:nvPr/>
          </p:nvSpPr>
          <p:spPr bwMode="auto">
            <a:xfrm>
              <a:off x="780" y="1408"/>
              <a:ext cx="289" cy="288"/>
            </a:xfrm>
            <a:custGeom>
              <a:avLst/>
              <a:gdLst>
                <a:gd name="T0" fmla="*/ 0 w 289"/>
                <a:gd name="T1" fmla="*/ 287 h 288"/>
                <a:gd name="T2" fmla="*/ 0 w 289"/>
                <a:gd name="T3" fmla="*/ 85 h 288"/>
                <a:gd name="T4" fmla="*/ 288 w 289"/>
                <a:gd name="T5" fmla="*/ 0 h 288"/>
                <a:gd name="T6" fmla="*/ 288 w 289"/>
                <a:gd name="T7" fmla="*/ 196 h 288"/>
                <a:gd name="T8" fmla="*/ 0 w 289"/>
                <a:gd name="T9" fmla="*/ 287 h 288"/>
                <a:gd name="T10" fmla="*/ 0 60000 65536"/>
                <a:gd name="T11" fmla="*/ 0 60000 65536"/>
                <a:gd name="T12" fmla="*/ 0 60000 65536"/>
                <a:gd name="T13" fmla="*/ 0 60000 65536"/>
                <a:gd name="T14" fmla="*/ 0 60000 65536"/>
                <a:gd name="T15" fmla="*/ 0 w 289"/>
                <a:gd name="T16" fmla="*/ 0 h 288"/>
                <a:gd name="T17" fmla="*/ 289 w 289"/>
                <a:gd name="T18" fmla="*/ 288 h 288"/>
              </a:gdLst>
              <a:ahLst/>
              <a:cxnLst>
                <a:cxn ang="T10">
                  <a:pos x="T0" y="T1"/>
                </a:cxn>
                <a:cxn ang="T11">
                  <a:pos x="T2" y="T3"/>
                </a:cxn>
                <a:cxn ang="T12">
                  <a:pos x="T4" y="T5"/>
                </a:cxn>
                <a:cxn ang="T13">
                  <a:pos x="T6" y="T7"/>
                </a:cxn>
                <a:cxn ang="T14">
                  <a:pos x="T8" y="T9"/>
                </a:cxn>
              </a:cxnLst>
              <a:rect l="T15" t="T16" r="T17" b="T18"/>
              <a:pathLst>
                <a:path w="289" h="288">
                  <a:moveTo>
                    <a:pt x="0" y="287"/>
                  </a:moveTo>
                  <a:lnTo>
                    <a:pt x="0" y="85"/>
                  </a:lnTo>
                  <a:lnTo>
                    <a:pt x="288" y="0"/>
                  </a:lnTo>
                  <a:lnTo>
                    <a:pt x="288" y="196"/>
                  </a:lnTo>
                  <a:lnTo>
                    <a:pt x="0" y="287"/>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79" name="Freeform 111"/>
            <p:cNvSpPr>
              <a:spLocks/>
            </p:cNvSpPr>
            <p:nvPr/>
          </p:nvSpPr>
          <p:spPr bwMode="auto">
            <a:xfrm>
              <a:off x="1068" y="1466"/>
              <a:ext cx="263" cy="290"/>
            </a:xfrm>
            <a:custGeom>
              <a:avLst/>
              <a:gdLst>
                <a:gd name="T0" fmla="*/ 0 w 263"/>
                <a:gd name="T1" fmla="*/ 0 h 290"/>
                <a:gd name="T2" fmla="*/ 0 w 263"/>
                <a:gd name="T3" fmla="*/ 136 h 290"/>
                <a:gd name="T4" fmla="*/ 262 w 263"/>
                <a:gd name="T5" fmla="*/ 289 h 290"/>
                <a:gd name="T6" fmla="*/ 262 w 263"/>
                <a:gd name="T7" fmla="*/ 142 h 290"/>
                <a:gd name="T8" fmla="*/ 0 w 263"/>
                <a:gd name="T9" fmla="*/ 0 h 290"/>
                <a:gd name="T10" fmla="*/ 0 60000 65536"/>
                <a:gd name="T11" fmla="*/ 0 60000 65536"/>
                <a:gd name="T12" fmla="*/ 0 60000 65536"/>
                <a:gd name="T13" fmla="*/ 0 60000 65536"/>
                <a:gd name="T14" fmla="*/ 0 60000 65536"/>
                <a:gd name="T15" fmla="*/ 0 w 263"/>
                <a:gd name="T16" fmla="*/ 0 h 290"/>
                <a:gd name="T17" fmla="*/ 263 w 263"/>
                <a:gd name="T18" fmla="*/ 290 h 290"/>
              </a:gdLst>
              <a:ahLst/>
              <a:cxnLst>
                <a:cxn ang="T10">
                  <a:pos x="T0" y="T1"/>
                </a:cxn>
                <a:cxn ang="T11">
                  <a:pos x="T2" y="T3"/>
                </a:cxn>
                <a:cxn ang="T12">
                  <a:pos x="T4" y="T5"/>
                </a:cxn>
                <a:cxn ang="T13">
                  <a:pos x="T6" y="T7"/>
                </a:cxn>
                <a:cxn ang="T14">
                  <a:pos x="T8" y="T9"/>
                </a:cxn>
              </a:cxnLst>
              <a:rect l="T15" t="T16" r="T17" b="T18"/>
              <a:pathLst>
                <a:path w="263" h="290">
                  <a:moveTo>
                    <a:pt x="0" y="0"/>
                  </a:moveTo>
                  <a:lnTo>
                    <a:pt x="0" y="136"/>
                  </a:lnTo>
                  <a:lnTo>
                    <a:pt x="262" y="289"/>
                  </a:lnTo>
                  <a:lnTo>
                    <a:pt x="262" y="142"/>
                  </a:lnTo>
                  <a:lnTo>
                    <a:pt x="0" y="0"/>
                  </a:lnTo>
                </a:path>
              </a:pathLst>
            </a:custGeom>
            <a:solidFill>
              <a:srgbClr val="3399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80" name="Freeform 112"/>
            <p:cNvSpPr>
              <a:spLocks/>
            </p:cNvSpPr>
            <p:nvPr/>
          </p:nvSpPr>
          <p:spPr bwMode="auto">
            <a:xfrm>
              <a:off x="1196" y="1972"/>
              <a:ext cx="29" cy="227"/>
            </a:xfrm>
            <a:custGeom>
              <a:avLst/>
              <a:gdLst>
                <a:gd name="T0" fmla="*/ 28 w 29"/>
                <a:gd name="T1" fmla="*/ 17 h 227"/>
                <a:gd name="T2" fmla="*/ 28 w 29"/>
                <a:gd name="T3" fmla="*/ 226 h 227"/>
                <a:gd name="T4" fmla="*/ 0 w 29"/>
                <a:gd name="T5" fmla="*/ 209 h 227"/>
                <a:gd name="T6" fmla="*/ 0 w 29"/>
                <a:gd name="T7" fmla="*/ 0 h 227"/>
                <a:gd name="T8" fmla="*/ 28 w 29"/>
                <a:gd name="T9" fmla="*/ 17 h 227"/>
                <a:gd name="T10" fmla="*/ 0 60000 65536"/>
                <a:gd name="T11" fmla="*/ 0 60000 65536"/>
                <a:gd name="T12" fmla="*/ 0 60000 65536"/>
                <a:gd name="T13" fmla="*/ 0 60000 65536"/>
                <a:gd name="T14" fmla="*/ 0 60000 65536"/>
                <a:gd name="T15" fmla="*/ 0 w 29"/>
                <a:gd name="T16" fmla="*/ 0 h 227"/>
                <a:gd name="T17" fmla="*/ 29 w 29"/>
                <a:gd name="T18" fmla="*/ 227 h 227"/>
              </a:gdLst>
              <a:ahLst/>
              <a:cxnLst>
                <a:cxn ang="T10">
                  <a:pos x="T0" y="T1"/>
                </a:cxn>
                <a:cxn ang="T11">
                  <a:pos x="T2" y="T3"/>
                </a:cxn>
                <a:cxn ang="T12">
                  <a:pos x="T4" y="T5"/>
                </a:cxn>
                <a:cxn ang="T13">
                  <a:pos x="T6" y="T7"/>
                </a:cxn>
                <a:cxn ang="T14">
                  <a:pos x="T8" y="T9"/>
                </a:cxn>
              </a:cxnLst>
              <a:rect l="T15" t="T16" r="T17" b="T18"/>
              <a:pathLst>
                <a:path w="29" h="227">
                  <a:moveTo>
                    <a:pt x="28" y="17"/>
                  </a:moveTo>
                  <a:lnTo>
                    <a:pt x="28" y="226"/>
                  </a:lnTo>
                  <a:lnTo>
                    <a:pt x="0" y="209"/>
                  </a:lnTo>
                  <a:lnTo>
                    <a:pt x="0" y="0"/>
                  </a:lnTo>
                  <a:lnTo>
                    <a:pt x="28" y="17"/>
                  </a:lnTo>
                </a:path>
              </a:pathLst>
            </a:custGeom>
            <a:solidFill>
              <a:srgbClr val="3399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81" name="Freeform 113"/>
            <p:cNvSpPr>
              <a:spLocks/>
            </p:cNvSpPr>
            <p:nvPr/>
          </p:nvSpPr>
          <p:spPr bwMode="auto">
            <a:xfrm>
              <a:off x="1222" y="1975"/>
              <a:ext cx="27" cy="224"/>
            </a:xfrm>
            <a:custGeom>
              <a:avLst/>
              <a:gdLst>
                <a:gd name="T0" fmla="*/ 26 w 27"/>
                <a:gd name="T1" fmla="*/ 0 h 224"/>
                <a:gd name="T2" fmla="*/ 26 w 27"/>
                <a:gd name="T3" fmla="*/ 215 h 224"/>
                <a:gd name="T4" fmla="*/ 0 w 27"/>
                <a:gd name="T5" fmla="*/ 223 h 224"/>
                <a:gd name="T6" fmla="*/ 0 w 27"/>
                <a:gd name="T7" fmla="*/ 14 h 224"/>
                <a:gd name="T8" fmla="*/ 26 w 27"/>
                <a:gd name="T9" fmla="*/ 0 h 224"/>
                <a:gd name="T10" fmla="*/ 0 60000 65536"/>
                <a:gd name="T11" fmla="*/ 0 60000 65536"/>
                <a:gd name="T12" fmla="*/ 0 60000 65536"/>
                <a:gd name="T13" fmla="*/ 0 60000 65536"/>
                <a:gd name="T14" fmla="*/ 0 60000 65536"/>
                <a:gd name="T15" fmla="*/ 0 w 27"/>
                <a:gd name="T16" fmla="*/ 0 h 224"/>
                <a:gd name="T17" fmla="*/ 27 w 27"/>
                <a:gd name="T18" fmla="*/ 224 h 224"/>
              </a:gdLst>
              <a:ahLst/>
              <a:cxnLst>
                <a:cxn ang="T10">
                  <a:pos x="T0" y="T1"/>
                </a:cxn>
                <a:cxn ang="T11">
                  <a:pos x="T2" y="T3"/>
                </a:cxn>
                <a:cxn ang="T12">
                  <a:pos x="T4" y="T5"/>
                </a:cxn>
                <a:cxn ang="T13">
                  <a:pos x="T6" y="T7"/>
                </a:cxn>
                <a:cxn ang="T14">
                  <a:pos x="T8" y="T9"/>
                </a:cxn>
              </a:cxnLst>
              <a:rect l="T15" t="T16" r="T17" b="T18"/>
              <a:pathLst>
                <a:path w="27" h="224">
                  <a:moveTo>
                    <a:pt x="26" y="0"/>
                  </a:moveTo>
                  <a:lnTo>
                    <a:pt x="26" y="215"/>
                  </a:lnTo>
                  <a:lnTo>
                    <a:pt x="0" y="223"/>
                  </a:lnTo>
                  <a:lnTo>
                    <a:pt x="0" y="14"/>
                  </a:lnTo>
                  <a:lnTo>
                    <a:pt x="26" y="0"/>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82" name="Freeform 114"/>
            <p:cNvSpPr>
              <a:spLocks/>
            </p:cNvSpPr>
            <p:nvPr/>
          </p:nvSpPr>
          <p:spPr bwMode="auto">
            <a:xfrm>
              <a:off x="781" y="1600"/>
              <a:ext cx="739" cy="351"/>
            </a:xfrm>
            <a:custGeom>
              <a:avLst/>
              <a:gdLst>
                <a:gd name="T0" fmla="*/ 437 w 738"/>
                <a:gd name="T1" fmla="*/ 350 h 351"/>
                <a:gd name="T2" fmla="*/ 737 w 738"/>
                <a:gd name="T3" fmla="*/ 261 h 351"/>
                <a:gd name="T4" fmla="*/ 284 w 738"/>
                <a:gd name="T5" fmla="*/ 0 h 351"/>
                <a:gd name="T6" fmla="*/ 0 w 738"/>
                <a:gd name="T7" fmla="*/ 94 h 351"/>
                <a:gd name="T8" fmla="*/ 437 w 738"/>
                <a:gd name="T9" fmla="*/ 350 h 351"/>
                <a:gd name="T10" fmla="*/ 0 60000 65536"/>
                <a:gd name="T11" fmla="*/ 0 60000 65536"/>
                <a:gd name="T12" fmla="*/ 0 60000 65536"/>
                <a:gd name="T13" fmla="*/ 0 60000 65536"/>
                <a:gd name="T14" fmla="*/ 0 60000 65536"/>
                <a:gd name="T15" fmla="*/ 0 w 738"/>
                <a:gd name="T16" fmla="*/ 0 h 351"/>
                <a:gd name="T17" fmla="*/ 738 w 738"/>
                <a:gd name="T18" fmla="*/ 351 h 351"/>
              </a:gdLst>
              <a:ahLst/>
              <a:cxnLst>
                <a:cxn ang="T10">
                  <a:pos x="T0" y="T1"/>
                </a:cxn>
                <a:cxn ang="T11">
                  <a:pos x="T2" y="T3"/>
                </a:cxn>
                <a:cxn ang="T12">
                  <a:pos x="T4" y="T5"/>
                </a:cxn>
                <a:cxn ang="T13">
                  <a:pos x="T6" y="T7"/>
                </a:cxn>
                <a:cxn ang="T14">
                  <a:pos x="T8" y="T9"/>
                </a:cxn>
              </a:cxnLst>
              <a:rect l="T15" t="T16" r="T17" b="T18"/>
              <a:pathLst>
                <a:path w="738" h="351">
                  <a:moveTo>
                    <a:pt x="437" y="350"/>
                  </a:moveTo>
                  <a:lnTo>
                    <a:pt x="737" y="261"/>
                  </a:lnTo>
                  <a:lnTo>
                    <a:pt x="284" y="0"/>
                  </a:lnTo>
                  <a:lnTo>
                    <a:pt x="0" y="94"/>
                  </a:lnTo>
                  <a:lnTo>
                    <a:pt x="437" y="350"/>
                  </a:lnTo>
                </a:path>
              </a:pathLst>
            </a:custGeom>
            <a:solidFill>
              <a:srgbClr val="99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83" name="Freeform 115"/>
            <p:cNvSpPr>
              <a:spLocks/>
            </p:cNvSpPr>
            <p:nvPr/>
          </p:nvSpPr>
          <p:spPr bwMode="auto">
            <a:xfrm>
              <a:off x="1294" y="1758"/>
              <a:ext cx="97" cy="140"/>
            </a:xfrm>
            <a:custGeom>
              <a:avLst/>
              <a:gdLst>
                <a:gd name="T0" fmla="*/ 96 w 97"/>
                <a:gd name="T1" fmla="*/ 0 h 141"/>
                <a:gd name="T2" fmla="*/ 0 w 97"/>
                <a:gd name="T3" fmla="*/ 18 h 141"/>
                <a:gd name="T4" fmla="*/ 0 w 97"/>
                <a:gd name="T5" fmla="*/ 140 h 141"/>
                <a:gd name="T6" fmla="*/ 96 w 97"/>
                <a:gd name="T7" fmla="*/ 115 h 141"/>
                <a:gd name="T8" fmla="*/ 96 w 97"/>
                <a:gd name="T9" fmla="*/ 0 h 141"/>
                <a:gd name="T10" fmla="*/ 0 60000 65536"/>
                <a:gd name="T11" fmla="*/ 0 60000 65536"/>
                <a:gd name="T12" fmla="*/ 0 60000 65536"/>
                <a:gd name="T13" fmla="*/ 0 60000 65536"/>
                <a:gd name="T14" fmla="*/ 0 60000 65536"/>
                <a:gd name="T15" fmla="*/ 0 w 97"/>
                <a:gd name="T16" fmla="*/ 0 h 141"/>
                <a:gd name="T17" fmla="*/ 97 w 97"/>
                <a:gd name="T18" fmla="*/ 141 h 141"/>
              </a:gdLst>
              <a:ahLst/>
              <a:cxnLst>
                <a:cxn ang="T10">
                  <a:pos x="T0" y="T1"/>
                </a:cxn>
                <a:cxn ang="T11">
                  <a:pos x="T2" y="T3"/>
                </a:cxn>
                <a:cxn ang="T12">
                  <a:pos x="T4" y="T5"/>
                </a:cxn>
                <a:cxn ang="T13">
                  <a:pos x="T6" y="T7"/>
                </a:cxn>
                <a:cxn ang="T14">
                  <a:pos x="T8" y="T9"/>
                </a:cxn>
              </a:cxnLst>
              <a:rect l="T15" t="T16" r="T17" b="T18"/>
              <a:pathLst>
                <a:path w="97" h="141">
                  <a:moveTo>
                    <a:pt x="96" y="0"/>
                  </a:moveTo>
                  <a:lnTo>
                    <a:pt x="0" y="18"/>
                  </a:lnTo>
                  <a:lnTo>
                    <a:pt x="0" y="140"/>
                  </a:lnTo>
                  <a:lnTo>
                    <a:pt x="96" y="115"/>
                  </a:lnTo>
                  <a:lnTo>
                    <a:pt x="9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84" name="Freeform 116"/>
            <p:cNvSpPr>
              <a:spLocks/>
            </p:cNvSpPr>
            <p:nvPr/>
          </p:nvSpPr>
          <p:spPr bwMode="auto">
            <a:xfrm>
              <a:off x="1305" y="1763"/>
              <a:ext cx="96" cy="139"/>
            </a:xfrm>
            <a:custGeom>
              <a:avLst/>
              <a:gdLst>
                <a:gd name="T0" fmla="*/ 96 w 97"/>
                <a:gd name="T1" fmla="*/ 0 h 139"/>
                <a:gd name="T2" fmla="*/ 0 w 97"/>
                <a:gd name="T3" fmla="*/ 19 h 139"/>
                <a:gd name="T4" fmla="*/ 0 w 97"/>
                <a:gd name="T5" fmla="*/ 138 h 139"/>
                <a:gd name="T6" fmla="*/ 96 w 97"/>
                <a:gd name="T7" fmla="*/ 113 h 139"/>
                <a:gd name="T8" fmla="*/ 96 w 97"/>
                <a:gd name="T9" fmla="*/ 0 h 139"/>
                <a:gd name="T10" fmla="*/ 0 60000 65536"/>
                <a:gd name="T11" fmla="*/ 0 60000 65536"/>
                <a:gd name="T12" fmla="*/ 0 60000 65536"/>
                <a:gd name="T13" fmla="*/ 0 60000 65536"/>
                <a:gd name="T14" fmla="*/ 0 60000 65536"/>
                <a:gd name="T15" fmla="*/ 0 w 97"/>
                <a:gd name="T16" fmla="*/ 0 h 139"/>
                <a:gd name="T17" fmla="*/ 97 w 97"/>
                <a:gd name="T18" fmla="*/ 139 h 139"/>
              </a:gdLst>
              <a:ahLst/>
              <a:cxnLst>
                <a:cxn ang="T10">
                  <a:pos x="T0" y="T1"/>
                </a:cxn>
                <a:cxn ang="T11">
                  <a:pos x="T2" y="T3"/>
                </a:cxn>
                <a:cxn ang="T12">
                  <a:pos x="T4" y="T5"/>
                </a:cxn>
                <a:cxn ang="T13">
                  <a:pos x="T6" y="T7"/>
                </a:cxn>
                <a:cxn ang="T14">
                  <a:pos x="T8" y="T9"/>
                </a:cxn>
              </a:cxnLst>
              <a:rect l="T15" t="T16" r="T17" b="T18"/>
              <a:pathLst>
                <a:path w="97" h="139">
                  <a:moveTo>
                    <a:pt x="96" y="0"/>
                  </a:moveTo>
                  <a:lnTo>
                    <a:pt x="0" y="19"/>
                  </a:lnTo>
                  <a:lnTo>
                    <a:pt x="0" y="138"/>
                  </a:lnTo>
                  <a:lnTo>
                    <a:pt x="96" y="113"/>
                  </a:lnTo>
                  <a:lnTo>
                    <a:pt x="96"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85" name="Freeform 117"/>
            <p:cNvSpPr>
              <a:spLocks/>
            </p:cNvSpPr>
            <p:nvPr/>
          </p:nvSpPr>
          <p:spPr bwMode="auto">
            <a:xfrm>
              <a:off x="1311" y="1816"/>
              <a:ext cx="83" cy="42"/>
            </a:xfrm>
            <a:custGeom>
              <a:avLst/>
              <a:gdLst>
                <a:gd name="T0" fmla="*/ 0 w 83"/>
                <a:gd name="T1" fmla="*/ 40 h 41"/>
                <a:gd name="T2" fmla="*/ 82 w 83"/>
                <a:gd name="T3" fmla="*/ 20 h 41"/>
                <a:gd name="T4" fmla="*/ 82 w 83"/>
                <a:gd name="T5" fmla="*/ 0 h 41"/>
                <a:gd name="T6" fmla="*/ 0 w 83"/>
                <a:gd name="T7" fmla="*/ 16 h 41"/>
                <a:gd name="T8" fmla="*/ 0 w 83"/>
                <a:gd name="T9" fmla="*/ 40 h 41"/>
                <a:gd name="T10" fmla="*/ 0 60000 65536"/>
                <a:gd name="T11" fmla="*/ 0 60000 65536"/>
                <a:gd name="T12" fmla="*/ 0 60000 65536"/>
                <a:gd name="T13" fmla="*/ 0 60000 65536"/>
                <a:gd name="T14" fmla="*/ 0 60000 65536"/>
                <a:gd name="T15" fmla="*/ 0 w 83"/>
                <a:gd name="T16" fmla="*/ 0 h 41"/>
                <a:gd name="T17" fmla="*/ 83 w 83"/>
                <a:gd name="T18" fmla="*/ 41 h 41"/>
              </a:gdLst>
              <a:ahLst/>
              <a:cxnLst>
                <a:cxn ang="T10">
                  <a:pos x="T0" y="T1"/>
                </a:cxn>
                <a:cxn ang="T11">
                  <a:pos x="T2" y="T3"/>
                </a:cxn>
                <a:cxn ang="T12">
                  <a:pos x="T4" y="T5"/>
                </a:cxn>
                <a:cxn ang="T13">
                  <a:pos x="T6" y="T7"/>
                </a:cxn>
                <a:cxn ang="T14">
                  <a:pos x="T8" y="T9"/>
                </a:cxn>
              </a:cxnLst>
              <a:rect l="T15" t="T16" r="T17" b="T18"/>
              <a:pathLst>
                <a:path w="83" h="41">
                  <a:moveTo>
                    <a:pt x="0" y="40"/>
                  </a:moveTo>
                  <a:lnTo>
                    <a:pt x="82" y="20"/>
                  </a:lnTo>
                  <a:lnTo>
                    <a:pt x="82" y="0"/>
                  </a:lnTo>
                  <a:lnTo>
                    <a:pt x="0" y="16"/>
                  </a:lnTo>
                  <a:lnTo>
                    <a:pt x="0" y="40"/>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86" name="Freeform 118"/>
            <p:cNvSpPr>
              <a:spLocks/>
            </p:cNvSpPr>
            <p:nvPr/>
          </p:nvSpPr>
          <p:spPr bwMode="auto">
            <a:xfrm>
              <a:off x="1342" y="1785"/>
              <a:ext cx="25" cy="100"/>
            </a:xfrm>
            <a:custGeom>
              <a:avLst/>
              <a:gdLst>
                <a:gd name="T0" fmla="*/ 0 w 24"/>
                <a:gd name="T1" fmla="*/ 98 h 99"/>
                <a:gd name="T2" fmla="*/ 23 w 24"/>
                <a:gd name="T3" fmla="*/ 91 h 99"/>
                <a:gd name="T4" fmla="*/ 21 w 24"/>
                <a:gd name="T5" fmla="*/ 0 h 99"/>
                <a:gd name="T6" fmla="*/ 0 w 24"/>
                <a:gd name="T7" fmla="*/ 4 h 99"/>
                <a:gd name="T8" fmla="*/ 0 w 24"/>
                <a:gd name="T9" fmla="*/ 98 h 99"/>
                <a:gd name="T10" fmla="*/ 0 60000 65536"/>
                <a:gd name="T11" fmla="*/ 0 60000 65536"/>
                <a:gd name="T12" fmla="*/ 0 60000 65536"/>
                <a:gd name="T13" fmla="*/ 0 60000 65536"/>
                <a:gd name="T14" fmla="*/ 0 60000 65536"/>
                <a:gd name="T15" fmla="*/ 0 w 24"/>
                <a:gd name="T16" fmla="*/ 0 h 99"/>
                <a:gd name="T17" fmla="*/ 24 w 24"/>
                <a:gd name="T18" fmla="*/ 99 h 99"/>
              </a:gdLst>
              <a:ahLst/>
              <a:cxnLst>
                <a:cxn ang="T10">
                  <a:pos x="T0" y="T1"/>
                </a:cxn>
                <a:cxn ang="T11">
                  <a:pos x="T2" y="T3"/>
                </a:cxn>
                <a:cxn ang="T12">
                  <a:pos x="T4" y="T5"/>
                </a:cxn>
                <a:cxn ang="T13">
                  <a:pos x="T6" y="T7"/>
                </a:cxn>
                <a:cxn ang="T14">
                  <a:pos x="T8" y="T9"/>
                </a:cxn>
              </a:cxnLst>
              <a:rect l="T15" t="T16" r="T17" b="T18"/>
              <a:pathLst>
                <a:path w="24" h="99">
                  <a:moveTo>
                    <a:pt x="0" y="98"/>
                  </a:moveTo>
                  <a:lnTo>
                    <a:pt x="23" y="91"/>
                  </a:lnTo>
                  <a:lnTo>
                    <a:pt x="21" y="0"/>
                  </a:lnTo>
                  <a:lnTo>
                    <a:pt x="0" y="4"/>
                  </a:lnTo>
                  <a:lnTo>
                    <a:pt x="0" y="98"/>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87" name="Freeform 119"/>
            <p:cNvSpPr>
              <a:spLocks/>
            </p:cNvSpPr>
            <p:nvPr/>
          </p:nvSpPr>
          <p:spPr bwMode="auto">
            <a:xfrm>
              <a:off x="570" y="1373"/>
              <a:ext cx="654" cy="728"/>
            </a:xfrm>
            <a:custGeom>
              <a:avLst/>
              <a:gdLst>
                <a:gd name="T0" fmla="*/ 211 w 654"/>
                <a:gd name="T1" fmla="*/ 321 h 727"/>
                <a:gd name="T2" fmla="*/ 211 w 654"/>
                <a:gd name="T3" fmla="*/ 122 h 727"/>
                <a:gd name="T4" fmla="*/ 0 w 654"/>
                <a:gd name="T5" fmla="*/ 0 h 727"/>
                <a:gd name="T6" fmla="*/ 0 w 654"/>
                <a:gd name="T7" fmla="*/ 455 h 727"/>
                <a:gd name="T8" fmla="*/ 125 w 654"/>
                <a:gd name="T9" fmla="*/ 530 h 727"/>
                <a:gd name="T10" fmla="*/ 125 w 654"/>
                <a:gd name="T11" fmla="*/ 399 h 727"/>
                <a:gd name="T12" fmla="*/ 289 w 654"/>
                <a:gd name="T13" fmla="*/ 485 h 727"/>
                <a:gd name="T14" fmla="*/ 285 w 654"/>
                <a:gd name="T15" fmla="*/ 616 h 727"/>
                <a:gd name="T16" fmla="*/ 466 w 654"/>
                <a:gd name="T17" fmla="*/ 726 h 727"/>
                <a:gd name="T18" fmla="*/ 466 w 654"/>
                <a:gd name="T19" fmla="*/ 512 h 727"/>
                <a:gd name="T20" fmla="*/ 653 w 654"/>
                <a:gd name="T21" fmla="*/ 615 h 727"/>
                <a:gd name="T22" fmla="*/ 653 w 654"/>
                <a:gd name="T23" fmla="*/ 574 h 727"/>
                <a:gd name="T24" fmla="*/ 211 w 654"/>
                <a:gd name="T25" fmla="*/ 321 h 7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4"/>
                <a:gd name="T40" fmla="*/ 0 h 727"/>
                <a:gd name="T41" fmla="*/ 654 w 654"/>
                <a:gd name="T42" fmla="*/ 727 h 7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4" h="727">
                  <a:moveTo>
                    <a:pt x="211" y="321"/>
                  </a:moveTo>
                  <a:lnTo>
                    <a:pt x="211" y="122"/>
                  </a:lnTo>
                  <a:lnTo>
                    <a:pt x="0" y="0"/>
                  </a:lnTo>
                  <a:lnTo>
                    <a:pt x="0" y="455"/>
                  </a:lnTo>
                  <a:lnTo>
                    <a:pt x="125" y="530"/>
                  </a:lnTo>
                  <a:lnTo>
                    <a:pt x="125" y="399"/>
                  </a:lnTo>
                  <a:lnTo>
                    <a:pt x="289" y="485"/>
                  </a:lnTo>
                  <a:lnTo>
                    <a:pt x="285" y="616"/>
                  </a:lnTo>
                  <a:lnTo>
                    <a:pt x="466" y="726"/>
                  </a:lnTo>
                  <a:lnTo>
                    <a:pt x="466" y="512"/>
                  </a:lnTo>
                  <a:lnTo>
                    <a:pt x="653" y="615"/>
                  </a:lnTo>
                  <a:lnTo>
                    <a:pt x="653" y="574"/>
                  </a:lnTo>
                  <a:lnTo>
                    <a:pt x="211" y="321"/>
                  </a:lnTo>
                </a:path>
              </a:pathLst>
            </a:custGeom>
            <a:solidFill>
              <a:srgbClr val="3399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88" name="Freeform 120"/>
            <p:cNvSpPr>
              <a:spLocks/>
            </p:cNvSpPr>
            <p:nvPr/>
          </p:nvSpPr>
          <p:spPr bwMode="auto">
            <a:xfrm>
              <a:off x="695" y="1767"/>
              <a:ext cx="165" cy="142"/>
            </a:xfrm>
            <a:custGeom>
              <a:avLst/>
              <a:gdLst>
                <a:gd name="T0" fmla="*/ 163 w 164"/>
                <a:gd name="T1" fmla="*/ 92 h 142"/>
                <a:gd name="T2" fmla="*/ 137 w 164"/>
                <a:gd name="T3" fmla="*/ 77 h 142"/>
                <a:gd name="T4" fmla="*/ 0 w 164"/>
                <a:gd name="T5" fmla="*/ 0 h 142"/>
                <a:gd name="T6" fmla="*/ 0 w 164"/>
                <a:gd name="T7" fmla="*/ 138 h 142"/>
                <a:gd name="T8" fmla="*/ 3 w 164"/>
                <a:gd name="T9" fmla="*/ 141 h 142"/>
                <a:gd name="T10" fmla="*/ 163 w 164"/>
                <a:gd name="T11" fmla="*/ 92 h 142"/>
                <a:gd name="T12" fmla="*/ 0 60000 65536"/>
                <a:gd name="T13" fmla="*/ 0 60000 65536"/>
                <a:gd name="T14" fmla="*/ 0 60000 65536"/>
                <a:gd name="T15" fmla="*/ 0 60000 65536"/>
                <a:gd name="T16" fmla="*/ 0 60000 65536"/>
                <a:gd name="T17" fmla="*/ 0 60000 65536"/>
                <a:gd name="T18" fmla="*/ 0 w 164"/>
                <a:gd name="T19" fmla="*/ 0 h 142"/>
                <a:gd name="T20" fmla="*/ 164 w 164"/>
                <a:gd name="T21" fmla="*/ 142 h 142"/>
              </a:gdLst>
              <a:ahLst/>
              <a:cxnLst>
                <a:cxn ang="T12">
                  <a:pos x="T0" y="T1"/>
                </a:cxn>
                <a:cxn ang="T13">
                  <a:pos x="T2" y="T3"/>
                </a:cxn>
                <a:cxn ang="T14">
                  <a:pos x="T4" y="T5"/>
                </a:cxn>
                <a:cxn ang="T15">
                  <a:pos x="T6" y="T7"/>
                </a:cxn>
                <a:cxn ang="T16">
                  <a:pos x="T8" y="T9"/>
                </a:cxn>
                <a:cxn ang="T17">
                  <a:pos x="T10" y="T11"/>
                </a:cxn>
              </a:cxnLst>
              <a:rect l="T18" t="T19" r="T20" b="T21"/>
              <a:pathLst>
                <a:path w="164" h="142">
                  <a:moveTo>
                    <a:pt x="163" y="92"/>
                  </a:moveTo>
                  <a:lnTo>
                    <a:pt x="137" y="77"/>
                  </a:lnTo>
                  <a:lnTo>
                    <a:pt x="0" y="0"/>
                  </a:lnTo>
                  <a:lnTo>
                    <a:pt x="0" y="138"/>
                  </a:lnTo>
                  <a:lnTo>
                    <a:pt x="3" y="141"/>
                  </a:lnTo>
                  <a:lnTo>
                    <a:pt x="163" y="9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89" name="Freeform 121"/>
            <p:cNvSpPr>
              <a:spLocks/>
            </p:cNvSpPr>
            <p:nvPr/>
          </p:nvSpPr>
          <p:spPr bwMode="auto">
            <a:xfrm>
              <a:off x="593" y="1478"/>
              <a:ext cx="62" cy="107"/>
            </a:xfrm>
            <a:custGeom>
              <a:avLst/>
              <a:gdLst>
                <a:gd name="T0" fmla="*/ 61 w 62"/>
                <a:gd name="T1" fmla="*/ 106 h 107"/>
                <a:gd name="T2" fmla="*/ 61 w 62"/>
                <a:gd name="T3" fmla="*/ 35 h 107"/>
                <a:gd name="T4" fmla="*/ 0 w 62"/>
                <a:gd name="T5" fmla="*/ 0 h 107"/>
                <a:gd name="T6" fmla="*/ 0 w 62"/>
                <a:gd name="T7" fmla="*/ 69 h 107"/>
                <a:gd name="T8" fmla="*/ 61 w 62"/>
                <a:gd name="T9" fmla="*/ 106 h 107"/>
                <a:gd name="T10" fmla="*/ 0 60000 65536"/>
                <a:gd name="T11" fmla="*/ 0 60000 65536"/>
                <a:gd name="T12" fmla="*/ 0 60000 65536"/>
                <a:gd name="T13" fmla="*/ 0 60000 65536"/>
                <a:gd name="T14" fmla="*/ 0 60000 65536"/>
                <a:gd name="T15" fmla="*/ 0 w 62"/>
                <a:gd name="T16" fmla="*/ 0 h 107"/>
                <a:gd name="T17" fmla="*/ 62 w 62"/>
                <a:gd name="T18" fmla="*/ 107 h 107"/>
              </a:gdLst>
              <a:ahLst/>
              <a:cxnLst>
                <a:cxn ang="T10">
                  <a:pos x="T0" y="T1"/>
                </a:cxn>
                <a:cxn ang="T11">
                  <a:pos x="T2" y="T3"/>
                </a:cxn>
                <a:cxn ang="T12">
                  <a:pos x="T4" y="T5"/>
                </a:cxn>
                <a:cxn ang="T13">
                  <a:pos x="T6" y="T7"/>
                </a:cxn>
                <a:cxn ang="T14">
                  <a:pos x="T8" y="T9"/>
                </a:cxn>
              </a:cxnLst>
              <a:rect l="T15" t="T16" r="T17" b="T18"/>
              <a:pathLst>
                <a:path w="62" h="107">
                  <a:moveTo>
                    <a:pt x="61" y="106"/>
                  </a:moveTo>
                  <a:lnTo>
                    <a:pt x="61" y="35"/>
                  </a:lnTo>
                  <a:lnTo>
                    <a:pt x="0" y="0"/>
                  </a:lnTo>
                  <a:lnTo>
                    <a:pt x="0" y="69"/>
                  </a:lnTo>
                  <a:lnTo>
                    <a:pt x="61" y="106"/>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90" name="Freeform 122"/>
            <p:cNvSpPr>
              <a:spLocks/>
            </p:cNvSpPr>
            <p:nvPr/>
          </p:nvSpPr>
          <p:spPr bwMode="auto">
            <a:xfrm>
              <a:off x="685" y="1532"/>
              <a:ext cx="62" cy="107"/>
            </a:xfrm>
            <a:custGeom>
              <a:avLst/>
              <a:gdLst>
                <a:gd name="T0" fmla="*/ 61 w 62"/>
                <a:gd name="T1" fmla="*/ 106 h 107"/>
                <a:gd name="T2" fmla="*/ 61 w 62"/>
                <a:gd name="T3" fmla="*/ 35 h 107"/>
                <a:gd name="T4" fmla="*/ 0 w 62"/>
                <a:gd name="T5" fmla="*/ 0 h 107"/>
                <a:gd name="T6" fmla="*/ 0 w 62"/>
                <a:gd name="T7" fmla="*/ 70 h 107"/>
                <a:gd name="T8" fmla="*/ 61 w 62"/>
                <a:gd name="T9" fmla="*/ 106 h 107"/>
                <a:gd name="T10" fmla="*/ 0 60000 65536"/>
                <a:gd name="T11" fmla="*/ 0 60000 65536"/>
                <a:gd name="T12" fmla="*/ 0 60000 65536"/>
                <a:gd name="T13" fmla="*/ 0 60000 65536"/>
                <a:gd name="T14" fmla="*/ 0 60000 65536"/>
                <a:gd name="T15" fmla="*/ 0 w 62"/>
                <a:gd name="T16" fmla="*/ 0 h 107"/>
                <a:gd name="T17" fmla="*/ 62 w 62"/>
                <a:gd name="T18" fmla="*/ 107 h 107"/>
              </a:gdLst>
              <a:ahLst/>
              <a:cxnLst>
                <a:cxn ang="T10">
                  <a:pos x="T0" y="T1"/>
                </a:cxn>
                <a:cxn ang="T11">
                  <a:pos x="T2" y="T3"/>
                </a:cxn>
                <a:cxn ang="T12">
                  <a:pos x="T4" y="T5"/>
                </a:cxn>
                <a:cxn ang="T13">
                  <a:pos x="T6" y="T7"/>
                </a:cxn>
                <a:cxn ang="T14">
                  <a:pos x="T8" y="T9"/>
                </a:cxn>
              </a:cxnLst>
              <a:rect l="T15" t="T16" r="T17" b="T18"/>
              <a:pathLst>
                <a:path w="62" h="107">
                  <a:moveTo>
                    <a:pt x="61" y="106"/>
                  </a:moveTo>
                  <a:lnTo>
                    <a:pt x="61" y="35"/>
                  </a:lnTo>
                  <a:lnTo>
                    <a:pt x="0" y="0"/>
                  </a:lnTo>
                  <a:lnTo>
                    <a:pt x="0" y="70"/>
                  </a:lnTo>
                  <a:lnTo>
                    <a:pt x="61" y="106"/>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91" name="Freeform 123"/>
            <p:cNvSpPr>
              <a:spLocks/>
            </p:cNvSpPr>
            <p:nvPr/>
          </p:nvSpPr>
          <p:spPr bwMode="auto">
            <a:xfrm>
              <a:off x="913" y="1830"/>
              <a:ext cx="61" cy="108"/>
            </a:xfrm>
            <a:custGeom>
              <a:avLst/>
              <a:gdLst>
                <a:gd name="T0" fmla="*/ 61 w 62"/>
                <a:gd name="T1" fmla="*/ 107 h 108"/>
                <a:gd name="T2" fmla="*/ 61 w 62"/>
                <a:gd name="T3" fmla="*/ 36 h 108"/>
                <a:gd name="T4" fmla="*/ 0 w 62"/>
                <a:gd name="T5" fmla="*/ 0 h 108"/>
                <a:gd name="T6" fmla="*/ 0 w 62"/>
                <a:gd name="T7" fmla="*/ 70 h 108"/>
                <a:gd name="T8" fmla="*/ 61 w 62"/>
                <a:gd name="T9" fmla="*/ 107 h 108"/>
                <a:gd name="T10" fmla="*/ 0 60000 65536"/>
                <a:gd name="T11" fmla="*/ 0 60000 65536"/>
                <a:gd name="T12" fmla="*/ 0 60000 65536"/>
                <a:gd name="T13" fmla="*/ 0 60000 65536"/>
                <a:gd name="T14" fmla="*/ 0 60000 65536"/>
                <a:gd name="T15" fmla="*/ 0 w 62"/>
                <a:gd name="T16" fmla="*/ 0 h 108"/>
                <a:gd name="T17" fmla="*/ 62 w 62"/>
                <a:gd name="T18" fmla="*/ 108 h 108"/>
              </a:gdLst>
              <a:ahLst/>
              <a:cxnLst>
                <a:cxn ang="T10">
                  <a:pos x="T0" y="T1"/>
                </a:cxn>
                <a:cxn ang="T11">
                  <a:pos x="T2" y="T3"/>
                </a:cxn>
                <a:cxn ang="T12">
                  <a:pos x="T4" y="T5"/>
                </a:cxn>
                <a:cxn ang="T13">
                  <a:pos x="T6" y="T7"/>
                </a:cxn>
                <a:cxn ang="T14">
                  <a:pos x="T8" y="T9"/>
                </a:cxn>
              </a:cxnLst>
              <a:rect l="T15" t="T16" r="T17" b="T18"/>
              <a:pathLst>
                <a:path w="62" h="108">
                  <a:moveTo>
                    <a:pt x="61" y="107"/>
                  </a:moveTo>
                  <a:lnTo>
                    <a:pt x="61" y="36"/>
                  </a:lnTo>
                  <a:lnTo>
                    <a:pt x="0" y="0"/>
                  </a:lnTo>
                  <a:lnTo>
                    <a:pt x="0" y="70"/>
                  </a:lnTo>
                  <a:lnTo>
                    <a:pt x="61" y="107"/>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92" name="Freeform 124"/>
            <p:cNvSpPr>
              <a:spLocks/>
            </p:cNvSpPr>
            <p:nvPr/>
          </p:nvSpPr>
          <p:spPr bwMode="auto">
            <a:xfrm>
              <a:off x="605" y="1677"/>
              <a:ext cx="61" cy="108"/>
            </a:xfrm>
            <a:custGeom>
              <a:avLst/>
              <a:gdLst>
                <a:gd name="T0" fmla="*/ 60 w 61"/>
                <a:gd name="T1" fmla="*/ 106 h 107"/>
                <a:gd name="T2" fmla="*/ 60 w 61"/>
                <a:gd name="T3" fmla="*/ 35 h 107"/>
                <a:gd name="T4" fmla="*/ 0 w 61"/>
                <a:gd name="T5" fmla="*/ 0 h 107"/>
                <a:gd name="T6" fmla="*/ 0 w 61"/>
                <a:gd name="T7" fmla="*/ 70 h 107"/>
                <a:gd name="T8" fmla="*/ 60 w 61"/>
                <a:gd name="T9" fmla="*/ 106 h 107"/>
                <a:gd name="T10" fmla="*/ 0 60000 65536"/>
                <a:gd name="T11" fmla="*/ 0 60000 65536"/>
                <a:gd name="T12" fmla="*/ 0 60000 65536"/>
                <a:gd name="T13" fmla="*/ 0 60000 65536"/>
                <a:gd name="T14" fmla="*/ 0 60000 65536"/>
                <a:gd name="T15" fmla="*/ 0 w 61"/>
                <a:gd name="T16" fmla="*/ 0 h 107"/>
                <a:gd name="T17" fmla="*/ 61 w 61"/>
                <a:gd name="T18" fmla="*/ 107 h 107"/>
              </a:gdLst>
              <a:ahLst/>
              <a:cxnLst>
                <a:cxn ang="T10">
                  <a:pos x="T0" y="T1"/>
                </a:cxn>
                <a:cxn ang="T11">
                  <a:pos x="T2" y="T3"/>
                </a:cxn>
                <a:cxn ang="T12">
                  <a:pos x="T4" y="T5"/>
                </a:cxn>
                <a:cxn ang="T13">
                  <a:pos x="T6" y="T7"/>
                </a:cxn>
                <a:cxn ang="T14">
                  <a:pos x="T8" y="T9"/>
                </a:cxn>
              </a:cxnLst>
              <a:rect l="T15" t="T16" r="T17" b="T18"/>
              <a:pathLst>
                <a:path w="61" h="107">
                  <a:moveTo>
                    <a:pt x="60" y="106"/>
                  </a:moveTo>
                  <a:lnTo>
                    <a:pt x="60" y="35"/>
                  </a:lnTo>
                  <a:lnTo>
                    <a:pt x="0" y="0"/>
                  </a:lnTo>
                  <a:lnTo>
                    <a:pt x="0" y="70"/>
                  </a:lnTo>
                  <a:lnTo>
                    <a:pt x="60" y="106"/>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93" name="Freeform 125"/>
            <p:cNvSpPr>
              <a:spLocks/>
            </p:cNvSpPr>
            <p:nvPr/>
          </p:nvSpPr>
          <p:spPr bwMode="auto">
            <a:xfrm>
              <a:off x="891" y="1926"/>
              <a:ext cx="44" cy="112"/>
            </a:xfrm>
            <a:custGeom>
              <a:avLst/>
              <a:gdLst>
                <a:gd name="T0" fmla="*/ 45 w 46"/>
                <a:gd name="T1" fmla="*/ 112 h 113"/>
                <a:gd name="T2" fmla="*/ 45 w 46"/>
                <a:gd name="T3" fmla="*/ 26 h 113"/>
                <a:gd name="T4" fmla="*/ 0 w 46"/>
                <a:gd name="T5" fmla="*/ 0 h 113"/>
                <a:gd name="T6" fmla="*/ 0 w 46"/>
                <a:gd name="T7" fmla="*/ 84 h 113"/>
                <a:gd name="T8" fmla="*/ 45 w 46"/>
                <a:gd name="T9" fmla="*/ 112 h 113"/>
                <a:gd name="T10" fmla="*/ 0 60000 65536"/>
                <a:gd name="T11" fmla="*/ 0 60000 65536"/>
                <a:gd name="T12" fmla="*/ 0 60000 65536"/>
                <a:gd name="T13" fmla="*/ 0 60000 65536"/>
                <a:gd name="T14" fmla="*/ 0 60000 65536"/>
                <a:gd name="T15" fmla="*/ 0 w 46"/>
                <a:gd name="T16" fmla="*/ 0 h 113"/>
                <a:gd name="T17" fmla="*/ 46 w 46"/>
                <a:gd name="T18" fmla="*/ 113 h 113"/>
              </a:gdLst>
              <a:ahLst/>
              <a:cxnLst>
                <a:cxn ang="T10">
                  <a:pos x="T0" y="T1"/>
                </a:cxn>
                <a:cxn ang="T11">
                  <a:pos x="T2" y="T3"/>
                </a:cxn>
                <a:cxn ang="T12">
                  <a:pos x="T4" y="T5"/>
                </a:cxn>
                <a:cxn ang="T13">
                  <a:pos x="T6" y="T7"/>
                </a:cxn>
                <a:cxn ang="T14">
                  <a:pos x="T8" y="T9"/>
                </a:cxn>
              </a:cxnLst>
              <a:rect l="T15" t="T16" r="T17" b="T18"/>
              <a:pathLst>
                <a:path w="46" h="113">
                  <a:moveTo>
                    <a:pt x="45" y="112"/>
                  </a:moveTo>
                  <a:lnTo>
                    <a:pt x="45" y="26"/>
                  </a:lnTo>
                  <a:lnTo>
                    <a:pt x="0" y="0"/>
                  </a:lnTo>
                  <a:lnTo>
                    <a:pt x="0" y="84"/>
                  </a:lnTo>
                  <a:lnTo>
                    <a:pt x="45" y="11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94" name="Freeform 126"/>
            <p:cNvSpPr>
              <a:spLocks/>
            </p:cNvSpPr>
            <p:nvPr/>
          </p:nvSpPr>
          <p:spPr bwMode="auto">
            <a:xfrm>
              <a:off x="952" y="1963"/>
              <a:ext cx="48" cy="111"/>
            </a:xfrm>
            <a:custGeom>
              <a:avLst/>
              <a:gdLst>
                <a:gd name="T0" fmla="*/ 47 w 48"/>
                <a:gd name="T1" fmla="*/ 110 h 111"/>
                <a:gd name="T2" fmla="*/ 47 w 48"/>
                <a:gd name="T3" fmla="*/ 25 h 111"/>
                <a:gd name="T4" fmla="*/ 0 w 48"/>
                <a:gd name="T5" fmla="*/ 0 h 111"/>
                <a:gd name="T6" fmla="*/ 0 w 48"/>
                <a:gd name="T7" fmla="*/ 84 h 111"/>
                <a:gd name="T8" fmla="*/ 47 w 48"/>
                <a:gd name="T9" fmla="*/ 110 h 111"/>
                <a:gd name="T10" fmla="*/ 0 60000 65536"/>
                <a:gd name="T11" fmla="*/ 0 60000 65536"/>
                <a:gd name="T12" fmla="*/ 0 60000 65536"/>
                <a:gd name="T13" fmla="*/ 0 60000 65536"/>
                <a:gd name="T14" fmla="*/ 0 60000 65536"/>
                <a:gd name="T15" fmla="*/ 0 w 48"/>
                <a:gd name="T16" fmla="*/ 0 h 111"/>
                <a:gd name="T17" fmla="*/ 48 w 48"/>
                <a:gd name="T18" fmla="*/ 111 h 111"/>
              </a:gdLst>
              <a:ahLst/>
              <a:cxnLst>
                <a:cxn ang="T10">
                  <a:pos x="T0" y="T1"/>
                </a:cxn>
                <a:cxn ang="T11">
                  <a:pos x="T2" y="T3"/>
                </a:cxn>
                <a:cxn ang="T12">
                  <a:pos x="T4" y="T5"/>
                </a:cxn>
                <a:cxn ang="T13">
                  <a:pos x="T6" y="T7"/>
                </a:cxn>
                <a:cxn ang="T14">
                  <a:pos x="T8" y="T9"/>
                </a:cxn>
              </a:cxnLst>
              <a:rect l="T15" t="T16" r="T17" b="T18"/>
              <a:pathLst>
                <a:path w="48" h="111">
                  <a:moveTo>
                    <a:pt x="47" y="110"/>
                  </a:moveTo>
                  <a:lnTo>
                    <a:pt x="47" y="25"/>
                  </a:lnTo>
                  <a:lnTo>
                    <a:pt x="0" y="0"/>
                  </a:lnTo>
                  <a:lnTo>
                    <a:pt x="0" y="84"/>
                  </a:lnTo>
                  <a:lnTo>
                    <a:pt x="47" y="11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95" name="Freeform 127"/>
            <p:cNvSpPr>
              <a:spLocks/>
            </p:cNvSpPr>
            <p:nvPr/>
          </p:nvSpPr>
          <p:spPr bwMode="auto">
            <a:xfrm>
              <a:off x="1120" y="1744"/>
              <a:ext cx="96" cy="169"/>
            </a:xfrm>
            <a:custGeom>
              <a:avLst/>
              <a:gdLst>
                <a:gd name="T0" fmla="*/ 0 w 96"/>
                <a:gd name="T1" fmla="*/ 0 h 169"/>
                <a:gd name="T2" fmla="*/ 95 w 96"/>
                <a:gd name="T3" fmla="*/ 46 h 169"/>
                <a:gd name="T4" fmla="*/ 95 w 96"/>
                <a:gd name="T5" fmla="*/ 168 h 169"/>
                <a:gd name="T6" fmla="*/ 0 w 96"/>
                <a:gd name="T7" fmla="*/ 115 h 169"/>
                <a:gd name="T8" fmla="*/ 0 w 96"/>
                <a:gd name="T9" fmla="*/ 0 h 169"/>
                <a:gd name="T10" fmla="*/ 0 60000 65536"/>
                <a:gd name="T11" fmla="*/ 0 60000 65536"/>
                <a:gd name="T12" fmla="*/ 0 60000 65536"/>
                <a:gd name="T13" fmla="*/ 0 60000 65536"/>
                <a:gd name="T14" fmla="*/ 0 60000 65536"/>
                <a:gd name="T15" fmla="*/ 0 w 96"/>
                <a:gd name="T16" fmla="*/ 0 h 169"/>
                <a:gd name="T17" fmla="*/ 96 w 96"/>
                <a:gd name="T18" fmla="*/ 169 h 169"/>
              </a:gdLst>
              <a:ahLst/>
              <a:cxnLst>
                <a:cxn ang="T10">
                  <a:pos x="T0" y="T1"/>
                </a:cxn>
                <a:cxn ang="T11">
                  <a:pos x="T2" y="T3"/>
                </a:cxn>
                <a:cxn ang="T12">
                  <a:pos x="T4" y="T5"/>
                </a:cxn>
                <a:cxn ang="T13">
                  <a:pos x="T6" y="T7"/>
                </a:cxn>
                <a:cxn ang="T14">
                  <a:pos x="T8" y="T9"/>
                </a:cxn>
              </a:cxnLst>
              <a:rect l="T15" t="T16" r="T17" b="T18"/>
              <a:pathLst>
                <a:path w="96" h="169">
                  <a:moveTo>
                    <a:pt x="0" y="0"/>
                  </a:moveTo>
                  <a:lnTo>
                    <a:pt x="95" y="46"/>
                  </a:lnTo>
                  <a:lnTo>
                    <a:pt x="95" y="168"/>
                  </a:lnTo>
                  <a:lnTo>
                    <a:pt x="0" y="115"/>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96" name="Freeform 128"/>
            <p:cNvSpPr>
              <a:spLocks/>
            </p:cNvSpPr>
            <p:nvPr/>
          </p:nvSpPr>
          <p:spPr bwMode="auto">
            <a:xfrm>
              <a:off x="1109" y="1749"/>
              <a:ext cx="96" cy="165"/>
            </a:xfrm>
            <a:custGeom>
              <a:avLst/>
              <a:gdLst>
                <a:gd name="T0" fmla="*/ 0 w 97"/>
                <a:gd name="T1" fmla="*/ 0 h 165"/>
                <a:gd name="T2" fmla="*/ 96 w 97"/>
                <a:gd name="T3" fmla="*/ 45 h 165"/>
                <a:gd name="T4" fmla="*/ 96 w 97"/>
                <a:gd name="T5" fmla="*/ 164 h 165"/>
                <a:gd name="T6" fmla="*/ 0 w 97"/>
                <a:gd name="T7" fmla="*/ 113 h 165"/>
                <a:gd name="T8" fmla="*/ 0 w 97"/>
                <a:gd name="T9" fmla="*/ 0 h 165"/>
                <a:gd name="T10" fmla="*/ 0 60000 65536"/>
                <a:gd name="T11" fmla="*/ 0 60000 65536"/>
                <a:gd name="T12" fmla="*/ 0 60000 65536"/>
                <a:gd name="T13" fmla="*/ 0 60000 65536"/>
                <a:gd name="T14" fmla="*/ 0 60000 65536"/>
                <a:gd name="T15" fmla="*/ 0 w 97"/>
                <a:gd name="T16" fmla="*/ 0 h 165"/>
                <a:gd name="T17" fmla="*/ 97 w 97"/>
                <a:gd name="T18" fmla="*/ 165 h 165"/>
              </a:gdLst>
              <a:ahLst/>
              <a:cxnLst>
                <a:cxn ang="T10">
                  <a:pos x="T0" y="T1"/>
                </a:cxn>
                <a:cxn ang="T11">
                  <a:pos x="T2" y="T3"/>
                </a:cxn>
                <a:cxn ang="T12">
                  <a:pos x="T4" y="T5"/>
                </a:cxn>
                <a:cxn ang="T13">
                  <a:pos x="T6" y="T7"/>
                </a:cxn>
                <a:cxn ang="T14">
                  <a:pos x="T8" y="T9"/>
                </a:cxn>
              </a:cxnLst>
              <a:rect l="T15" t="T16" r="T17" b="T18"/>
              <a:pathLst>
                <a:path w="97" h="165">
                  <a:moveTo>
                    <a:pt x="0" y="0"/>
                  </a:moveTo>
                  <a:lnTo>
                    <a:pt x="96" y="45"/>
                  </a:lnTo>
                  <a:lnTo>
                    <a:pt x="96" y="164"/>
                  </a:lnTo>
                  <a:lnTo>
                    <a:pt x="0" y="113"/>
                  </a:lnTo>
                  <a:lnTo>
                    <a:pt x="0"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97" name="Freeform 129"/>
            <p:cNvSpPr>
              <a:spLocks/>
            </p:cNvSpPr>
            <p:nvPr/>
          </p:nvSpPr>
          <p:spPr bwMode="auto">
            <a:xfrm>
              <a:off x="1117" y="1802"/>
              <a:ext cx="83" cy="63"/>
            </a:xfrm>
            <a:custGeom>
              <a:avLst/>
              <a:gdLst>
                <a:gd name="T0" fmla="*/ 82 w 83"/>
                <a:gd name="T1" fmla="*/ 63 h 64"/>
                <a:gd name="T2" fmla="*/ 0 w 83"/>
                <a:gd name="T3" fmla="*/ 20 h 64"/>
                <a:gd name="T4" fmla="*/ 0 w 83"/>
                <a:gd name="T5" fmla="*/ 0 h 64"/>
                <a:gd name="T6" fmla="*/ 82 w 83"/>
                <a:gd name="T7" fmla="*/ 39 h 64"/>
                <a:gd name="T8" fmla="*/ 82 w 83"/>
                <a:gd name="T9" fmla="*/ 63 h 64"/>
                <a:gd name="T10" fmla="*/ 0 60000 65536"/>
                <a:gd name="T11" fmla="*/ 0 60000 65536"/>
                <a:gd name="T12" fmla="*/ 0 60000 65536"/>
                <a:gd name="T13" fmla="*/ 0 60000 65536"/>
                <a:gd name="T14" fmla="*/ 0 60000 65536"/>
                <a:gd name="T15" fmla="*/ 0 w 83"/>
                <a:gd name="T16" fmla="*/ 0 h 64"/>
                <a:gd name="T17" fmla="*/ 83 w 83"/>
                <a:gd name="T18" fmla="*/ 64 h 64"/>
              </a:gdLst>
              <a:ahLst/>
              <a:cxnLst>
                <a:cxn ang="T10">
                  <a:pos x="T0" y="T1"/>
                </a:cxn>
                <a:cxn ang="T11">
                  <a:pos x="T2" y="T3"/>
                </a:cxn>
                <a:cxn ang="T12">
                  <a:pos x="T4" y="T5"/>
                </a:cxn>
                <a:cxn ang="T13">
                  <a:pos x="T6" y="T7"/>
                </a:cxn>
                <a:cxn ang="T14">
                  <a:pos x="T8" y="T9"/>
                </a:cxn>
              </a:cxnLst>
              <a:rect l="T15" t="T16" r="T17" b="T18"/>
              <a:pathLst>
                <a:path w="83" h="64">
                  <a:moveTo>
                    <a:pt x="82" y="63"/>
                  </a:moveTo>
                  <a:lnTo>
                    <a:pt x="0" y="20"/>
                  </a:lnTo>
                  <a:lnTo>
                    <a:pt x="0" y="0"/>
                  </a:lnTo>
                  <a:lnTo>
                    <a:pt x="82" y="39"/>
                  </a:lnTo>
                  <a:lnTo>
                    <a:pt x="82" y="63"/>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98" name="Freeform 130"/>
            <p:cNvSpPr>
              <a:spLocks/>
            </p:cNvSpPr>
            <p:nvPr/>
          </p:nvSpPr>
          <p:spPr bwMode="auto">
            <a:xfrm>
              <a:off x="1146" y="1780"/>
              <a:ext cx="25" cy="104"/>
            </a:xfrm>
            <a:custGeom>
              <a:avLst/>
              <a:gdLst>
                <a:gd name="T0" fmla="*/ 23 w 24"/>
                <a:gd name="T1" fmla="*/ 104 h 105"/>
                <a:gd name="T2" fmla="*/ 0 w 24"/>
                <a:gd name="T3" fmla="*/ 91 h 105"/>
                <a:gd name="T4" fmla="*/ 0 w 24"/>
                <a:gd name="T5" fmla="*/ 0 h 105"/>
                <a:gd name="T6" fmla="*/ 23 w 24"/>
                <a:gd name="T7" fmla="*/ 9 h 105"/>
                <a:gd name="T8" fmla="*/ 23 w 24"/>
                <a:gd name="T9" fmla="*/ 104 h 105"/>
                <a:gd name="T10" fmla="*/ 0 60000 65536"/>
                <a:gd name="T11" fmla="*/ 0 60000 65536"/>
                <a:gd name="T12" fmla="*/ 0 60000 65536"/>
                <a:gd name="T13" fmla="*/ 0 60000 65536"/>
                <a:gd name="T14" fmla="*/ 0 60000 65536"/>
                <a:gd name="T15" fmla="*/ 0 w 24"/>
                <a:gd name="T16" fmla="*/ 0 h 105"/>
                <a:gd name="T17" fmla="*/ 24 w 24"/>
                <a:gd name="T18" fmla="*/ 105 h 105"/>
              </a:gdLst>
              <a:ahLst/>
              <a:cxnLst>
                <a:cxn ang="T10">
                  <a:pos x="T0" y="T1"/>
                </a:cxn>
                <a:cxn ang="T11">
                  <a:pos x="T2" y="T3"/>
                </a:cxn>
                <a:cxn ang="T12">
                  <a:pos x="T4" y="T5"/>
                </a:cxn>
                <a:cxn ang="T13">
                  <a:pos x="T6" y="T7"/>
                </a:cxn>
                <a:cxn ang="T14">
                  <a:pos x="T8" y="T9"/>
                </a:cxn>
              </a:cxnLst>
              <a:rect l="T15" t="T16" r="T17" b="T18"/>
              <a:pathLst>
                <a:path w="24" h="105">
                  <a:moveTo>
                    <a:pt x="23" y="104"/>
                  </a:moveTo>
                  <a:lnTo>
                    <a:pt x="0" y="91"/>
                  </a:lnTo>
                  <a:lnTo>
                    <a:pt x="0" y="0"/>
                  </a:lnTo>
                  <a:lnTo>
                    <a:pt x="23" y="9"/>
                  </a:lnTo>
                  <a:lnTo>
                    <a:pt x="23" y="104"/>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299" name="Freeform 131"/>
            <p:cNvSpPr>
              <a:spLocks/>
            </p:cNvSpPr>
            <p:nvPr/>
          </p:nvSpPr>
          <p:spPr bwMode="auto">
            <a:xfrm>
              <a:off x="1448" y="1587"/>
              <a:ext cx="49" cy="81"/>
            </a:xfrm>
            <a:custGeom>
              <a:avLst/>
              <a:gdLst>
                <a:gd name="T0" fmla="*/ 49 w 50"/>
                <a:gd name="T1" fmla="*/ 67 h 82"/>
                <a:gd name="T2" fmla="*/ 49 w 50"/>
                <a:gd name="T3" fmla="*/ 0 h 82"/>
                <a:gd name="T4" fmla="*/ 0 w 50"/>
                <a:gd name="T5" fmla="*/ 13 h 82"/>
                <a:gd name="T6" fmla="*/ 0 w 50"/>
                <a:gd name="T7" fmla="*/ 81 h 82"/>
                <a:gd name="T8" fmla="*/ 49 w 50"/>
                <a:gd name="T9" fmla="*/ 67 h 82"/>
                <a:gd name="T10" fmla="*/ 0 60000 65536"/>
                <a:gd name="T11" fmla="*/ 0 60000 65536"/>
                <a:gd name="T12" fmla="*/ 0 60000 65536"/>
                <a:gd name="T13" fmla="*/ 0 60000 65536"/>
                <a:gd name="T14" fmla="*/ 0 60000 65536"/>
                <a:gd name="T15" fmla="*/ 0 w 50"/>
                <a:gd name="T16" fmla="*/ 0 h 82"/>
                <a:gd name="T17" fmla="*/ 50 w 50"/>
                <a:gd name="T18" fmla="*/ 82 h 82"/>
              </a:gdLst>
              <a:ahLst/>
              <a:cxnLst>
                <a:cxn ang="T10">
                  <a:pos x="T0" y="T1"/>
                </a:cxn>
                <a:cxn ang="T11">
                  <a:pos x="T2" y="T3"/>
                </a:cxn>
                <a:cxn ang="T12">
                  <a:pos x="T4" y="T5"/>
                </a:cxn>
                <a:cxn ang="T13">
                  <a:pos x="T6" y="T7"/>
                </a:cxn>
                <a:cxn ang="T14">
                  <a:pos x="T8" y="T9"/>
                </a:cxn>
              </a:cxnLst>
              <a:rect l="T15" t="T16" r="T17" b="T18"/>
              <a:pathLst>
                <a:path w="50" h="82">
                  <a:moveTo>
                    <a:pt x="49" y="67"/>
                  </a:moveTo>
                  <a:lnTo>
                    <a:pt x="49" y="0"/>
                  </a:lnTo>
                  <a:lnTo>
                    <a:pt x="0" y="13"/>
                  </a:lnTo>
                  <a:lnTo>
                    <a:pt x="0" y="81"/>
                  </a:lnTo>
                  <a:lnTo>
                    <a:pt x="49" y="67"/>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00" name="Freeform 132"/>
            <p:cNvSpPr>
              <a:spLocks/>
            </p:cNvSpPr>
            <p:nvPr/>
          </p:nvSpPr>
          <p:spPr bwMode="auto">
            <a:xfrm>
              <a:off x="1463" y="1891"/>
              <a:ext cx="30" cy="227"/>
            </a:xfrm>
            <a:custGeom>
              <a:avLst/>
              <a:gdLst>
                <a:gd name="T0" fmla="*/ 28 w 29"/>
                <a:gd name="T1" fmla="*/ 17 h 227"/>
                <a:gd name="T2" fmla="*/ 28 w 29"/>
                <a:gd name="T3" fmla="*/ 226 h 227"/>
                <a:gd name="T4" fmla="*/ 0 w 29"/>
                <a:gd name="T5" fmla="*/ 209 h 227"/>
                <a:gd name="T6" fmla="*/ 0 w 29"/>
                <a:gd name="T7" fmla="*/ 0 h 227"/>
                <a:gd name="T8" fmla="*/ 28 w 29"/>
                <a:gd name="T9" fmla="*/ 17 h 227"/>
                <a:gd name="T10" fmla="*/ 0 60000 65536"/>
                <a:gd name="T11" fmla="*/ 0 60000 65536"/>
                <a:gd name="T12" fmla="*/ 0 60000 65536"/>
                <a:gd name="T13" fmla="*/ 0 60000 65536"/>
                <a:gd name="T14" fmla="*/ 0 60000 65536"/>
                <a:gd name="T15" fmla="*/ 0 w 29"/>
                <a:gd name="T16" fmla="*/ 0 h 227"/>
                <a:gd name="T17" fmla="*/ 29 w 29"/>
                <a:gd name="T18" fmla="*/ 227 h 227"/>
              </a:gdLst>
              <a:ahLst/>
              <a:cxnLst>
                <a:cxn ang="T10">
                  <a:pos x="T0" y="T1"/>
                </a:cxn>
                <a:cxn ang="T11">
                  <a:pos x="T2" y="T3"/>
                </a:cxn>
                <a:cxn ang="T12">
                  <a:pos x="T4" y="T5"/>
                </a:cxn>
                <a:cxn ang="T13">
                  <a:pos x="T6" y="T7"/>
                </a:cxn>
                <a:cxn ang="T14">
                  <a:pos x="T8" y="T9"/>
                </a:cxn>
              </a:cxnLst>
              <a:rect l="T15" t="T16" r="T17" b="T18"/>
              <a:pathLst>
                <a:path w="29" h="227">
                  <a:moveTo>
                    <a:pt x="28" y="17"/>
                  </a:moveTo>
                  <a:lnTo>
                    <a:pt x="28" y="226"/>
                  </a:lnTo>
                  <a:lnTo>
                    <a:pt x="0" y="209"/>
                  </a:lnTo>
                  <a:lnTo>
                    <a:pt x="0" y="0"/>
                  </a:lnTo>
                  <a:lnTo>
                    <a:pt x="28" y="17"/>
                  </a:lnTo>
                </a:path>
              </a:pathLst>
            </a:custGeom>
            <a:solidFill>
              <a:srgbClr val="3399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01" name="Freeform 133"/>
            <p:cNvSpPr>
              <a:spLocks/>
            </p:cNvSpPr>
            <p:nvPr/>
          </p:nvSpPr>
          <p:spPr bwMode="auto">
            <a:xfrm>
              <a:off x="1488" y="1894"/>
              <a:ext cx="26" cy="224"/>
            </a:xfrm>
            <a:custGeom>
              <a:avLst/>
              <a:gdLst>
                <a:gd name="T0" fmla="*/ 26 w 27"/>
                <a:gd name="T1" fmla="*/ 0 h 224"/>
                <a:gd name="T2" fmla="*/ 26 w 27"/>
                <a:gd name="T3" fmla="*/ 215 h 224"/>
                <a:gd name="T4" fmla="*/ 0 w 27"/>
                <a:gd name="T5" fmla="*/ 223 h 224"/>
                <a:gd name="T6" fmla="*/ 0 w 27"/>
                <a:gd name="T7" fmla="*/ 12 h 224"/>
                <a:gd name="T8" fmla="*/ 26 w 27"/>
                <a:gd name="T9" fmla="*/ 0 h 224"/>
                <a:gd name="T10" fmla="*/ 0 60000 65536"/>
                <a:gd name="T11" fmla="*/ 0 60000 65536"/>
                <a:gd name="T12" fmla="*/ 0 60000 65536"/>
                <a:gd name="T13" fmla="*/ 0 60000 65536"/>
                <a:gd name="T14" fmla="*/ 0 60000 65536"/>
                <a:gd name="T15" fmla="*/ 0 w 27"/>
                <a:gd name="T16" fmla="*/ 0 h 224"/>
                <a:gd name="T17" fmla="*/ 27 w 27"/>
                <a:gd name="T18" fmla="*/ 224 h 224"/>
              </a:gdLst>
              <a:ahLst/>
              <a:cxnLst>
                <a:cxn ang="T10">
                  <a:pos x="T0" y="T1"/>
                </a:cxn>
                <a:cxn ang="T11">
                  <a:pos x="T2" y="T3"/>
                </a:cxn>
                <a:cxn ang="T12">
                  <a:pos x="T4" y="T5"/>
                </a:cxn>
                <a:cxn ang="T13">
                  <a:pos x="T6" y="T7"/>
                </a:cxn>
                <a:cxn ang="T14">
                  <a:pos x="T8" y="T9"/>
                </a:cxn>
              </a:cxnLst>
              <a:rect l="T15" t="T16" r="T17" b="T18"/>
              <a:pathLst>
                <a:path w="27" h="224">
                  <a:moveTo>
                    <a:pt x="26" y="0"/>
                  </a:moveTo>
                  <a:lnTo>
                    <a:pt x="26" y="215"/>
                  </a:lnTo>
                  <a:lnTo>
                    <a:pt x="0" y="223"/>
                  </a:lnTo>
                  <a:lnTo>
                    <a:pt x="0" y="12"/>
                  </a:lnTo>
                  <a:lnTo>
                    <a:pt x="26" y="0"/>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02" name="Freeform 134"/>
            <p:cNvSpPr>
              <a:spLocks/>
            </p:cNvSpPr>
            <p:nvPr/>
          </p:nvSpPr>
          <p:spPr bwMode="auto">
            <a:xfrm>
              <a:off x="1222" y="1857"/>
              <a:ext cx="292" cy="134"/>
            </a:xfrm>
            <a:custGeom>
              <a:avLst/>
              <a:gdLst>
                <a:gd name="T0" fmla="*/ 0 w 293"/>
                <a:gd name="T1" fmla="*/ 132 h 133"/>
                <a:gd name="T2" fmla="*/ 0 w 293"/>
                <a:gd name="T3" fmla="*/ 88 h 133"/>
                <a:gd name="T4" fmla="*/ 292 w 293"/>
                <a:gd name="T5" fmla="*/ 0 h 133"/>
                <a:gd name="T6" fmla="*/ 292 w 293"/>
                <a:gd name="T7" fmla="*/ 42 h 133"/>
                <a:gd name="T8" fmla="*/ 0 w 293"/>
                <a:gd name="T9" fmla="*/ 132 h 133"/>
                <a:gd name="T10" fmla="*/ 0 60000 65536"/>
                <a:gd name="T11" fmla="*/ 0 60000 65536"/>
                <a:gd name="T12" fmla="*/ 0 60000 65536"/>
                <a:gd name="T13" fmla="*/ 0 60000 65536"/>
                <a:gd name="T14" fmla="*/ 0 60000 65536"/>
                <a:gd name="T15" fmla="*/ 0 w 293"/>
                <a:gd name="T16" fmla="*/ 0 h 133"/>
                <a:gd name="T17" fmla="*/ 293 w 293"/>
                <a:gd name="T18" fmla="*/ 133 h 133"/>
              </a:gdLst>
              <a:ahLst/>
              <a:cxnLst>
                <a:cxn ang="T10">
                  <a:pos x="T0" y="T1"/>
                </a:cxn>
                <a:cxn ang="T11">
                  <a:pos x="T2" y="T3"/>
                </a:cxn>
                <a:cxn ang="T12">
                  <a:pos x="T4" y="T5"/>
                </a:cxn>
                <a:cxn ang="T13">
                  <a:pos x="T6" y="T7"/>
                </a:cxn>
                <a:cxn ang="T14">
                  <a:pos x="T8" y="T9"/>
                </a:cxn>
              </a:cxnLst>
              <a:rect l="T15" t="T16" r="T17" b="T18"/>
              <a:pathLst>
                <a:path w="293" h="133">
                  <a:moveTo>
                    <a:pt x="0" y="132"/>
                  </a:moveTo>
                  <a:lnTo>
                    <a:pt x="0" y="88"/>
                  </a:lnTo>
                  <a:lnTo>
                    <a:pt x="292" y="0"/>
                  </a:lnTo>
                  <a:lnTo>
                    <a:pt x="292" y="42"/>
                  </a:lnTo>
                  <a:lnTo>
                    <a:pt x="0" y="132"/>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03" name="Freeform 135"/>
            <p:cNvSpPr>
              <a:spLocks/>
            </p:cNvSpPr>
            <p:nvPr/>
          </p:nvSpPr>
          <p:spPr bwMode="auto">
            <a:xfrm>
              <a:off x="1373" y="1606"/>
              <a:ext cx="49" cy="81"/>
            </a:xfrm>
            <a:custGeom>
              <a:avLst/>
              <a:gdLst>
                <a:gd name="T0" fmla="*/ 48 w 49"/>
                <a:gd name="T1" fmla="*/ 67 h 81"/>
                <a:gd name="T2" fmla="*/ 48 w 49"/>
                <a:gd name="T3" fmla="*/ 0 h 81"/>
                <a:gd name="T4" fmla="*/ 0 w 49"/>
                <a:gd name="T5" fmla="*/ 12 h 81"/>
                <a:gd name="T6" fmla="*/ 0 w 49"/>
                <a:gd name="T7" fmla="*/ 80 h 81"/>
                <a:gd name="T8" fmla="*/ 48 w 49"/>
                <a:gd name="T9" fmla="*/ 67 h 81"/>
                <a:gd name="T10" fmla="*/ 0 60000 65536"/>
                <a:gd name="T11" fmla="*/ 0 60000 65536"/>
                <a:gd name="T12" fmla="*/ 0 60000 65536"/>
                <a:gd name="T13" fmla="*/ 0 60000 65536"/>
                <a:gd name="T14" fmla="*/ 0 60000 65536"/>
                <a:gd name="T15" fmla="*/ 0 w 49"/>
                <a:gd name="T16" fmla="*/ 0 h 81"/>
                <a:gd name="T17" fmla="*/ 49 w 49"/>
                <a:gd name="T18" fmla="*/ 81 h 81"/>
              </a:gdLst>
              <a:ahLst/>
              <a:cxnLst>
                <a:cxn ang="T10">
                  <a:pos x="T0" y="T1"/>
                </a:cxn>
                <a:cxn ang="T11">
                  <a:pos x="T2" y="T3"/>
                </a:cxn>
                <a:cxn ang="T12">
                  <a:pos x="T4" y="T5"/>
                </a:cxn>
                <a:cxn ang="T13">
                  <a:pos x="T6" y="T7"/>
                </a:cxn>
                <a:cxn ang="T14">
                  <a:pos x="T8" y="T9"/>
                </a:cxn>
              </a:cxnLst>
              <a:rect l="T15" t="T16" r="T17" b="T18"/>
              <a:pathLst>
                <a:path w="49" h="81">
                  <a:moveTo>
                    <a:pt x="48" y="67"/>
                  </a:moveTo>
                  <a:lnTo>
                    <a:pt x="48" y="0"/>
                  </a:lnTo>
                  <a:lnTo>
                    <a:pt x="0" y="12"/>
                  </a:lnTo>
                  <a:lnTo>
                    <a:pt x="0" y="80"/>
                  </a:lnTo>
                  <a:lnTo>
                    <a:pt x="48" y="67"/>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grpSp>
          <p:nvGrpSpPr>
            <p:cNvPr id="33904" name="Group 168"/>
            <p:cNvGrpSpPr>
              <a:grpSpLocks/>
            </p:cNvGrpSpPr>
            <p:nvPr/>
          </p:nvGrpSpPr>
          <p:grpSpPr bwMode="auto">
            <a:xfrm>
              <a:off x="528" y="1820"/>
              <a:ext cx="316" cy="226"/>
              <a:chOff x="528" y="1820"/>
              <a:chExt cx="316" cy="226"/>
            </a:xfrm>
          </p:grpSpPr>
          <p:sp>
            <p:nvSpPr>
              <p:cNvPr id="305" name="Freeform 136"/>
              <p:cNvSpPr>
                <a:spLocks/>
              </p:cNvSpPr>
              <p:nvPr/>
            </p:nvSpPr>
            <p:spPr bwMode="auto">
              <a:xfrm>
                <a:off x="806" y="1928"/>
                <a:ext cx="34" cy="59"/>
              </a:xfrm>
              <a:custGeom>
                <a:avLst/>
                <a:gdLst>
                  <a:gd name="T0" fmla="*/ 0 w 34"/>
                  <a:gd name="T1" fmla="*/ 25 h 60"/>
                  <a:gd name="T2" fmla="*/ 1 w 34"/>
                  <a:gd name="T3" fmla="*/ 19 h 60"/>
                  <a:gd name="T4" fmla="*/ 2 w 34"/>
                  <a:gd name="T5" fmla="*/ 14 h 60"/>
                  <a:gd name="T6" fmla="*/ 3 w 34"/>
                  <a:gd name="T7" fmla="*/ 9 h 60"/>
                  <a:gd name="T8" fmla="*/ 4 w 34"/>
                  <a:gd name="T9" fmla="*/ 6 h 60"/>
                  <a:gd name="T10" fmla="*/ 6 w 34"/>
                  <a:gd name="T11" fmla="*/ 3 h 60"/>
                  <a:gd name="T12" fmla="*/ 8 w 34"/>
                  <a:gd name="T13" fmla="*/ 1 h 60"/>
                  <a:gd name="T14" fmla="*/ 12 w 34"/>
                  <a:gd name="T15" fmla="*/ 0 h 60"/>
                  <a:gd name="T16" fmla="*/ 14 w 34"/>
                  <a:gd name="T17" fmla="*/ 0 h 60"/>
                  <a:gd name="T18" fmla="*/ 25 w 34"/>
                  <a:gd name="T19" fmla="*/ 4 h 60"/>
                  <a:gd name="T20" fmla="*/ 25 w 34"/>
                  <a:gd name="T21" fmla="*/ 4 h 60"/>
                  <a:gd name="T22" fmla="*/ 27 w 34"/>
                  <a:gd name="T23" fmla="*/ 6 h 60"/>
                  <a:gd name="T24" fmla="*/ 28 w 34"/>
                  <a:gd name="T25" fmla="*/ 9 h 60"/>
                  <a:gd name="T26" fmla="*/ 29 w 34"/>
                  <a:gd name="T27" fmla="*/ 12 h 60"/>
                  <a:gd name="T28" fmla="*/ 30 w 34"/>
                  <a:gd name="T29" fmla="*/ 16 h 60"/>
                  <a:gd name="T30" fmla="*/ 31 w 34"/>
                  <a:gd name="T31" fmla="*/ 19 h 60"/>
                  <a:gd name="T32" fmla="*/ 33 w 34"/>
                  <a:gd name="T33" fmla="*/ 24 h 60"/>
                  <a:gd name="T34" fmla="*/ 33 w 34"/>
                  <a:gd name="T35" fmla="*/ 29 h 60"/>
                  <a:gd name="T36" fmla="*/ 33 w 34"/>
                  <a:gd name="T37" fmla="*/ 33 h 60"/>
                  <a:gd name="T38" fmla="*/ 31 w 34"/>
                  <a:gd name="T39" fmla="*/ 39 h 60"/>
                  <a:gd name="T40" fmla="*/ 30 w 34"/>
                  <a:gd name="T41" fmla="*/ 44 h 60"/>
                  <a:gd name="T42" fmla="*/ 29 w 34"/>
                  <a:gd name="T43" fmla="*/ 49 h 60"/>
                  <a:gd name="T44" fmla="*/ 27 w 34"/>
                  <a:gd name="T45" fmla="*/ 52 h 60"/>
                  <a:gd name="T46" fmla="*/ 25 w 34"/>
                  <a:gd name="T47" fmla="*/ 55 h 60"/>
                  <a:gd name="T48" fmla="*/ 23 w 34"/>
                  <a:gd name="T49" fmla="*/ 57 h 60"/>
                  <a:gd name="T50" fmla="*/ 20 w 34"/>
                  <a:gd name="T51" fmla="*/ 59 h 60"/>
                  <a:gd name="T52" fmla="*/ 18 w 34"/>
                  <a:gd name="T53" fmla="*/ 59 h 60"/>
                  <a:gd name="T54" fmla="*/ 18 w 34"/>
                  <a:gd name="T55" fmla="*/ 59 h 60"/>
                  <a:gd name="T56" fmla="*/ 18 w 34"/>
                  <a:gd name="T57" fmla="*/ 59 h 60"/>
                  <a:gd name="T58" fmla="*/ 18 w 34"/>
                  <a:gd name="T59" fmla="*/ 59 h 60"/>
                  <a:gd name="T60" fmla="*/ 17 w 34"/>
                  <a:gd name="T61" fmla="*/ 59 h 60"/>
                  <a:gd name="T62" fmla="*/ 17 w 34"/>
                  <a:gd name="T63" fmla="*/ 59 h 60"/>
                  <a:gd name="T64" fmla="*/ 17 w 34"/>
                  <a:gd name="T65" fmla="*/ 59 h 60"/>
                  <a:gd name="T66" fmla="*/ 17 w 34"/>
                  <a:gd name="T67" fmla="*/ 57 h 60"/>
                  <a:gd name="T68" fmla="*/ 17 w 34"/>
                  <a:gd name="T69" fmla="*/ 57 h 60"/>
                  <a:gd name="T70" fmla="*/ 9 w 34"/>
                  <a:gd name="T71" fmla="*/ 55 h 60"/>
                  <a:gd name="T72" fmla="*/ 7 w 34"/>
                  <a:gd name="T73" fmla="*/ 54 h 60"/>
                  <a:gd name="T74" fmla="*/ 5 w 34"/>
                  <a:gd name="T75" fmla="*/ 52 h 60"/>
                  <a:gd name="T76" fmla="*/ 3 w 34"/>
                  <a:gd name="T77" fmla="*/ 49 h 60"/>
                  <a:gd name="T78" fmla="*/ 2 w 34"/>
                  <a:gd name="T79" fmla="*/ 45 h 60"/>
                  <a:gd name="T80" fmla="*/ 1 w 34"/>
                  <a:gd name="T81" fmla="*/ 40 h 60"/>
                  <a:gd name="T82" fmla="*/ 0 w 34"/>
                  <a:gd name="T83" fmla="*/ 36 h 60"/>
                  <a:gd name="T84" fmla="*/ 0 w 34"/>
                  <a:gd name="T85" fmla="*/ 30 h 60"/>
                  <a:gd name="T86" fmla="*/ 0 w 34"/>
                  <a:gd name="T87" fmla="*/ 25 h 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
                  <a:gd name="T133" fmla="*/ 0 h 60"/>
                  <a:gd name="T134" fmla="*/ 34 w 34"/>
                  <a:gd name="T135" fmla="*/ 60 h 6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 h="60">
                    <a:moveTo>
                      <a:pt x="0" y="25"/>
                    </a:moveTo>
                    <a:lnTo>
                      <a:pt x="1" y="19"/>
                    </a:lnTo>
                    <a:lnTo>
                      <a:pt x="2" y="14"/>
                    </a:lnTo>
                    <a:lnTo>
                      <a:pt x="3" y="9"/>
                    </a:lnTo>
                    <a:lnTo>
                      <a:pt x="4" y="6"/>
                    </a:lnTo>
                    <a:lnTo>
                      <a:pt x="6" y="3"/>
                    </a:lnTo>
                    <a:lnTo>
                      <a:pt x="8" y="1"/>
                    </a:lnTo>
                    <a:lnTo>
                      <a:pt x="12" y="0"/>
                    </a:lnTo>
                    <a:lnTo>
                      <a:pt x="14" y="0"/>
                    </a:lnTo>
                    <a:lnTo>
                      <a:pt x="25" y="4"/>
                    </a:lnTo>
                    <a:lnTo>
                      <a:pt x="27" y="6"/>
                    </a:lnTo>
                    <a:lnTo>
                      <a:pt x="28" y="9"/>
                    </a:lnTo>
                    <a:lnTo>
                      <a:pt x="29" y="12"/>
                    </a:lnTo>
                    <a:lnTo>
                      <a:pt x="30" y="16"/>
                    </a:lnTo>
                    <a:lnTo>
                      <a:pt x="31" y="19"/>
                    </a:lnTo>
                    <a:lnTo>
                      <a:pt x="33" y="24"/>
                    </a:lnTo>
                    <a:lnTo>
                      <a:pt x="33" y="29"/>
                    </a:lnTo>
                    <a:lnTo>
                      <a:pt x="33" y="33"/>
                    </a:lnTo>
                    <a:lnTo>
                      <a:pt x="31" y="39"/>
                    </a:lnTo>
                    <a:lnTo>
                      <a:pt x="30" y="44"/>
                    </a:lnTo>
                    <a:lnTo>
                      <a:pt x="29" y="49"/>
                    </a:lnTo>
                    <a:lnTo>
                      <a:pt x="27" y="52"/>
                    </a:lnTo>
                    <a:lnTo>
                      <a:pt x="25" y="55"/>
                    </a:lnTo>
                    <a:lnTo>
                      <a:pt x="23" y="57"/>
                    </a:lnTo>
                    <a:lnTo>
                      <a:pt x="20" y="59"/>
                    </a:lnTo>
                    <a:lnTo>
                      <a:pt x="18" y="59"/>
                    </a:lnTo>
                    <a:lnTo>
                      <a:pt x="17" y="59"/>
                    </a:lnTo>
                    <a:lnTo>
                      <a:pt x="17" y="57"/>
                    </a:lnTo>
                    <a:lnTo>
                      <a:pt x="9" y="55"/>
                    </a:lnTo>
                    <a:lnTo>
                      <a:pt x="7" y="54"/>
                    </a:lnTo>
                    <a:lnTo>
                      <a:pt x="5" y="52"/>
                    </a:lnTo>
                    <a:lnTo>
                      <a:pt x="3" y="49"/>
                    </a:lnTo>
                    <a:lnTo>
                      <a:pt x="2" y="45"/>
                    </a:lnTo>
                    <a:lnTo>
                      <a:pt x="1" y="40"/>
                    </a:lnTo>
                    <a:lnTo>
                      <a:pt x="0" y="36"/>
                    </a:lnTo>
                    <a:lnTo>
                      <a:pt x="0" y="30"/>
                    </a:lnTo>
                    <a:lnTo>
                      <a:pt x="0" y="2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06" name="Freeform 137"/>
              <p:cNvSpPr>
                <a:spLocks/>
              </p:cNvSpPr>
              <p:nvPr/>
            </p:nvSpPr>
            <p:spPr bwMode="auto">
              <a:xfrm>
                <a:off x="681" y="1979"/>
                <a:ext cx="35" cy="69"/>
              </a:xfrm>
              <a:custGeom>
                <a:avLst/>
                <a:gdLst>
                  <a:gd name="T0" fmla="*/ 0 w 37"/>
                  <a:gd name="T1" fmla="*/ 28 h 67"/>
                  <a:gd name="T2" fmla="*/ 0 w 37"/>
                  <a:gd name="T3" fmla="*/ 21 h 67"/>
                  <a:gd name="T4" fmla="*/ 2 w 37"/>
                  <a:gd name="T5" fmla="*/ 16 h 67"/>
                  <a:gd name="T6" fmla="*/ 3 w 37"/>
                  <a:gd name="T7" fmla="*/ 10 h 67"/>
                  <a:gd name="T8" fmla="*/ 5 w 37"/>
                  <a:gd name="T9" fmla="*/ 6 h 67"/>
                  <a:gd name="T10" fmla="*/ 7 w 37"/>
                  <a:gd name="T11" fmla="*/ 3 h 67"/>
                  <a:gd name="T12" fmla="*/ 9 w 37"/>
                  <a:gd name="T13" fmla="*/ 1 h 67"/>
                  <a:gd name="T14" fmla="*/ 12 w 37"/>
                  <a:gd name="T15" fmla="*/ 0 h 67"/>
                  <a:gd name="T16" fmla="*/ 14 w 37"/>
                  <a:gd name="T17" fmla="*/ 0 h 67"/>
                  <a:gd name="T18" fmla="*/ 27 w 37"/>
                  <a:gd name="T19" fmla="*/ 4 h 67"/>
                  <a:gd name="T20" fmla="*/ 27 w 37"/>
                  <a:gd name="T21" fmla="*/ 5 h 67"/>
                  <a:gd name="T22" fmla="*/ 29 w 37"/>
                  <a:gd name="T23" fmla="*/ 7 h 67"/>
                  <a:gd name="T24" fmla="*/ 31 w 37"/>
                  <a:gd name="T25" fmla="*/ 9 h 67"/>
                  <a:gd name="T26" fmla="*/ 32 w 37"/>
                  <a:gd name="T27" fmla="*/ 14 h 67"/>
                  <a:gd name="T28" fmla="*/ 33 w 37"/>
                  <a:gd name="T29" fmla="*/ 18 h 67"/>
                  <a:gd name="T30" fmla="*/ 34 w 37"/>
                  <a:gd name="T31" fmla="*/ 22 h 67"/>
                  <a:gd name="T32" fmla="*/ 36 w 37"/>
                  <a:gd name="T33" fmla="*/ 27 h 67"/>
                  <a:gd name="T34" fmla="*/ 36 w 37"/>
                  <a:gd name="T35" fmla="*/ 32 h 67"/>
                  <a:gd name="T36" fmla="*/ 36 w 37"/>
                  <a:gd name="T37" fmla="*/ 37 h 67"/>
                  <a:gd name="T38" fmla="*/ 34 w 37"/>
                  <a:gd name="T39" fmla="*/ 44 h 67"/>
                  <a:gd name="T40" fmla="*/ 33 w 37"/>
                  <a:gd name="T41" fmla="*/ 50 h 67"/>
                  <a:gd name="T42" fmla="*/ 31 w 37"/>
                  <a:gd name="T43" fmla="*/ 55 h 67"/>
                  <a:gd name="T44" fmla="*/ 30 w 37"/>
                  <a:gd name="T45" fmla="*/ 59 h 67"/>
                  <a:gd name="T46" fmla="*/ 27 w 37"/>
                  <a:gd name="T47" fmla="*/ 62 h 67"/>
                  <a:gd name="T48" fmla="*/ 25 w 37"/>
                  <a:gd name="T49" fmla="*/ 64 h 67"/>
                  <a:gd name="T50" fmla="*/ 23 w 37"/>
                  <a:gd name="T51" fmla="*/ 66 h 67"/>
                  <a:gd name="T52" fmla="*/ 20 w 37"/>
                  <a:gd name="T53" fmla="*/ 66 h 67"/>
                  <a:gd name="T54" fmla="*/ 20 w 37"/>
                  <a:gd name="T55" fmla="*/ 66 h 67"/>
                  <a:gd name="T56" fmla="*/ 20 w 37"/>
                  <a:gd name="T57" fmla="*/ 66 h 67"/>
                  <a:gd name="T58" fmla="*/ 20 w 37"/>
                  <a:gd name="T59" fmla="*/ 66 h 67"/>
                  <a:gd name="T60" fmla="*/ 19 w 37"/>
                  <a:gd name="T61" fmla="*/ 66 h 67"/>
                  <a:gd name="T62" fmla="*/ 19 w 37"/>
                  <a:gd name="T63" fmla="*/ 66 h 67"/>
                  <a:gd name="T64" fmla="*/ 19 w 37"/>
                  <a:gd name="T65" fmla="*/ 66 h 67"/>
                  <a:gd name="T66" fmla="*/ 19 w 37"/>
                  <a:gd name="T67" fmla="*/ 66 h 67"/>
                  <a:gd name="T68" fmla="*/ 19 w 37"/>
                  <a:gd name="T69" fmla="*/ 66 h 67"/>
                  <a:gd name="T70" fmla="*/ 10 w 37"/>
                  <a:gd name="T71" fmla="*/ 62 h 67"/>
                  <a:gd name="T72" fmla="*/ 8 w 37"/>
                  <a:gd name="T73" fmla="*/ 61 h 67"/>
                  <a:gd name="T74" fmla="*/ 6 w 37"/>
                  <a:gd name="T75" fmla="*/ 58 h 67"/>
                  <a:gd name="T76" fmla="*/ 4 w 37"/>
                  <a:gd name="T77" fmla="*/ 55 h 67"/>
                  <a:gd name="T78" fmla="*/ 2 w 37"/>
                  <a:gd name="T79" fmla="*/ 50 h 67"/>
                  <a:gd name="T80" fmla="*/ 1 w 37"/>
                  <a:gd name="T81" fmla="*/ 46 h 67"/>
                  <a:gd name="T82" fmla="*/ 0 w 37"/>
                  <a:gd name="T83" fmla="*/ 40 h 67"/>
                  <a:gd name="T84" fmla="*/ 0 w 37"/>
                  <a:gd name="T85" fmla="*/ 34 h 67"/>
                  <a:gd name="T86" fmla="*/ 0 w 37"/>
                  <a:gd name="T87" fmla="*/ 28 h 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
                  <a:gd name="T133" fmla="*/ 0 h 67"/>
                  <a:gd name="T134" fmla="*/ 37 w 37"/>
                  <a:gd name="T135" fmla="*/ 67 h 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 h="67">
                    <a:moveTo>
                      <a:pt x="0" y="28"/>
                    </a:moveTo>
                    <a:lnTo>
                      <a:pt x="0" y="21"/>
                    </a:lnTo>
                    <a:lnTo>
                      <a:pt x="2" y="16"/>
                    </a:lnTo>
                    <a:lnTo>
                      <a:pt x="3" y="10"/>
                    </a:lnTo>
                    <a:lnTo>
                      <a:pt x="5" y="6"/>
                    </a:lnTo>
                    <a:lnTo>
                      <a:pt x="7" y="3"/>
                    </a:lnTo>
                    <a:lnTo>
                      <a:pt x="9" y="1"/>
                    </a:lnTo>
                    <a:lnTo>
                      <a:pt x="12" y="0"/>
                    </a:lnTo>
                    <a:lnTo>
                      <a:pt x="14" y="0"/>
                    </a:lnTo>
                    <a:lnTo>
                      <a:pt x="27" y="4"/>
                    </a:lnTo>
                    <a:lnTo>
                      <a:pt x="27" y="5"/>
                    </a:lnTo>
                    <a:lnTo>
                      <a:pt x="29" y="7"/>
                    </a:lnTo>
                    <a:lnTo>
                      <a:pt x="31" y="9"/>
                    </a:lnTo>
                    <a:lnTo>
                      <a:pt x="32" y="14"/>
                    </a:lnTo>
                    <a:lnTo>
                      <a:pt x="33" y="18"/>
                    </a:lnTo>
                    <a:lnTo>
                      <a:pt x="34" y="22"/>
                    </a:lnTo>
                    <a:lnTo>
                      <a:pt x="36" y="27"/>
                    </a:lnTo>
                    <a:lnTo>
                      <a:pt x="36" y="32"/>
                    </a:lnTo>
                    <a:lnTo>
                      <a:pt x="36" y="37"/>
                    </a:lnTo>
                    <a:lnTo>
                      <a:pt x="34" y="44"/>
                    </a:lnTo>
                    <a:lnTo>
                      <a:pt x="33" y="50"/>
                    </a:lnTo>
                    <a:lnTo>
                      <a:pt x="31" y="55"/>
                    </a:lnTo>
                    <a:lnTo>
                      <a:pt x="30" y="59"/>
                    </a:lnTo>
                    <a:lnTo>
                      <a:pt x="27" y="62"/>
                    </a:lnTo>
                    <a:lnTo>
                      <a:pt x="25" y="64"/>
                    </a:lnTo>
                    <a:lnTo>
                      <a:pt x="23" y="66"/>
                    </a:lnTo>
                    <a:lnTo>
                      <a:pt x="20" y="66"/>
                    </a:lnTo>
                    <a:lnTo>
                      <a:pt x="19" y="66"/>
                    </a:lnTo>
                    <a:lnTo>
                      <a:pt x="10" y="62"/>
                    </a:lnTo>
                    <a:lnTo>
                      <a:pt x="8" y="61"/>
                    </a:lnTo>
                    <a:lnTo>
                      <a:pt x="6" y="58"/>
                    </a:lnTo>
                    <a:lnTo>
                      <a:pt x="4" y="55"/>
                    </a:lnTo>
                    <a:lnTo>
                      <a:pt x="2" y="50"/>
                    </a:lnTo>
                    <a:lnTo>
                      <a:pt x="1" y="46"/>
                    </a:lnTo>
                    <a:lnTo>
                      <a:pt x="0" y="40"/>
                    </a:lnTo>
                    <a:lnTo>
                      <a:pt x="0" y="34"/>
                    </a:lnTo>
                    <a:lnTo>
                      <a:pt x="0" y="2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07" name="Freeform 138"/>
              <p:cNvSpPr>
                <a:spLocks/>
              </p:cNvSpPr>
              <p:nvPr/>
            </p:nvSpPr>
            <p:spPr bwMode="auto">
              <a:xfrm>
                <a:off x="664" y="1960"/>
                <a:ext cx="108" cy="77"/>
              </a:xfrm>
              <a:custGeom>
                <a:avLst/>
                <a:gdLst>
                  <a:gd name="T0" fmla="*/ 0 w 109"/>
                  <a:gd name="T1" fmla="*/ 75 h 76"/>
                  <a:gd name="T2" fmla="*/ 99 w 109"/>
                  <a:gd name="T3" fmla="*/ 21 h 76"/>
                  <a:gd name="T4" fmla="*/ 100 w 109"/>
                  <a:gd name="T5" fmla="*/ 20 h 76"/>
                  <a:gd name="T6" fmla="*/ 102 w 109"/>
                  <a:gd name="T7" fmla="*/ 16 h 76"/>
                  <a:gd name="T8" fmla="*/ 104 w 109"/>
                  <a:gd name="T9" fmla="*/ 11 h 76"/>
                  <a:gd name="T10" fmla="*/ 106 w 109"/>
                  <a:gd name="T11" fmla="*/ 6 h 76"/>
                  <a:gd name="T12" fmla="*/ 108 w 109"/>
                  <a:gd name="T13" fmla="*/ 2 h 76"/>
                  <a:gd name="T14" fmla="*/ 106 w 109"/>
                  <a:gd name="T15" fmla="*/ 0 h 76"/>
                  <a:gd name="T16" fmla="*/ 101 w 109"/>
                  <a:gd name="T17" fmla="*/ 2 h 76"/>
                  <a:gd name="T18" fmla="*/ 93 w 109"/>
                  <a:gd name="T19" fmla="*/ 7 h 76"/>
                  <a:gd name="T20" fmla="*/ 87 w 109"/>
                  <a:gd name="T21" fmla="*/ 10 h 76"/>
                  <a:gd name="T22" fmla="*/ 76 w 109"/>
                  <a:gd name="T23" fmla="*/ 17 h 76"/>
                  <a:gd name="T24" fmla="*/ 61 w 109"/>
                  <a:gd name="T25" fmla="*/ 26 h 76"/>
                  <a:gd name="T26" fmla="*/ 44 w 109"/>
                  <a:gd name="T27" fmla="*/ 35 h 76"/>
                  <a:gd name="T28" fmla="*/ 28 w 109"/>
                  <a:gd name="T29" fmla="*/ 45 h 76"/>
                  <a:gd name="T30" fmla="*/ 14 w 109"/>
                  <a:gd name="T31" fmla="*/ 53 h 76"/>
                  <a:gd name="T32" fmla="*/ 4 w 109"/>
                  <a:gd name="T33" fmla="*/ 59 h 76"/>
                  <a:gd name="T34" fmla="*/ 1 w 109"/>
                  <a:gd name="T35" fmla="*/ 60 h 76"/>
                  <a:gd name="T36" fmla="*/ 0 w 109"/>
                  <a:gd name="T37" fmla="*/ 75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9"/>
                  <a:gd name="T58" fmla="*/ 0 h 76"/>
                  <a:gd name="T59" fmla="*/ 109 w 109"/>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9" h="76">
                    <a:moveTo>
                      <a:pt x="0" y="75"/>
                    </a:moveTo>
                    <a:lnTo>
                      <a:pt x="99" y="21"/>
                    </a:lnTo>
                    <a:lnTo>
                      <a:pt x="100" y="20"/>
                    </a:lnTo>
                    <a:lnTo>
                      <a:pt x="102" y="16"/>
                    </a:lnTo>
                    <a:lnTo>
                      <a:pt x="104" y="11"/>
                    </a:lnTo>
                    <a:lnTo>
                      <a:pt x="106" y="6"/>
                    </a:lnTo>
                    <a:lnTo>
                      <a:pt x="108" y="2"/>
                    </a:lnTo>
                    <a:lnTo>
                      <a:pt x="106" y="0"/>
                    </a:lnTo>
                    <a:lnTo>
                      <a:pt x="101" y="2"/>
                    </a:lnTo>
                    <a:lnTo>
                      <a:pt x="93" y="7"/>
                    </a:lnTo>
                    <a:lnTo>
                      <a:pt x="87" y="10"/>
                    </a:lnTo>
                    <a:lnTo>
                      <a:pt x="76" y="17"/>
                    </a:lnTo>
                    <a:lnTo>
                      <a:pt x="61" y="26"/>
                    </a:lnTo>
                    <a:lnTo>
                      <a:pt x="44" y="35"/>
                    </a:lnTo>
                    <a:lnTo>
                      <a:pt x="28" y="45"/>
                    </a:lnTo>
                    <a:lnTo>
                      <a:pt x="14" y="53"/>
                    </a:lnTo>
                    <a:lnTo>
                      <a:pt x="4" y="59"/>
                    </a:lnTo>
                    <a:lnTo>
                      <a:pt x="1" y="60"/>
                    </a:lnTo>
                    <a:lnTo>
                      <a:pt x="0" y="75"/>
                    </a:lnTo>
                  </a:path>
                </a:pathLst>
              </a:custGeom>
              <a:solidFill>
                <a:srgbClr val="4C4C4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08" name="Freeform 139"/>
              <p:cNvSpPr>
                <a:spLocks/>
              </p:cNvSpPr>
              <p:nvPr/>
            </p:nvSpPr>
            <p:spPr bwMode="auto">
              <a:xfrm>
                <a:off x="533" y="1860"/>
                <a:ext cx="160" cy="169"/>
              </a:xfrm>
              <a:custGeom>
                <a:avLst/>
                <a:gdLst>
                  <a:gd name="T0" fmla="*/ 1 w 160"/>
                  <a:gd name="T1" fmla="*/ 109 h 167"/>
                  <a:gd name="T2" fmla="*/ 1 w 160"/>
                  <a:gd name="T3" fmla="*/ 108 h 167"/>
                  <a:gd name="T4" fmla="*/ 1 w 160"/>
                  <a:gd name="T5" fmla="*/ 105 h 167"/>
                  <a:gd name="T6" fmla="*/ 0 w 160"/>
                  <a:gd name="T7" fmla="*/ 101 h 167"/>
                  <a:gd name="T8" fmla="*/ 0 w 160"/>
                  <a:gd name="T9" fmla="*/ 96 h 167"/>
                  <a:gd name="T10" fmla="*/ 0 w 160"/>
                  <a:gd name="T11" fmla="*/ 92 h 167"/>
                  <a:gd name="T12" fmla="*/ 1 w 160"/>
                  <a:gd name="T13" fmla="*/ 86 h 167"/>
                  <a:gd name="T14" fmla="*/ 1 w 160"/>
                  <a:gd name="T15" fmla="*/ 82 h 167"/>
                  <a:gd name="T16" fmla="*/ 3 w 160"/>
                  <a:gd name="T17" fmla="*/ 80 h 167"/>
                  <a:gd name="T18" fmla="*/ 5 w 160"/>
                  <a:gd name="T19" fmla="*/ 75 h 167"/>
                  <a:gd name="T20" fmla="*/ 9 w 160"/>
                  <a:gd name="T21" fmla="*/ 70 h 167"/>
                  <a:gd name="T22" fmla="*/ 14 w 160"/>
                  <a:gd name="T23" fmla="*/ 61 h 167"/>
                  <a:gd name="T24" fmla="*/ 18 w 160"/>
                  <a:gd name="T25" fmla="*/ 54 h 167"/>
                  <a:gd name="T26" fmla="*/ 22 w 160"/>
                  <a:gd name="T27" fmla="*/ 45 h 167"/>
                  <a:gd name="T28" fmla="*/ 27 w 160"/>
                  <a:gd name="T29" fmla="*/ 39 h 167"/>
                  <a:gd name="T30" fmla="*/ 29 w 160"/>
                  <a:gd name="T31" fmla="*/ 33 h 167"/>
                  <a:gd name="T32" fmla="*/ 30 w 160"/>
                  <a:gd name="T33" fmla="*/ 32 h 167"/>
                  <a:gd name="T34" fmla="*/ 38 w 160"/>
                  <a:gd name="T35" fmla="*/ 0 h 167"/>
                  <a:gd name="T36" fmla="*/ 148 w 160"/>
                  <a:gd name="T37" fmla="*/ 39 h 167"/>
                  <a:gd name="T38" fmla="*/ 159 w 160"/>
                  <a:gd name="T39" fmla="*/ 98 h 167"/>
                  <a:gd name="T40" fmla="*/ 152 w 160"/>
                  <a:gd name="T41" fmla="*/ 142 h 167"/>
                  <a:gd name="T42" fmla="*/ 129 w 160"/>
                  <a:gd name="T43" fmla="*/ 166 h 167"/>
                  <a:gd name="T44" fmla="*/ 1 w 160"/>
                  <a:gd name="T45" fmla="*/ 109 h 1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0"/>
                  <a:gd name="T70" fmla="*/ 0 h 167"/>
                  <a:gd name="T71" fmla="*/ 160 w 160"/>
                  <a:gd name="T72" fmla="*/ 167 h 16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0" h="167">
                    <a:moveTo>
                      <a:pt x="1" y="109"/>
                    </a:moveTo>
                    <a:lnTo>
                      <a:pt x="1" y="108"/>
                    </a:lnTo>
                    <a:lnTo>
                      <a:pt x="1" y="105"/>
                    </a:lnTo>
                    <a:lnTo>
                      <a:pt x="0" y="101"/>
                    </a:lnTo>
                    <a:lnTo>
                      <a:pt x="0" y="96"/>
                    </a:lnTo>
                    <a:lnTo>
                      <a:pt x="0" y="92"/>
                    </a:lnTo>
                    <a:lnTo>
                      <a:pt x="1" y="86"/>
                    </a:lnTo>
                    <a:lnTo>
                      <a:pt x="1" y="82"/>
                    </a:lnTo>
                    <a:lnTo>
                      <a:pt x="3" y="80"/>
                    </a:lnTo>
                    <a:lnTo>
                      <a:pt x="5" y="75"/>
                    </a:lnTo>
                    <a:lnTo>
                      <a:pt x="9" y="70"/>
                    </a:lnTo>
                    <a:lnTo>
                      <a:pt x="14" y="61"/>
                    </a:lnTo>
                    <a:lnTo>
                      <a:pt x="18" y="54"/>
                    </a:lnTo>
                    <a:lnTo>
                      <a:pt x="22" y="45"/>
                    </a:lnTo>
                    <a:lnTo>
                      <a:pt x="27" y="39"/>
                    </a:lnTo>
                    <a:lnTo>
                      <a:pt x="29" y="33"/>
                    </a:lnTo>
                    <a:lnTo>
                      <a:pt x="30" y="32"/>
                    </a:lnTo>
                    <a:lnTo>
                      <a:pt x="38" y="0"/>
                    </a:lnTo>
                    <a:lnTo>
                      <a:pt x="148" y="39"/>
                    </a:lnTo>
                    <a:lnTo>
                      <a:pt x="159" y="98"/>
                    </a:lnTo>
                    <a:lnTo>
                      <a:pt x="152" y="142"/>
                    </a:lnTo>
                    <a:lnTo>
                      <a:pt x="129" y="166"/>
                    </a:lnTo>
                    <a:lnTo>
                      <a:pt x="1" y="109"/>
                    </a:lnTo>
                  </a:path>
                </a:pathLst>
              </a:custGeom>
              <a:solidFill>
                <a:srgbClr val="DDDDD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09" name="Freeform 140"/>
              <p:cNvSpPr>
                <a:spLocks/>
              </p:cNvSpPr>
              <p:nvPr/>
            </p:nvSpPr>
            <p:spPr bwMode="auto">
              <a:xfrm>
                <a:off x="537" y="1947"/>
                <a:ext cx="123" cy="78"/>
              </a:xfrm>
              <a:custGeom>
                <a:avLst/>
                <a:gdLst>
                  <a:gd name="T0" fmla="*/ 0 w 124"/>
                  <a:gd name="T1" fmla="*/ 0 h 78"/>
                  <a:gd name="T2" fmla="*/ 0 w 124"/>
                  <a:gd name="T3" fmla="*/ 22 h 78"/>
                  <a:gd name="T4" fmla="*/ 123 w 124"/>
                  <a:gd name="T5" fmla="*/ 77 h 78"/>
                  <a:gd name="T6" fmla="*/ 123 w 124"/>
                  <a:gd name="T7" fmla="*/ 54 h 78"/>
                  <a:gd name="T8" fmla="*/ 0 w 124"/>
                  <a:gd name="T9" fmla="*/ 0 h 78"/>
                  <a:gd name="T10" fmla="*/ 0 60000 65536"/>
                  <a:gd name="T11" fmla="*/ 0 60000 65536"/>
                  <a:gd name="T12" fmla="*/ 0 60000 65536"/>
                  <a:gd name="T13" fmla="*/ 0 60000 65536"/>
                  <a:gd name="T14" fmla="*/ 0 60000 65536"/>
                  <a:gd name="T15" fmla="*/ 0 w 124"/>
                  <a:gd name="T16" fmla="*/ 0 h 78"/>
                  <a:gd name="T17" fmla="*/ 124 w 124"/>
                  <a:gd name="T18" fmla="*/ 78 h 78"/>
                </a:gdLst>
                <a:ahLst/>
                <a:cxnLst>
                  <a:cxn ang="T10">
                    <a:pos x="T0" y="T1"/>
                  </a:cxn>
                  <a:cxn ang="T11">
                    <a:pos x="T2" y="T3"/>
                  </a:cxn>
                  <a:cxn ang="T12">
                    <a:pos x="T4" y="T5"/>
                  </a:cxn>
                  <a:cxn ang="T13">
                    <a:pos x="T6" y="T7"/>
                  </a:cxn>
                  <a:cxn ang="T14">
                    <a:pos x="T8" y="T9"/>
                  </a:cxn>
                </a:cxnLst>
                <a:rect l="T15" t="T16" r="T17" b="T18"/>
                <a:pathLst>
                  <a:path w="124" h="78">
                    <a:moveTo>
                      <a:pt x="0" y="0"/>
                    </a:moveTo>
                    <a:lnTo>
                      <a:pt x="0" y="22"/>
                    </a:lnTo>
                    <a:lnTo>
                      <a:pt x="123" y="77"/>
                    </a:lnTo>
                    <a:lnTo>
                      <a:pt x="123" y="54"/>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10" name="Freeform 141"/>
              <p:cNvSpPr>
                <a:spLocks/>
              </p:cNvSpPr>
              <p:nvPr/>
            </p:nvSpPr>
            <p:spPr bwMode="auto">
              <a:xfrm>
                <a:off x="660" y="1853"/>
                <a:ext cx="177" cy="176"/>
              </a:xfrm>
              <a:custGeom>
                <a:avLst/>
                <a:gdLst>
                  <a:gd name="T0" fmla="*/ 2 w 183"/>
                  <a:gd name="T1" fmla="*/ 173 h 174"/>
                  <a:gd name="T2" fmla="*/ 2 w 183"/>
                  <a:gd name="T3" fmla="*/ 171 h 174"/>
                  <a:gd name="T4" fmla="*/ 2 w 183"/>
                  <a:gd name="T5" fmla="*/ 168 h 174"/>
                  <a:gd name="T6" fmla="*/ 1 w 183"/>
                  <a:gd name="T7" fmla="*/ 165 h 174"/>
                  <a:gd name="T8" fmla="*/ 1 w 183"/>
                  <a:gd name="T9" fmla="*/ 161 h 174"/>
                  <a:gd name="T10" fmla="*/ 0 w 183"/>
                  <a:gd name="T11" fmla="*/ 155 h 174"/>
                  <a:gd name="T12" fmla="*/ 0 w 183"/>
                  <a:gd name="T13" fmla="*/ 151 h 174"/>
                  <a:gd name="T14" fmla="*/ 0 w 183"/>
                  <a:gd name="T15" fmla="*/ 145 h 174"/>
                  <a:gd name="T16" fmla="*/ 1 w 183"/>
                  <a:gd name="T17" fmla="*/ 141 h 174"/>
                  <a:gd name="T18" fmla="*/ 2 w 183"/>
                  <a:gd name="T19" fmla="*/ 134 h 174"/>
                  <a:gd name="T20" fmla="*/ 4 w 183"/>
                  <a:gd name="T21" fmla="*/ 124 h 174"/>
                  <a:gd name="T22" fmla="*/ 5 w 183"/>
                  <a:gd name="T23" fmla="*/ 115 h 174"/>
                  <a:gd name="T24" fmla="*/ 7 w 183"/>
                  <a:gd name="T25" fmla="*/ 107 h 174"/>
                  <a:gd name="T26" fmla="*/ 9 w 183"/>
                  <a:gd name="T27" fmla="*/ 99 h 174"/>
                  <a:gd name="T28" fmla="*/ 10 w 183"/>
                  <a:gd name="T29" fmla="*/ 92 h 174"/>
                  <a:gd name="T30" fmla="*/ 11 w 183"/>
                  <a:gd name="T31" fmla="*/ 89 h 174"/>
                  <a:gd name="T32" fmla="*/ 13 w 183"/>
                  <a:gd name="T33" fmla="*/ 87 h 174"/>
                  <a:gd name="T34" fmla="*/ 15 w 183"/>
                  <a:gd name="T35" fmla="*/ 45 h 174"/>
                  <a:gd name="T36" fmla="*/ 156 w 183"/>
                  <a:gd name="T37" fmla="*/ 0 h 174"/>
                  <a:gd name="T38" fmla="*/ 157 w 183"/>
                  <a:gd name="T39" fmla="*/ 0 h 174"/>
                  <a:gd name="T40" fmla="*/ 160 w 183"/>
                  <a:gd name="T41" fmla="*/ 3 h 174"/>
                  <a:gd name="T42" fmla="*/ 163 w 183"/>
                  <a:gd name="T43" fmla="*/ 6 h 174"/>
                  <a:gd name="T44" fmla="*/ 167 w 183"/>
                  <a:gd name="T45" fmla="*/ 10 h 174"/>
                  <a:gd name="T46" fmla="*/ 172 w 183"/>
                  <a:gd name="T47" fmla="*/ 17 h 174"/>
                  <a:gd name="T48" fmla="*/ 176 w 183"/>
                  <a:gd name="T49" fmla="*/ 24 h 174"/>
                  <a:gd name="T50" fmla="*/ 178 w 183"/>
                  <a:gd name="T51" fmla="*/ 33 h 174"/>
                  <a:gd name="T52" fmla="*/ 180 w 183"/>
                  <a:gd name="T53" fmla="*/ 42 h 174"/>
                  <a:gd name="T54" fmla="*/ 180 w 183"/>
                  <a:gd name="T55" fmla="*/ 52 h 174"/>
                  <a:gd name="T56" fmla="*/ 180 w 183"/>
                  <a:gd name="T57" fmla="*/ 61 h 174"/>
                  <a:gd name="T58" fmla="*/ 182 w 183"/>
                  <a:gd name="T59" fmla="*/ 70 h 174"/>
                  <a:gd name="T60" fmla="*/ 182 w 183"/>
                  <a:gd name="T61" fmla="*/ 77 h 174"/>
                  <a:gd name="T62" fmla="*/ 182 w 183"/>
                  <a:gd name="T63" fmla="*/ 84 h 174"/>
                  <a:gd name="T64" fmla="*/ 182 w 183"/>
                  <a:gd name="T65" fmla="*/ 89 h 174"/>
                  <a:gd name="T66" fmla="*/ 182 w 183"/>
                  <a:gd name="T67" fmla="*/ 92 h 174"/>
                  <a:gd name="T68" fmla="*/ 182 w 183"/>
                  <a:gd name="T69" fmla="*/ 94 h 174"/>
                  <a:gd name="T70" fmla="*/ 2 w 183"/>
                  <a:gd name="T71" fmla="*/ 173 h 17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3"/>
                  <a:gd name="T109" fmla="*/ 0 h 174"/>
                  <a:gd name="T110" fmla="*/ 183 w 183"/>
                  <a:gd name="T111" fmla="*/ 174 h 17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3" h="174">
                    <a:moveTo>
                      <a:pt x="2" y="173"/>
                    </a:moveTo>
                    <a:lnTo>
                      <a:pt x="2" y="171"/>
                    </a:lnTo>
                    <a:lnTo>
                      <a:pt x="2" y="168"/>
                    </a:lnTo>
                    <a:lnTo>
                      <a:pt x="1" y="165"/>
                    </a:lnTo>
                    <a:lnTo>
                      <a:pt x="1" y="161"/>
                    </a:lnTo>
                    <a:lnTo>
                      <a:pt x="0" y="155"/>
                    </a:lnTo>
                    <a:lnTo>
                      <a:pt x="0" y="151"/>
                    </a:lnTo>
                    <a:lnTo>
                      <a:pt x="0" y="145"/>
                    </a:lnTo>
                    <a:lnTo>
                      <a:pt x="1" y="141"/>
                    </a:lnTo>
                    <a:lnTo>
                      <a:pt x="2" y="134"/>
                    </a:lnTo>
                    <a:lnTo>
                      <a:pt x="4" y="124"/>
                    </a:lnTo>
                    <a:lnTo>
                      <a:pt x="5" y="115"/>
                    </a:lnTo>
                    <a:lnTo>
                      <a:pt x="7" y="107"/>
                    </a:lnTo>
                    <a:lnTo>
                      <a:pt x="9" y="99"/>
                    </a:lnTo>
                    <a:lnTo>
                      <a:pt x="10" y="92"/>
                    </a:lnTo>
                    <a:lnTo>
                      <a:pt x="11" y="89"/>
                    </a:lnTo>
                    <a:lnTo>
                      <a:pt x="13" y="87"/>
                    </a:lnTo>
                    <a:lnTo>
                      <a:pt x="15" y="45"/>
                    </a:lnTo>
                    <a:lnTo>
                      <a:pt x="156" y="0"/>
                    </a:lnTo>
                    <a:lnTo>
                      <a:pt x="157" y="0"/>
                    </a:lnTo>
                    <a:lnTo>
                      <a:pt x="160" y="3"/>
                    </a:lnTo>
                    <a:lnTo>
                      <a:pt x="163" y="6"/>
                    </a:lnTo>
                    <a:lnTo>
                      <a:pt x="167" y="10"/>
                    </a:lnTo>
                    <a:lnTo>
                      <a:pt x="172" y="17"/>
                    </a:lnTo>
                    <a:lnTo>
                      <a:pt x="176" y="24"/>
                    </a:lnTo>
                    <a:lnTo>
                      <a:pt x="178" y="33"/>
                    </a:lnTo>
                    <a:lnTo>
                      <a:pt x="180" y="42"/>
                    </a:lnTo>
                    <a:lnTo>
                      <a:pt x="180" y="52"/>
                    </a:lnTo>
                    <a:lnTo>
                      <a:pt x="180" y="61"/>
                    </a:lnTo>
                    <a:lnTo>
                      <a:pt x="182" y="70"/>
                    </a:lnTo>
                    <a:lnTo>
                      <a:pt x="182" y="77"/>
                    </a:lnTo>
                    <a:lnTo>
                      <a:pt x="182" y="84"/>
                    </a:lnTo>
                    <a:lnTo>
                      <a:pt x="182" y="89"/>
                    </a:lnTo>
                    <a:lnTo>
                      <a:pt x="182" y="92"/>
                    </a:lnTo>
                    <a:lnTo>
                      <a:pt x="182" y="94"/>
                    </a:lnTo>
                    <a:lnTo>
                      <a:pt x="2" y="173"/>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11" name="Freeform 142"/>
              <p:cNvSpPr>
                <a:spLocks/>
              </p:cNvSpPr>
              <p:nvPr/>
            </p:nvSpPr>
            <p:spPr bwMode="auto">
              <a:xfrm>
                <a:off x="690" y="1983"/>
                <a:ext cx="30" cy="63"/>
              </a:xfrm>
              <a:custGeom>
                <a:avLst/>
                <a:gdLst>
                  <a:gd name="T0" fmla="*/ 12 w 30"/>
                  <a:gd name="T1" fmla="*/ 62 h 63"/>
                  <a:gd name="T2" fmla="*/ 8 w 30"/>
                  <a:gd name="T3" fmla="*/ 60 h 63"/>
                  <a:gd name="T4" fmla="*/ 6 w 30"/>
                  <a:gd name="T5" fmla="*/ 57 h 63"/>
                  <a:gd name="T6" fmla="*/ 4 w 30"/>
                  <a:gd name="T7" fmla="*/ 54 h 63"/>
                  <a:gd name="T8" fmla="*/ 3 w 30"/>
                  <a:gd name="T9" fmla="*/ 50 h 63"/>
                  <a:gd name="T10" fmla="*/ 1 w 30"/>
                  <a:gd name="T11" fmla="*/ 44 h 63"/>
                  <a:gd name="T12" fmla="*/ 1 w 30"/>
                  <a:gd name="T13" fmla="*/ 39 h 63"/>
                  <a:gd name="T14" fmla="*/ 0 w 30"/>
                  <a:gd name="T15" fmla="*/ 34 h 63"/>
                  <a:gd name="T16" fmla="*/ 0 w 30"/>
                  <a:gd name="T17" fmla="*/ 27 h 63"/>
                  <a:gd name="T18" fmla="*/ 1 w 30"/>
                  <a:gd name="T19" fmla="*/ 21 h 63"/>
                  <a:gd name="T20" fmla="*/ 2 w 30"/>
                  <a:gd name="T21" fmla="*/ 16 h 63"/>
                  <a:gd name="T22" fmla="*/ 4 w 30"/>
                  <a:gd name="T23" fmla="*/ 10 h 63"/>
                  <a:gd name="T24" fmla="*/ 6 w 30"/>
                  <a:gd name="T25" fmla="*/ 6 h 63"/>
                  <a:gd name="T26" fmla="*/ 8 w 30"/>
                  <a:gd name="T27" fmla="*/ 3 h 63"/>
                  <a:gd name="T28" fmla="*/ 11 w 30"/>
                  <a:gd name="T29" fmla="*/ 1 h 63"/>
                  <a:gd name="T30" fmla="*/ 13 w 30"/>
                  <a:gd name="T31" fmla="*/ 0 h 63"/>
                  <a:gd name="T32" fmla="*/ 16 w 30"/>
                  <a:gd name="T33" fmla="*/ 0 h 63"/>
                  <a:gd name="T34" fmla="*/ 20 w 30"/>
                  <a:gd name="T35" fmla="*/ 1 h 63"/>
                  <a:gd name="T36" fmla="*/ 22 w 30"/>
                  <a:gd name="T37" fmla="*/ 3 h 63"/>
                  <a:gd name="T38" fmla="*/ 24 w 30"/>
                  <a:gd name="T39" fmla="*/ 7 h 63"/>
                  <a:gd name="T40" fmla="*/ 25 w 30"/>
                  <a:gd name="T41" fmla="*/ 10 h 63"/>
                  <a:gd name="T42" fmla="*/ 27 w 30"/>
                  <a:gd name="T43" fmla="*/ 16 h 63"/>
                  <a:gd name="T44" fmla="*/ 27 w 30"/>
                  <a:gd name="T45" fmla="*/ 21 h 63"/>
                  <a:gd name="T46" fmla="*/ 29 w 30"/>
                  <a:gd name="T47" fmla="*/ 27 h 63"/>
                  <a:gd name="T48" fmla="*/ 29 w 30"/>
                  <a:gd name="T49" fmla="*/ 34 h 63"/>
                  <a:gd name="T50" fmla="*/ 27 w 30"/>
                  <a:gd name="T51" fmla="*/ 40 h 63"/>
                  <a:gd name="T52" fmla="*/ 26 w 30"/>
                  <a:gd name="T53" fmla="*/ 45 h 63"/>
                  <a:gd name="T54" fmla="*/ 24 w 30"/>
                  <a:gd name="T55" fmla="*/ 51 h 63"/>
                  <a:gd name="T56" fmla="*/ 22 w 30"/>
                  <a:gd name="T57" fmla="*/ 54 h 63"/>
                  <a:gd name="T58" fmla="*/ 20 w 30"/>
                  <a:gd name="T59" fmla="*/ 58 h 63"/>
                  <a:gd name="T60" fmla="*/ 17 w 30"/>
                  <a:gd name="T61" fmla="*/ 60 h 63"/>
                  <a:gd name="T62" fmla="*/ 14 w 30"/>
                  <a:gd name="T63" fmla="*/ 62 h 63"/>
                  <a:gd name="T64" fmla="*/ 12 w 30"/>
                  <a:gd name="T65" fmla="*/ 62 h 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
                  <a:gd name="T100" fmla="*/ 0 h 63"/>
                  <a:gd name="T101" fmla="*/ 30 w 30"/>
                  <a:gd name="T102" fmla="*/ 63 h 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 h="63">
                    <a:moveTo>
                      <a:pt x="12" y="62"/>
                    </a:moveTo>
                    <a:lnTo>
                      <a:pt x="8" y="60"/>
                    </a:lnTo>
                    <a:lnTo>
                      <a:pt x="6" y="57"/>
                    </a:lnTo>
                    <a:lnTo>
                      <a:pt x="4" y="54"/>
                    </a:lnTo>
                    <a:lnTo>
                      <a:pt x="3" y="50"/>
                    </a:lnTo>
                    <a:lnTo>
                      <a:pt x="1" y="44"/>
                    </a:lnTo>
                    <a:lnTo>
                      <a:pt x="1" y="39"/>
                    </a:lnTo>
                    <a:lnTo>
                      <a:pt x="0" y="34"/>
                    </a:lnTo>
                    <a:lnTo>
                      <a:pt x="0" y="27"/>
                    </a:lnTo>
                    <a:lnTo>
                      <a:pt x="1" y="21"/>
                    </a:lnTo>
                    <a:lnTo>
                      <a:pt x="2" y="16"/>
                    </a:lnTo>
                    <a:lnTo>
                      <a:pt x="4" y="10"/>
                    </a:lnTo>
                    <a:lnTo>
                      <a:pt x="6" y="6"/>
                    </a:lnTo>
                    <a:lnTo>
                      <a:pt x="8" y="3"/>
                    </a:lnTo>
                    <a:lnTo>
                      <a:pt x="11" y="1"/>
                    </a:lnTo>
                    <a:lnTo>
                      <a:pt x="13" y="0"/>
                    </a:lnTo>
                    <a:lnTo>
                      <a:pt x="16" y="0"/>
                    </a:lnTo>
                    <a:lnTo>
                      <a:pt x="20" y="1"/>
                    </a:lnTo>
                    <a:lnTo>
                      <a:pt x="22" y="3"/>
                    </a:lnTo>
                    <a:lnTo>
                      <a:pt x="24" y="7"/>
                    </a:lnTo>
                    <a:lnTo>
                      <a:pt x="25" y="10"/>
                    </a:lnTo>
                    <a:lnTo>
                      <a:pt x="27" y="16"/>
                    </a:lnTo>
                    <a:lnTo>
                      <a:pt x="27" y="21"/>
                    </a:lnTo>
                    <a:lnTo>
                      <a:pt x="29" y="27"/>
                    </a:lnTo>
                    <a:lnTo>
                      <a:pt x="29" y="34"/>
                    </a:lnTo>
                    <a:lnTo>
                      <a:pt x="27" y="40"/>
                    </a:lnTo>
                    <a:lnTo>
                      <a:pt x="26" y="45"/>
                    </a:lnTo>
                    <a:lnTo>
                      <a:pt x="24" y="51"/>
                    </a:lnTo>
                    <a:lnTo>
                      <a:pt x="22" y="54"/>
                    </a:lnTo>
                    <a:lnTo>
                      <a:pt x="20" y="58"/>
                    </a:lnTo>
                    <a:lnTo>
                      <a:pt x="17" y="60"/>
                    </a:lnTo>
                    <a:lnTo>
                      <a:pt x="14" y="62"/>
                    </a:lnTo>
                    <a:lnTo>
                      <a:pt x="12" y="6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12" name="Freeform 143"/>
              <p:cNvSpPr>
                <a:spLocks/>
              </p:cNvSpPr>
              <p:nvPr/>
            </p:nvSpPr>
            <p:spPr bwMode="auto">
              <a:xfrm>
                <a:off x="698" y="1994"/>
                <a:ext cx="18" cy="43"/>
              </a:xfrm>
              <a:custGeom>
                <a:avLst/>
                <a:gdLst>
                  <a:gd name="T0" fmla="*/ 7 w 18"/>
                  <a:gd name="T1" fmla="*/ 43 h 44"/>
                  <a:gd name="T2" fmla="*/ 6 w 18"/>
                  <a:gd name="T3" fmla="*/ 41 h 44"/>
                  <a:gd name="T4" fmla="*/ 3 w 18"/>
                  <a:gd name="T5" fmla="*/ 39 h 44"/>
                  <a:gd name="T6" fmla="*/ 2 w 18"/>
                  <a:gd name="T7" fmla="*/ 37 h 44"/>
                  <a:gd name="T8" fmla="*/ 1 w 18"/>
                  <a:gd name="T9" fmla="*/ 35 h 44"/>
                  <a:gd name="T10" fmla="*/ 1 w 18"/>
                  <a:gd name="T11" fmla="*/ 31 h 44"/>
                  <a:gd name="T12" fmla="*/ 0 w 18"/>
                  <a:gd name="T13" fmla="*/ 27 h 44"/>
                  <a:gd name="T14" fmla="*/ 0 w 18"/>
                  <a:gd name="T15" fmla="*/ 23 h 44"/>
                  <a:gd name="T16" fmla="*/ 0 w 18"/>
                  <a:gd name="T17" fmla="*/ 18 h 44"/>
                  <a:gd name="T18" fmla="*/ 0 w 18"/>
                  <a:gd name="T19" fmla="*/ 15 h 44"/>
                  <a:gd name="T20" fmla="*/ 1 w 18"/>
                  <a:gd name="T21" fmla="*/ 11 h 44"/>
                  <a:gd name="T22" fmla="*/ 2 w 18"/>
                  <a:gd name="T23" fmla="*/ 7 h 44"/>
                  <a:gd name="T24" fmla="*/ 3 w 18"/>
                  <a:gd name="T25" fmla="*/ 4 h 44"/>
                  <a:gd name="T26" fmla="*/ 4 w 18"/>
                  <a:gd name="T27" fmla="*/ 2 h 44"/>
                  <a:gd name="T28" fmla="*/ 7 w 18"/>
                  <a:gd name="T29" fmla="*/ 1 h 44"/>
                  <a:gd name="T30" fmla="*/ 8 w 18"/>
                  <a:gd name="T31" fmla="*/ 0 h 44"/>
                  <a:gd name="T32" fmla="*/ 9 w 18"/>
                  <a:gd name="T33" fmla="*/ 0 h 44"/>
                  <a:gd name="T34" fmla="*/ 12 w 18"/>
                  <a:gd name="T35" fmla="*/ 1 h 44"/>
                  <a:gd name="T36" fmla="*/ 13 w 18"/>
                  <a:gd name="T37" fmla="*/ 2 h 44"/>
                  <a:gd name="T38" fmla="*/ 14 w 18"/>
                  <a:gd name="T39" fmla="*/ 4 h 44"/>
                  <a:gd name="T40" fmla="*/ 15 w 18"/>
                  <a:gd name="T41" fmla="*/ 7 h 44"/>
                  <a:gd name="T42" fmla="*/ 17 w 18"/>
                  <a:gd name="T43" fmla="*/ 11 h 44"/>
                  <a:gd name="T44" fmla="*/ 17 w 18"/>
                  <a:gd name="T45" fmla="*/ 14 h 44"/>
                  <a:gd name="T46" fmla="*/ 17 w 18"/>
                  <a:gd name="T47" fmla="*/ 18 h 44"/>
                  <a:gd name="T48" fmla="*/ 17 w 18"/>
                  <a:gd name="T49" fmla="*/ 23 h 44"/>
                  <a:gd name="T50" fmla="*/ 17 w 18"/>
                  <a:gd name="T51" fmla="*/ 27 h 44"/>
                  <a:gd name="T52" fmla="*/ 15 w 18"/>
                  <a:gd name="T53" fmla="*/ 31 h 44"/>
                  <a:gd name="T54" fmla="*/ 14 w 18"/>
                  <a:gd name="T55" fmla="*/ 35 h 44"/>
                  <a:gd name="T56" fmla="*/ 13 w 18"/>
                  <a:gd name="T57" fmla="*/ 37 h 44"/>
                  <a:gd name="T58" fmla="*/ 12 w 18"/>
                  <a:gd name="T59" fmla="*/ 39 h 44"/>
                  <a:gd name="T60" fmla="*/ 10 w 18"/>
                  <a:gd name="T61" fmla="*/ 41 h 44"/>
                  <a:gd name="T62" fmla="*/ 8 w 18"/>
                  <a:gd name="T63" fmla="*/ 43 h 44"/>
                  <a:gd name="T64" fmla="*/ 7 w 18"/>
                  <a:gd name="T65" fmla="*/ 43 h 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44"/>
                  <a:gd name="T101" fmla="*/ 18 w 18"/>
                  <a:gd name="T102" fmla="*/ 44 h 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44">
                    <a:moveTo>
                      <a:pt x="7" y="43"/>
                    </a:moveTo>
                    <a:lnTo>
                      <a:pt x="6" y="41"/>
                    </a:lnTo>
                    <a:lnTo>
                      <a:pt x="3" y="39"/>
                    </a:lnTo>
                    <a:lnTo>
                      <a:pt x="2" y="37"/>
                    </a:lnTo>
                    <a:lnTo>
                      <a:pt x="1" y="35"/>
                    </a:lnTo>
                    <a:lnTo>
                      <a:pt x="1" y="31"/>
                    </a:lnTo>
                    <a:lnTo>
                      <a:pt x="0" y="27"/>
                    </a:lnTo>
                    <a:lnTo>
                      <a:pt x="0" y="23"/>
                    </a:lnTo>
                    <a:lnTo>
                      <a:pt x="0" y="18"/>
                    </a:lnTo>
                    <a:lnTo>
                      <a:pt x="0" y="15"/>
                    </a:lnTo>
                    <a:lnTo>
                      <a:pt x="1" y="11"/>
                    </a:lnTo>
                    <a:lnTo>
                      <a:pt x="2" y="7"/>
                    </a:lnTo>
                    <a:lnTo>
                      <a:pt x="3" y="4"/>
                    </a:lnTo>
                    <a:lnTo>
                      <a:pt x="4" y="2"/>
                    </a:lnTo>
                    <a:lnTo>
                      <a:pt x="7" y="1"/>
                    </a:lnTo>
                    <a:lnTo>
                      <a:pt x="8" y="0"/>
                    </a:lnTo>
                    <a:lnTo>
                      <a:pt x="9" y="0"/>
                    </a:lnTo>
                    <a:lnTo>
                      <a:pt x="12" y="1"/>
                    </a:lnTo>
                    <a:lnTo>
                      <a:pt x="13" y="2"/>
                    </a:lnTo>
                    <a:lnTo>
                      <a:pt x="14" y="4"/>
                    </a:lnTo>
                    <a:lnTo>
                      <a:pt x="15" y="7"/>
                    </a:lnTo>
                    <a:lnTo>
                      <a:pt x="17" y="11"/>
                    </a:lnTo>
                    <a:lnTo>
                      <a:pt x="17" y="14"/>
                    </a:lnTo>
                    <a:lnTo>
                      <a:pt x="17" y="18"/>
                    </a:lnTo>
                    <a:lnTo>
                      <a:pt x="17" y="23"/>
                    </a:lnTo>
                    <a:lnTo>
                      <a:pt x="17" y="27"/>
                    </a:lnTo>
                    <a:lnTo>
                      <a:pt x="15" y="31"/>
                    </a:lnTo>
                    <a:lnTo>
                      <a:pt x="14" y="35"/>
                    </a:lnTo>
                    <a:lnTo>
                      <a:pt x="13" y="37"/>
                    </a:lnTo>
                    <a:lnTo>
                      <a:pt x="12" y="39"/>
                    </a:lnTo>
                    <a:lnTo>
                      <a:pt x="10" y="41"/>
                    </a:lnTo>
                    <a:lnTo>
                      <a:pt x="8" y="43"/>
                    </a:lnTo>
                    <a:lnTo>
                      <a:pt x="7" y="43"/>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13" name="Freeform 144"/>
              <p:cNvSpPr>
                <a:spLocks/>
              </p:cNvSpPr>
              <p:nvPr/>
            </p:nvSpPr>
            <p:spPr bwMode="auto">
              <a:xfrm>
                <a:off x="815" y="1932"/>
                <a:ext cx="26" cy="54"/>
              </a:xfrm>
              <a:custGeom>
                <a:avLst/>
                <a:gdLst>
                  <a:gd name="T0" fmla="*/ 10 w 25"/>
                  <a:gd name="T1" fmla="*/ 54 h 55"/>
                  <a:gd name="T2" fmla="*/ 7 w 25"/>
                  <a:gd name="T3" fmla="*/ 52 h 55"/>
                  <a:gd name="T4" fmla="*/ 5 w 25"/>
                  <a:gd name="T5" fmla="*/ 50 h 55"/>
                  <a:gd name="T6" fmla="*/ 4 w 25"/>
                  <a:gd name="T7" fmla="*/ 48 h 55"/>
                  <a:gd name="T8" fmla="*/ 2 w 25"/>
                  <a:gd name="T9" fmla="*/ 44 h 55"/>
                  <a:gd name="T10" fmla="*/ 1 w 25"/>
                  <a:gd name="T11" fmla="*/ 39 h 55"/>
                  <a:gd name="T12" fmla="*/ 0 w 25"/>
                  <a:gd name="T13" fmla="*/ 34 h 55"/>
                  <a:gd name="T14" fmla="*/ 0 w 25"/>
                  <a:gd name="T15" fmla="*/ 29 h 55"/>
                  <a:gd name="T16" fmla="*/ 0 w 25"/>
                  <a:gd name="T17" fmla="*/ 23 h 55"/>
                  <a:gd name="T18" fmla="*/ 1 w 25"/>
                  <a:gd name="T19" fmla="*/ 18 h 55"/>
                  <a:gd name="T20" fmla="*/ 2 w 25"/>
                  <a:gd name="T21" fmla="*/ 14 h 55"/>
                  <a:gd name="T22" fmla="*/ 3 w 25"/>
                  <a:gd name="T23" fmla="*/ 9 h 55"/>
                  <a:gd name="T24" fmla="*/ 5 w 25"/>
                  <a:gd name="T25" fmla="*/ 5 h 55"/>
                  <a:gd name="T26" fmla="*/ 7 w 25"/>
                  <a:gd name="T27" fmla="*/ 3 h 55"/>
                  <a:gd name="T28" fmla="*/ 9 w 25"/>
                  <a:gd name="T29" fmla="*/ 1 h 55"/>
                  <a:gd name="T30" fmla="*/ 12 w 25"/>
                  <a:gd name="T31" fmla="*/ 0 h 55"/>
                  <a:gd name="T32" fmla="*/ 14 w 25"/>
                  <a:gd name="T33" fmla="*/ 0 h 55"/>
                  <a:gd name="T34" fmla="*/ 16 w 25"/>
                  <a:gd name="T35" fmla="*/ 1 h 55"/>
                  <a:gd name="T36" fmla="*/ 18 w 25"/>
                  <a:gd name="T37" fmla="*/ 3 h 55"/>
                  <a:gd name="T38" fmla="*/ 20 w 25"/>
                  <a:gd name="T39" fmla="*/ 6 h 55"/>
                  <a:gd name="T40" fmla="*/ 21 w 25"/>
                  <a:gd name="T41" fmla="*/ 9 h 55"/>
                  <a:gd name="T42" fmla="*/ 22 w 25"/>
                  <a:gd name="T43" fmla="*/ 14 h 55"/>
                  <a:gd name="T44" fmla="*/ 24 w 25"/>
                  <a:gd name="T45" fmla="*/ 19 h 55"/>
                  <a:gd name="T46" fmla="*/ 24 w 25"/>
                  <a:gd name="T47" fmla="*/ 24 h 55"/>
                  <a:gd name="T48" fmla="*/ 24 w 25"/>
                  <a:gd name="T49" fmla="*/ 30 h 55"/>
                  <a:gd name="T50" fmla="*/ 24 w 25"/>
                  <a:gd name="T51" fmla="*/ 35 h 55"/>
                  <a:gd name="T52" fmla="*/ 22 w 25"/>
                  <a:gd name="T53" fmla="*/ 39 h 55"/>
                  <a:gd name="T54" fmla="*/ 20 w 25"/>
                  <a:gd name="T55" fmla="*/ 44 h 55"/>
                  <a:gd name="T56" fmla="*/ 19 w 25"/>
                  <a:gd name="T57" fmla="*/ 48 h 55"/>
                  <a:gd name="T58" fmla="*/ 17 w 25"/>
                  <a:gd name="T59" fmla="*/ 51 h 55"/>
                  <a:gd name="T60" fmla="*/ 15 w 25"/>
                  <a:gd name="T61" fmla="*/ 52 h 55"/>
                  <a:gd name="T62" fmla="*/ 13 w 25"/>
                  <a:gd name="T63" fmla="*/ 54 h 55"/>
                  <a:gd name="T64" fmla="*/ 10 w 25"/>
                  <a:gd name="T65" fmla="*/ 54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
                  <a:gd name="T100" fmla="*/ 0 h 55"/>
                  <a:gd name="T101" fmla="*/ 25 w 25"/>
                  <a:gd name="T102" fmla="*/ 55 h 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 h="55">
                    <a:moveTo>
                      <a:pt x="10" y="54"/>
                    </a:moveTo>
                    <a:lnTo>
                      <a:pt x="7" y="52"/>
                    </a:lnTo>
                    <a:lnTo>
                      <a:pt x="5" y="50"/>
                    </a:lnTo>
                    <a:lnTo>
                      <a:pt x="4" y="48"/>
                    </a:lnTo>
                    <a:lnTo>
                      <a:pt x="2" y="44"/>
                    </a:lnTo>
                    <a:lnTo>
                      <a:pt x="1" y="39"/>
                    </a:lnTo>
                    <a:lnTo>
                      <a:pt x="0" y="34"/>
                    </a:lnTo>
                    <a:lnTo>
                      <a:pt x="0" y="29"/>
                    </a:lnTo>
                    <a:lnTo>
                      <a:pt x="0" y="23"/>
                    </a:lnTo>
                    <a:lnTo>
                      <a:pt x="1" y="18"/>
                    </a:lnTo>
                    <a:lnTo>
                      <a:pt x="2" y="14"/>
                    </a:lnTo>
                    <a:lnTo>
                      <a:pt x="3" y="9"/>
                    </a:lnTo>
                    <a:lnTo>
                      <a:pt x="5" y="5"/>
                    </a:lnTo>
                    <a:lnTo>
                      <a:pt x="7" y="3"/>
                    </a:lnTo>
                    <a:lnTo>
                      <a:pt x="9" y="1"/>
                    </a:lnTo>
                    <a:lnTo>
                      <a:pt x="12" y="0"/>
                    </a:lnTo>
                    <a:lnTo>
                      <a:pt x="14" y="0"/>
                    </a:lnTo>
                    <a:lnTo>
                      <a:pt x="16" y="1"/>
                    </a:lnTo>
                    <a:lnTo>
                      <a:pt x="18" y="3"/>
                    </a:lnTo>
                    <a:lnTo>
                      <a:pt x="20" y="6"/>
                    </a:lnTo>
                    <a:lnTo>
                      <a:pt x="21" y="9"/>
                    </a:lnTo>
                    <a:lnTo>
                      <a:pt x="22" y="14"/>
                    </a:lnTo>
                    <a:lnTo>
                      <a:pt x="24" y="19"/>
                    </a:lnTo>
                    <a:lnTo>
                      <a:pt x="24" y="24"/>
                    </a:lnTo>
                    <a:lnTo>
                      <a:pt x="24" y="30"/>
                    </a:lnTo>
                    <a:lnTo>
                      <a:pt x="24" y="35"/>
                    </a:lnTo>
                    <a:lnTo>
                      <a:pt x="22" y="39"/>
                    </a:lnTo>
                    <a:lnTo>
                      <a:pt x="20" y="44"/>
                    </a:lnTo>
                    <a:lnTo>
                      <a:pt x="19" y="48"/>
                    </a:lnTo>
                    <a:lnTo>
                      <a:pt x="17" y="51"/>
                    </a:lnTo>
                    <a:lnTo>
                      <a:pt x="15" y="52"/>
                    </a:lnTo>
                    <a:lnTo>
                      <a:pt x="13" y="54"/>
                    </a:lnTo>
                    <a:lnTo>
                      <a:pt x="10" y="5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14" name="Freeform 145"/>
              <p:cNvSpPr>
                <a:spLocks/>
              </p:cNvSpPr>
              <p:nvPr/>
            </p:nvSpPr>
            <p:spPr bwMode="auto">
              <a:xfrm>
                <a:off x="820" y="1938"/>
                <a:ext cx="17" cy="39"/>
              </a:xfrm>
              <a:custGeom>
                <a:avLst/>
                <a:gdLst>
                  <a:gd name="T0" fmla="*/ 6 w 19"/>
                  <a:gd name="T1" fmla="*/ 37 h 38"/>
                  <a:gd name="T2" fmla="*/ 5 w 19"/>
                  <a:gd name="T3" fmla="*/ 37 h 38"/>
                  <a:gd name="T4" fmla="*/ 4 w 19"/>
                  <a:gd name="T5" fmla="*/ 35 h 38"/>
                  <a:gd name="T6" fmla="*/ 2 w 19"/>
                  <a:gd name="T7" fmla="*/ 33 h 38"/>
                  <a:gd name="T8" fmla="*/ 1 w 19"/>
                  <a:gd name="T9" fmla="*/ 30 h 38"/>
                  <a:gd name="T10" fmla="*/ 1 w 19"/>
                  <a:gd name="T11" fmla="*/ 28 h 38"/>
                  <a:gd name="T12" fmla="*/ 0 w 19"/>
                  <a:gd name="T13" fmla="*/ 25 h 38"/>
                  <a:gd name="T14" fmla="*/ 0 w 19"/>
                  <a:gd name="T15" fmla="*/ 20 h 38"/>
                  <a:gd name="T16" fmla="*/ 0 w 19"/>
                  <a:gd name="T17" fmla="*/ 17 h 38"/>
                  <a:gd name="T18" fmla="*/ 1 w 19"/>
                  <a:gd name="T19" fmla="*/ 13 h 38"/>
                  <a:gd name="T20" fmla="*/ 1 w 19"/>
                  <a:gd name="T21" fmla="*/ 9 h 38"/>
                  <a:gd name="T22" fmla="*/ 2 w 19"/>
                  <a:gd name="T23" fmla="*/ 7 h 38"/>
                  <a:gd name="T24" fmla="*/ 4 w 19"/>
                  <a:gd name="T25" fmla="*/ 4 h 38"/>
                  <a:gd name="T26" fmla="*/ 5 w 19"/>
                  <a:gd name="T27" fmla="*/ 3 h 38"/>
                  <a:gd name="T28" fmla="*/ 6 w 19"/>
                  <a:gd name="T29" fmla="*/ 1 h 38"/>
                  <a:gd name="T30" fmla="*/ 8 w 19"/>
                  <a:gd name="T31" fmla="*/ 0 h 38"/>
                  <a:gd name="T32" fmla="*/ 11 w 19"/>
                  <a:gd name="T33" fmla="*/ 0 h 38"/>
                  <a:gd name="T34" fmla="*/ 12 w 19"/>
                  <a:gd name="T35" fmla="*/ 1 h 38"/>
                  <a:gd name="T36" fmla="*/ 13 w 19"/>
                  <a:gd name="T37" fmla="*/ 2 h 38"/>
                  <a:gd name="T38" fmla="*/ 15 w 19"/>
                  <a:gd name="T39" fmla="*/ 4 h 38"/>
                  <a:gd name="T40" fmla="*/ 16 w 19"/>
                  <a:gd name="T41" fmla="*/ 7 h 38"/>
                  <a:gd name="T42" fmla="*/ 16 w 19"/>
                  <a:gd name="T43" fmla="*/ 9 h 38"/>
                  <a:gd name="T44" fmla="*/ 18 w 19"/>
                  <a:gd name="T45" fmla="*/ 13 h 38"/>
                  <a:gd name="T46" fmla="*/ 18 w 19"/>
                  <a:gd name="T47" fmla="*/ 17 h 38"/>
                  <a:gd name="T48" fmla="*/ 18 w 19"/>
                  <a:gd name="T49" fmla="*/ 20 h 38"/>
                  <a:gd name="T50" fmla="*/ 16 w 19"/>
                  <a:gd name="T51" fmla="*/ 23 h 38"/>
                  <a:gd name="T52" fmla="*/ 16 w 19"/>
                  <a:gd name="T53" fmla="*/ 28 h 38"/>
                  <a:gd name="T54" fmla="*/ 15 w 19"/>
                  <a:gd name="T55" fmla="*/ 30 h 38"/>
                  <a:gd name="T56" fmla="*/ 13 w 19"/>
                  <a:gd name="T57" fmla="*/ 33 h 38"/>
                  <a:gd name="T58" fmla="*/ 12 w 19"/>
                  <a:gd name="T59" fmla="*/ 34 h 38"/>
                  <a:gd name="T60" fmla="*/ 11 w 19"/>
                  <a:gd name="T61" fmla="*/ 37 h 38"/>
                  <a:gd name="T62" fmla="*/ 9 w 19"/>
                  <a:gd name="T63" fmla="*/ 37 h 38"/>
                  <a:gd name="T64" fmla="*/ 6 w 19"/>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
                  <a:gd name="T100" fmla="*/ 0 h 38"/>
                  <a:gd name="T101" fmla="*/ 19 w 19"/>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 h="38">
                    <a:moveTo>
                      <a:pt x="6" y="37"/>
                    </a:moveTo>
                    <a:lnTo>
                      <a:pt x="5" y="37"/>
                    </a:lnTo>
                    <a:lnTo>
                      <a:pt x="4" y="35"/>
                    </a:lnTo>
                    <a:lnTo>
                      <a:pt x="2" y="33"/>
                    </a:lnTo>
                    <a:lnTo>
                      <a:pt x="1" y="30"/>
                    </a:lnTo>
                    <a:lnTo>
                      <a:pt x="1" y="28"/>
                    </a:lnTo>
                    <a:lnTo>
                      <a:pt x="0" y="25"/>
                    </a:lnTo>
                    <a:lnTo>
                      <a:pt x="0" y="20"/>
                    </a:lnTo>
                    <a:lnTo>
                      <a:pt x="0" y="17"/>
                    </a:lnTo>
                    <a:lnTo>
                      <a:pt x="1" y="13"/>
                    </a:lnTo>
                    <a:lnTo>
                      <a:pt x="1" y="9"/>
                    </a:lnTo>
                    <a:lnTo>
                      <a:pt x="2" y="7"/>
                    </a:lnTo>
                    <a:lnTo>
                      <a:pt x="4" y="4"/>
                    </a:lnTo>
                    <a:lnTo>
                      <a:pt x="5" y="3"/>
                    </a:lnTo>
                    <a:lnTo>
                      <a:pt x="6" y="1"/>
                    </a:lnTo>
                    <a:lnTo>
                      <a:pt x="8" y="0"/>
                    </a:lnTo>
                    <a:lnTo>
                      <a:pt x="11" y="0"/>
                    </a:lnTo>
                    <a:lnTo>
                      <a:pt x="12" y="1"/>
                    </a:lnTo>
                    <a:lnTo>
                      <a:pt x="13" y="2"/>
                    </a:lnTo>
                    <a:lnTo>
                      <a:pt x="15" y="4"/>
                    </a:lnTo>
                    <a:lnTo>
                      <a:pt x="16" y="7"/>
                    </a:lnTo>
                    <a:lnTo>
                      <a:pt x="16" y="9"/>
                    </a:lnTo>
                    <a:lnTo>
                      <a:pt x="18" y="13"/>
                    </a:lnTo>
                    <a:lnTo>
                      <a:pt x="18" y="17"/>
                    </a:lnTo>
                    <a:lnTo>
                      <a:pt x="18" y="20"/>
                    </a:lnTo>
                    <a:lnTo>
                      <a:pt x="16" y="23"/>
                    </a:lnTo>
                    <a:lnTo>
                      <a:pt x="16" y="28"/>
                    </a:lnTo>
                    <a:lnTo>
                      <a:pt x="15" y="30"/>
                    </a:lnTo>
                    <a:lnTo>
                      <a:pt x="13" y="33"/>
                    </a:lnTo>
                    <a:lnTo>
                      <a:pt x="12" y="34"/>
                    </a:lnTo>
                    <a:lnTo>
                      <a:pt x="11" y="37"/>
                    </a:lnTo>
                    <a:lnTo>
                      <a:pt x="9" y="37"/>
                    </a:lnTo>
                    <a:lnTo>
                      <a:pt x="6" y="37"/>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15" name="Freeform 146"/>
              <p:cNvSpPr>
                <a:spLocks/>
              </p:cNvSpPr>
              <p:nvPr/>
            </p:nvSpPr>
            <p:spPr bwMode="auto">
              <a:xfrm>
                <a:off x="528" y="1964"/>
                <a:ext cx="140" cy="77"/>
              </a:xfrm>
              <a:custGeom>
                <a:avLst/>
                <a:gdLst>
                  <a:gd name="T0" fmla="*/ 140 w 141"/>
                  <a:gd name="T1" fmla="*/ 53 h 76"/>
                  <a:gd name="T2" fmla="*/ 140 w 141"/>
                  <a:gd name="T3" fmla="*/ 54 h 76"/>
                  <a:gd name="T4" fmla="*/ 138 w 141"/>
                  <a:gd name="T5" fmla="*/ 55 h 76"/>
                  <a:gd name="T6" fmla="*/ 138 w 141"/>
                  <a:gd name="T7" fmla="*/ 56 h 76"/>
                  <a:gd name="T8" fmla="*/ 137 w 141"/>
                  <a:gd name="T9" fmla="*/ 57 h 76"/>
                  <a:gd name="T10" fmla="*/ 136 w 141"/>
                  <a:gd name="T11" fmla="*/ 58 h 76"/>
                  <a:gd name="T12" fmla="*/ 135 w 141"/>
                  <a:gd name="T13" fmla="*/ 60 h 76"/>
                  <a:gd name="T14" fmla="*/ 134 w 141"/>
                  <a:gd name="T15" fmla="*/ 60 h 76"/>
                  <a:gd name="T16" fmla="*/ 133 w 141"/>
                  <a:gd name="T17" fmla="*/ 60 h 76"/>
                  <a:gd name="T18" fmla="*/ 126 w 141"/>
                  <a:gd name="T19" fmla="*/ 58 h 76"/>
                  <a:gd name="T20" fmla="*/ 111 w 141"/>
                  <a:gd name="T21" fmla="*/ 52 h 76"/>
                  <a:gd name="T22" fmla="*/ 91 w 141"/>
                  <a:gd name="T23" fmla="*/ 43 h 76"/>
                  <a:gd name="T24" fmla="*/ 68 w 141"/>
                  <a:gd name="T25" fmla="*/ 33 h 76"/>
                  <a:gd name="T26" fmla="*/ 45 w 141"/>
                  <a:gd name="T27" fmla="*/ 22 h 76"/>
                  <a:gd name="T28" fmla="*/ 26 w 141"/>
                  <a:gd name="T29" fmla="*/ 14 h 76"/>
                  <a:gd name="T30" fmla="*/ 11 w 141"/>
                  <a:gd name="T31" fmla="*/ 8 h 76"/>
                  <a:gd name="T32" fmla="*/ 6 w 141"/>
                  <a:gd name="T33" fmla="*/ 6 h 76"/>
                  <a:gd name="T34" fmla="*/ 3 w 141"/>
                  <a:gd name="T35" fmla="*/ 0 h 76"/>
                  <a:gd name="T36" fmla="*/ 3 w 141"/>
                  <a:gd name="T37" fmla="*/ 0 h 76"/>
                  <a:gd name="T38" fmla="*/ 3 w 141"/>
                  <a:gd name="T39" fmla="*/ 0 h 76"/>
                  <a:gd name="T40" fmla="*/ 2 w 141"/>
                  <a:gd name="T41" fmla="*/ 0 h 76"/>
                  <a:gd name="T42" fmla="*/ 2 w 141"/>
                  <a:gd name="T43" fmla="*/ 0 h 76"/>
                  <a:gd name="T44" fmla="*/ 1 w 141"/>
                  <a:gd name="T45" fmla="*/ 0 h 76"/>
                  <a:gd name="T46" fmla="*/ 1 w 141"/>
                  <a:gd name="T47" fmla="*/ 1 h 76"/>
                  <a:gd name="T48" fmla="*/ 0 w 141"/>
                  <a:gd name="T49" fmla="*/ 2 h 76"/>
                  <a:gd name="T50" fmla="*/ 0 w 141"/>
                  <a:gd name="T51" fmla="*/ 3 h 76"/>
                  <a:gd name="T52" fmla="*/ 0 w 141"/>
                  <a:gd name="T53" fmla="*/ 5 h 76"/>
                  <a:gd name="T54" fmla="*/ 1 w 141"/>
                  <a:gd name="T55" fmla="*/ 7 h 76"/>
                  <a:gd name="T56" fmla="*/ 1 w 141"/>
                  <a:gd name="T57" fmla="*/ 9 h 76"/>
                  <a:gd name="T58" fmla="*/ 2 w 141"/>
                  <a:gd name="T59" fmla="*/ 13 h 76"/>
                  <a:gd name="T60" fmla="*/ 3 w 141"/>
                  <a:gd name="T61" fmla="*/ 14 h 76"/>
                  <a:gd name="T62" fmla="*/ 3 w 141"/>
                  <a:gd name="T63" fmla="*/ 16 h 76"/>
                  <a:gd name="T64" fmla="*/ 4 w 141"/>
                  <a:gd name="T65" fmla="*/ 17 h 76"/>
                  <a:gd name="T66" fmla="*/ 4 w 141"/>
                  <a:gd name="T67" fmla="*/ 18 h 76"/>
                  <a:gd name="T68" fmla="*/ 9 w 141"/>
                  <a:gd name="T69" fmla="*/ 20 h 76"/>
                  <a:gd name="T70" fmla="*/ 23 w 141"/>
                  <a:gd name="T71" fmla="*/ 27 h 76"/>
                  <a:gd name="T72" fmla="*/ 44 w 141"/>
                  <a:gd name="T73" fmla="*/ 35 h 76"/>
                  <a:gd name="T74" fmla="*/ 68 w 141"/>
                  <a:gd name="T75" fmla="*/ 46 h 76"/>
                  <a:gd name="T76" fmla="*/ 91 w 141"/>
                  <a:gd name="T77" fmla="*/ 57 h 76"/>
                  <a:gd name="T78" fmla="*/ 111 w 141"/>
                  <a:gd name="T79" fmla="*/ 66 h 76"/>
                  <a:gd name="T80" fmla="*/ 126 w 141"/>
                  <a:gd name="T81" fmla="*/ 72 h 76"/>
                  <a:gd name="T82" fmla="*/ 133 w 141"/>
                  <a:gd name="T83" fmla="*/ 75 h 76"/>
                  <a:gd name="T84" fmla="*/ 134 w 141"/>
                  <a:gd name="T85" fmla="*/ 73 h 76"/>
                  <a:gd name="T86" fmla="*/ 135 w 141"/>
                  <a:gd name="T87" fmla="*/ 72 h 76"/>
                  <a:gd name="T88" fmla="*/ 136 w 141"/>
                  <a:gd name="T89" fmla="*/ 71 h 76"/>
                  <a:gd name="T90" fmla="*/ 136 w 141"/>
                  <a:gd name="T91" fmla="*/ 70 h 76"/>
                  <a:gd name="T92" fmla="*/ 137 w 141"/>
                  <a:gd name="T93" fmla="*/ 68 h 76"/>
                  <a:gd name="T94" fmla="*/ 138 w 141"/>
                  <a:gd name="T95" fmla="*/ 67 h 76"/>
                  <a:gd name="T96" fmla="*/ 138 w 141"/>
                  <a:gd name="T97" fmla="*/ 66 h 76"/>
                  <a:gd name="T98" fmla="*/ 138 w 141"/>
                  <a:gd name="T99" fmla="*/ 66 h 76"/>
                  <a:gd name="T100" fmla="*/ 140 w 141"/>
                  <a:gd name="T101" fmla="*/ 53 h 7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1"/>
                  <a:gd name="T154" fmla="*/ 0 h 76"/>
                  <a:gd name="T155" fmla="*/ 141 w 141"/>
                  <a:gd name="T156" fmla="*/ 76 h 7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1" h="76">
                    <a:moveTo>
                      <a:pt x="140" y="53"/>
                    </a:moveTo>
                    <a:lnTo>
                      <a:pt x="140" y="54"/>
                    </a:lnTo>
                    <a:lnTo>
                      <a:pt x="138" y="55"/>
                    </a:lnTo>
                    <a:lnTo>
                      <a:pt x="138" y="56"/>
                    </a:lnTo>
                    <a:lnTo>
                      <a:pt x="137" y="57"/>
                    </a:lnTo>
                    <a:lnTo>
                      <a:pt x="136" y="58"/>
                    </a:lnTo>
                    <a:lnTo>
                      <a:pt x="135" y="60"/>
                    </a:lnTo>
                    <a:lnTo>
                      <a:pt x="134" y="60"/>
                    </a:lnTo>
                    <a:lnTo>
                      <a:pt x="133" y="60"/>
                    </a:lnTo>
                    <a:lnTo>
                      <a:pt x="126" y="58"/>
                    </a:lnTo>
                    <a:lnTo>
                      <a:pt x="111" y="52"/>
                    </a:lnTo>
                    <a:lnTo>
                      <a:pt x="91" y="43"/>
                    </a:lnTo>
                    <a:lnTo>
                      <a:pt x="68" y="33"/>
                    </a:lnTo>
                    <a:lnTo>
                      <a:pt x="45" y="22"/>
                    </a:lnTo>
                    <a:lnTo>
                      <a:pt x="26" y="14"/>
                    </a:lnTo>
                    <a:lnTo>
                      <a:pt x="11" y="8"/>
                    </a:lnTo>
                    <a:lnTo>
                      <a:pt x="6" y="6"/>
                    </a:lnTo>
                    <a:lnTo>
                      <a:pt x="3" y="0"/>
                    </a:lnTo>
                    <a:lnTo>
                      <a:pt x="2" y="0"/>
                    </a:lnTo>
                    <a:lnTo>
                      <a:pt x="1" y="0"/>
                    </a:lnTo>
                    <a:lnTo>
                      <a:pt x="1" y="1"/>
                    </a:lnTo>
                    <a:lnTo>
                      <a:pt x="0" y="2"/>
                    </a:lnTo>
                    <a:lnTo>
                      <a:pt x="0" y="3"/>
                    </a:lnTo>
                    <a:lnTo>
                      <a:pt x="0" y="5"/>
                    </a:lnTo>
                    <a:lnTo>
                      <a:pt x="1" y="7"/>
                    </a:lnTo>
                    <a:lnTo>
                      <a:pt x="1" y="9"/>
                    </a:lnTo>
                    <a:lnTo>
                      <a:pt x="2" y="13"/>
                    </a:lnTo>
                    <a:lnTo>
                      <a:pt x="3" y="14"/>
                    </a:lnTo>
                    <a:lnTo>
                      <a:pt x="3" y="16"/>
                    </a:lnTo>
                    <a:lnTo>
                      <a:pt x="4" y="17"/>
                    </a:lnTo>
                    <a:lnTo>
                      <a:pt x="4" y="18"/>
                    </a:lnTo>
                    <a:lnTo>
                      <a:pt x="9" y="20"/>
                    </a:lnTo>
                    <a:lnTo>
                      <a:pt x="23" y="27"/>
                    </a:lnTo>
                    <a:lnTo>
                      <a:pt x="44" y="35"/>
                    </a:lnTo>
                    <a:lnTo>
                      <a:pt x="68" y="46"/>
                    </a:lnTo>
                    <a:lnTo>
                      <a:pt x="91" y="57"/>
                    </a:lnTo>
                    <a:lnTo>
                      <a:pt x="111" y="66"/>
                    </a:lnTo>
                    <a:lnTo>
                      <a:pt x="126" y="72"/>
                    </a:lnTo>
                    <a:lnTo>
                      <a:pt x="133" y="75"/>
                    </a:lnTo>
                    <a:lnTo>
                      <a:pt x="134" y="73"/>
                    </a:lnTo>
                    <a:lnTo>
                      <a:pt x="135" y="72"/>
                    </a:lnTo>
                    <a:lnTo>
                      <a:pt x="136" y="71"/>
                    </a:lnTo>
                    <a:lnTo>
                      <a:pt x="136" y="70"/>
                    </a:lnTo>
                    <a:lnTo>
                      <a:pt x="137" y="68"/>
                    </a:lnTo>
                    <a:lnTo>
                      <a:pt x="138" y="67"/>
                    </a:lnTo>
                    <a:lnTo>
                      <a:pt x="138" y="66"/>
                    </a:lnTo>
                    <a:lnTo>
                      <a:pt x="140" y="53"/>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16" name="Freeform 147"/>
              <p:cNvSpPr>
                <a:spLocks/>
              </p:cNvSpPr>
              <p:nvPr/>
            </p:nvSpPr>
            <p:spPr bwMode="auto">
              <a:xfrm>
                <a:off x="567" y="1868"/>
                <a:ext cx="157" cy="68"/>
              </a:xfrm>
              <a:custGeom>
                <a:avLst/>
                <a:gdLst>
                  <a:gd name="T0" fmla="*/ 152 w 157"/>
                  <a:gd name="T1" fmla="*/ 47 h 68"/>
                  <a:gd name="T2" fmla="*/ 154 w 157"/>
                  <a:gd name="T3" fmla="*/ 44 h 68"/>
                  <a:gd name="T4" fmla="*/ 156 w 157"/>
                  <a:gd name="T5" fmla="*/ 39 h 68"/>
                  <a:gd name="T6" fmla="*/ 154 w 157"/>
                  <a:gd name="T7" fmla="*/ 35 h 68"/>
                  <a:gd name="T8" fmla="*/ 154 w 157"/>
                  <a:gd name="T9" fmla="*/ 31 h 68"/>
                  <a:gd name="T10" fmla="*/ 153 w 157"/>
                  <a:gd name="T11" fmla="*/ 25 h 68"/>
                  <a:gd name="T12" fmla="*/ 152 w 157"/>
                  <a:gd name="T13" fmla="*/ 22 h 68"/>
                  <a:gd name="T14" fmla="*/ 151 w 157"/>
                  <a:gd name="T15" fmla="*/ 19 h 68"/>
                  <a:gd name="T16" fmla="*/ 150 w 157"/>
                  <a:gd name="T17" fmla="*/ 19 h 68"/>
                  <a:gd name="T18" fmla="*/ 149 w 157"/>
                  <a:gd name="T19" fmla="*/ 19 h 68"/>
                  <a:gd name="T20" fmla="*/ 144 w 157"/>
                  <a:gd name="T21" fmla="*/ 21 h 68"/>
                  <a:gd name="T22" fmla="*/ 137 w 157"/>
                  <a:gd name="T23" fmla="*/ 24 h 68"/>
                  <a:gd name="T24" fmla="*/ 128 w 157"/>
                  <a:gd name="T25" fmla="*/ 28 h 68"/>
                  <a:gd name="T26" fmla="*/ 120 w 157"/>
                  <a:gd name="T27" fmla="*/ 31 h 68"/>
                  <a:gd name="T28" fmla="*/ 112 w 157"/>
                  <a:gd name="T29" fmla="*/ 33 h 68"/>
                  <a:gd name="T30" fmla="*/ 107 w 157"/>
                  <a:gd name="T31" fmla="*/ 35 h 68"/>
                  <a:gd name="T32" fmla="*/ 104 w 157"/>
                  <a:gd name="T33" fmla="*/ 36 h 68"/>
                  <a:gd name="T34" fmla="*/ 97 w 157"/>
                  <a:gd name="T35" fmla="*/ 34 h 68"/>
                  <a:gd name="T36" fmla="*/ 84 w 157"/>
                  <a:gd name="T37" fmla="*/ 30 h 68"/>
                  <a:gd name="T38" fmla="*/ 69 w 157"/>
                  <a:gd name="T39" fmla="*/ 23 h 68"/>
                  <a:gd name="T40" fmla="*/ 52 w 157"/>
                  <a:gd name="T41" fmla="*/ 17 h 68"/>
                  <a:gd name="T42" fmla="*/ 35 w 157"/>
                  <a:gd name="T43" fmla="*/ 11 h 68"/>
                  <a:gd name="T44" fmla="*/ 21 w 157"/>
                  <a:gd name="T45" fmla="*/ 5 h 68"/>
                  <a:gd name="T46" fmla="*/ 11 w 157"/>
                  <a:gd name="T47" fmla="*/ 2 h 68"/>
                  <a:gd name="T48" fmla="*/ 8 w 157"/>
                  <a:gd name="T49" fmla="*/ 0 h 68"/>
                  <a:gd name="T50" fmla="*/ 0 w 157"/>
                  <a:gd name="T51" fmla="*/ 25 h 68"/>
                  <a:gd name="T52" fmla="*/ 1 w 157"/>
                  <a:gd name="T53" fmla="*/ 25 h 68"/>
                  <a:gd name="T54" fmla="*/ 3 w 157"/>
                  <a:gd name="T55" fmla="*/ 27 h 68"/>
                  <a:gd name="T56" fmla="*/ 6 w 157"/>
                  <a:gd name="T57" fmla="*/ 29 h 68"/>
                  <a:gd name="T58" fmla="*/ 10 w 157"/>
                  <a:gd name="T59" fmla="*/ 32 h 68"/>
                  <a:gd name="T60" fmla="*/ 16 w 157"/>
                  <a:gd name="T61" fmla="*/ 35 h 68"/>
                  <a:gd name="T62" fmla="*/ 23 w 157"/>
                  <a:gd name="T63" fmla="*/ 38 h 68"/>
                  <a:gd name="T64" fmla="*/ 32 w 157"/>
                  <a:gd name="T65" fmla="*/ 43 h 68"/>
                  <a:gd name="T66" fmla="*/ 42 w 157"/>
                  <a:gd name="T67" fmla="*/ 47 h 68"/>
                  <a:gd name="T68" fmla="*/ 53 w 157"/>
                  <a:gd name="T69" fmla="*/ 50 h 68"/>
                  <a:gd name="T70" fmla="*/ 63 w 157"/>
                  <a:gd name="T71" fmla="*/ 55 h 68"/>
                  <a:gd name="T72" fmla="*/ 74 w 157"/>
                  <a:gd name="T73" fmla="*/ 58 h 68"/>
                  <a:gd name="T74" fmla="*/ 84 w 157"/>
                  <a:gd name="T75" fmla="*/ 61 h 68"/>
                  <a:gd name="T76" fmla="*/ 93 w 157"/>
                  <a:gd name="T77" fmla="*/ 63 h 68"/>
                  <a:gd name="T78" fmla="*/ 99 w 157"/>
                  <a:gd name="T79" fmla="*/ 65 h 68"/>
                  <a:gd name="T80" fmla="*/ 104 w 157"/>
                  <a:gd name="T81" fmla="*/ 67 h 68"/>
                  <a:gd name="T82" fmla="*/ 105 w 157"/>
                  <a:gd name="T83" fmla="*/ 67 h 68"/>
                  <a:gd name="T84" fmla="*/ 107 w 157"/>
                  <a:gd name="T85" fmla="*/ 67 h 68"/>
                  <a:gd name="T86" fmla="*/ 111 w 157"/>
                  <a:gd name="T87" fmla="*/ 64 h 68"/>
                  <a:gd name="T88" fmla="*/ 118 w 157"/>
                  <a:gd name="T89" fmla="*/ 62 h 68"/>
                  <a:gd name="T90" fmla="*/ 126 w 157"/>
                  <a:gd name="T91" fmla="*/ 59 h 68"/>
                  <a:gd name="T92" fmla="*/ 134 w 157"/>
                  <a:gd name="T93" fmla="*/ 57 h 68"/>
                  <a:gd name="T94" fmla="*/ 141 w 157"/>
                  <a:gd name="T95" fmla="*/ 52 h 68"/>
                  <a:gd name="T96" fmla="*/ 148 w 157"/>
                  <a:gd name="T97" fmla="*/ 50 h 68"/>
                  <a:gd name="T98" fmla="*/ 152 w 157"/>
                  <a:gd name="T99" fmla="*/ 47 h 6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7"/>
                  <a:gd name="T151" fmla="*/ 0 h 68"/>
                  <a:gd name="T152" fmla="*/ 157 w 157"/>
                  <a:gd name="T153" fmla="*/ 68 h 6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7" h="68">
                    <a:moveTo>
                      <a:pt x="152" y="47"/>
                    </a:moveTo>
                    <a:lnTo>
                      <a:pt x="154" y="44"/>
                    </a:lnTo>
                    <a:lnTo>
                      <a:pt x="156" y="39"/>
                    </a:lnTo>
                    <a:lnTo>
                      <a:pt x="154" y="35"/>
                    </a:lnTo>
                    <a:lnTo>
                      <a:pt x="154" y="31"/>
                    </a:lnTo>
                    <a:lnTo>
                      <a:pt x="153" y="25"/>
                    </a:lnTo>
                    <a:lnTo>
                      <a:pt x="152" y="22"/>
                    </a:lnTo>
                    <a:lnTo>
                      <a:pt x="151" y="19"/>
                    </a:lnTo>
                    <a:lnTo>
                      <a:pt x="150" y="19"/>
                    </a:lnTo>
                    <a:lnTo>
                      <a:pt x="149" y="19"/>
                    </a:lnTo>
                    <a:lnTo>
                      <a:pt x="144" y="21"/>
                    </a:lnTo>
                    <a:lnTo>
                      <a:pt x="137" y="24"/>
                    </a:lnTo>
                    <a:lnTo>
                      <a:pt x="128" y="28"/>
                    </a:lnTo>
                    <a:lnTo>
                      <a:pt x="120" y="31"/>
                    </a:lnTo>
                    <a:lnTo>
                      <a:pt x="112" y="33"/>
                    </a:lnTo>
                    <a:lnTo>
                      <a:pt x="107" y="35"/>
                    </a:lnTo>
                    <a:lnTo>
                      <a:pt x="104" y="36"/>
                    </a:lnTo>
                    <a:lnTo>
                      <a:pt x="97" y="34"/>
                    </a:lnTo>
                    <a:lnTo>
                      <a:pt x="84" y="30"/>
                    </a:lnTo>
                    <a:lnTo>
                      <a:pt x="69" y="23"/>
                    </a:lnTo>
                    <a:lnTo>
                      <a:pt x="52" y="17"/>
                    </a:lnTo>
                    <a:lnTo>
                      <a:pt x="35" y="11"/>
                    </a:lnTo>
                    <a:lnTo>
                      <a:pt x="21" y="5"/>
                    </a:lnTo>
                    <a:lnTo>
                      <a:pt x="11" y="2"/>
                    </a:lnTo>
                    <a:lnTo>
                      <a:pt x="8" y="0"/>
                    </a:lnTo>
                    <a:lnTo>
                      <a:pt x="0" y="25"/>
                    </a:lnTo>
                    <a:lnTo>
                      <a:pt x="1" y="25"/>
                    </a:lnTo>
                    <a:lnTo>
                      <a:pt x="3" y="27"/>
                    </a:lnTo>
                    <a:lnTo>
                      <a:pt x="6" y="29"/>
                    </a:lnTo>
                    <a:lnTo>
                      <a:pt x="10" y="32"/>
                    </a:lnTo>
                    <a:lnTo>
                      <a:pt x="16" y="35"/>
                    </a:lnTo>
                    <a:lnTo>
                      <a:pt x="23" y="38"/>
                    </a:lnTo>
                    <a:lnTo>
                      <a:pt x="32" y="43"/>
                    </a:lnTo>
                    <a:lnTo>
                      <a:pt x="42" y="47"/>
                    </a:lnTo>
                    <a:lnTo>
                      <a:pt x="53" y="50"/>
                    </a:lnTo>
                    <a:lnTo>
                      <a:pt x="63" y="55"/>
                    </a:lnTo>
                    <a:lnTo>
                      <a:pt x="74" y="58"/>
                    </a:lnTo>
                    <a:lnTo>
                      <a:pt x="84" y="61"/>
                    </a:lnTo>
                    <a:lnTo>
                      <a:pt x="93" y="63"/>
                    </a:lnTo>
                    <a:lnTo>
                      <a:pt x="99" y="65"/>
                    </a:lnTo>
                    <a:lnTo>
                      <a:pt x="104" y="67"/>
                    </a:lnTo>
                    <a:lnTo>
                      <a:pt x="105" y="67"/>
                    </a:lnTo>
                    <a:lnTo>
                      <a:pt x="107" y="67"/>
                    </a:lnTo>
                    <a:lnTo>
                      <a:pt x="111" y="64"/>
                    </a:lnTo>
                    <a:lnTo>
                      <a:pt x="118" y="62"/>
                    </a:lnTo>
                    <a:lnTo>
                      <a:pt x="126" y="59"/>
                    </a:lnTo>
                    <a:lnTo>
                      <a:pt x="134" y="57"/>
                    </a:lnTo>
                    <a:lnTo>
                      <a:pt x="141" y="52"/>
                    </a:lnTo>
                    <a:lnTo>
                      <a:pt x="148" y="50"/>
                    </a:lnTo>
                    <a:lnTo>
                      <a:pt x="152" y="47"/>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17" name="Freeform 148"/>
              <p:cNvSpPr>
                <a:spLocks/>
              </p:cNvSpPr>
              <p:nvPr/>
            </p:nvSpPr>
            <p:spPr bwMode="auto">
              <a:xfrm>
                <a:off x="570" y="1872"/>
                <a:ext cx="86" cy="55"/>
              </a:xfrm>
              <a:custGeom>
                <a:avLst/>
                <a:gdLst>
                  <a:gd name="T0" fmla="*/ 65 w 85"/>
                  <a:gd name="T1" fmla="*/ 49 h 55"/>
                  <a:gd name="T2" fmla="*/ 55 w 85"/>
                  <a:gd name="T3" fmla="*/ 46 h 55"/>
                  <a:gd name="T4" fmla="*/ 42 w 85"/>
                  <a:gd name="T5" fmla="*/ 41 h 55"/>
                  <a:gd name="T6" fmla="*/ 31 w 85"/>
                  <a:gd name="T7" fmla="*/ 36 h 55"/>
                  <a:gd name="T8" fmla="*/ 25 w 85"/>
                  <a:gd name="T9" fmla="*/ 33 h 55"/>
                  <a:gd name="T10" fmla="*/ 16 w 85"/>
                  <a:gd name="T11" fmla="*/ 30 h 55"/>
                  <a:gd name="T12" fmla="*/ 6 w 85"/>
                  <a:gd name="T13" fmla="*/ 24 h 55"/>
                  <a:gd name="T14" fmla="*/ 1 w 85"/>
                  <a:gd name="T15" fmla="*/ 21 h 55"/>
                  <a:gd name="T16" fmla="*/ 1 w 85"/>
                  <a:gd name="T17" fmla="*/ 17 h 55"/>
                  <a:gd name="T18" fmla="*/ 2 w 85"/>
                  <a:gd name="T19" fmla="*/ 11 h 55"/>
                  <a:gd name="T20" fmla="*/ 5 w 85"/>
                  <a:gd name="T21" fmla="*/ 5 h 55"/>
                  <a:gd name="T22" fmla="*/ 6 w 85"/>
                  <a:gd name="T23" fmla="*/ 1 h 55"/>
                  <a:gd name="T24" fmla="*/ 7 w 85"/>
                  <a:gd name="T25" fmla="*/ 1 h 55"/>
                  <a:gd name="T26" fmla="*/ 13 w 85"/>
                  <a:gd name="T27" fmla="*/ 2 h 55"/>
                  <a:gd name="T28" fmla="*/ 20 w 85"/>
                  <a:gd name="T29" fmla="*/ 5 h 55"/>
                  <a:gd name="T30" fmla="*/ 28 w 85"/>
                  <a:gd name="T31" fmla="*/ 7 h 55"/>
                  <a:gd name="T32" fmla="*/ 33 w 85"/>
                  <a:gd name="T33" fmla="*/ 10 h 55"/>
                  <a:gd name="T34" fmla="*/ 39 w 85"/>
                  <a:gd name="T35" fmla="*/ 15 h 55"/>
                  <a:gd name="T36" fmla="*/ 43 w 85"/>
                  <a:gd name="T37" fmla="*/ 18 h 55"/>
                  <a:gd name="T38" fmla="*/ 42 w 85"/>
                  <a:gd name="T39" fmla="*/ 20 h 55"/>
                  <a:gd name="T40" fmla="*/ 32 w 85"/>
                  <a:gd name="T41" fmla="*/ 20 h 55"/>
                  <a:gd name="T42" fmla="*/ 27 w 85"/>
                  <a:gd name="T43" fmla="*/ 22 h 55"/>
                  <a:gd name="T44" fmla="*/ 30 w 85"/>
                  <a:gd name="T45" fmla="*/ 27 h 55"/>
                  <a:gd name="T46" fmla="*/ 38 w 85"/>
                  <a:gd name="T47" fmla="*/ 32 h 55"/>
                  <a:gd name="T48" fmla="*/ 45 w 85"/>
                  <a:gd name="T49" fmla="*/ 37 h 55"/>
                  <a:gd name="T50" fmla="*/ 55 w 85"/>
                  <a:gd name="T51" fmla="*/ 43 h 55"/>
                  <a:gd name="T52" fmla="*/ 66 w 85"/>
                  <a:gd name="T53" fmla="*/ 47 h 55"/>
                  <a:gd name="T54" fmla="*/ 77 w 85"/>
                  <a:gd name="T55" fmla="*/ 50 h 55"/>
                  <a:gd name="T56" fmla="*/ 84 w 85"/>
                  <a:gd name="T57" fmla="*/ 54 h 55"/>
                  <a:gd name="T58" fmla="*/ 81 w 85"/>
                  <a:gd name="T59" fmla="*/ 54 h 55"/>
                  <a:gd name="T60" fmla="*/ 74 w 85"/>
                  <a:gd name="T61" fmla="*/ 51 h 55"/>
                  <a:gd name="T62" fmla="*/ 67 w 85"/>
                  <a:gd name="T63" fmla="*/ 50 h 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5"/>
                  <a:gd name="T97" fmla="*/ 0 h 55"/>
                  <a:gd name="T98" fmla="*/ 85 w 85"/>
                  <a:gd name="T99" fmla="*/ 55 h 5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5" h="55">
                    <a:moveTo>
                      <a:pt x="66" y="50"/>
                    </a:moveTo>
                    <a:lnTo>
                      <a:pt x="65" y="49"/>
                    </a:lnTo>
                    <a:lnTo>
                      <a:pt x="61" y="48"/>
                    </a:lnTo>
                    <a:lnTo>
                      <a:pt x="55" y="46"/>
                    </a:lnTo>
                    <a:lnTo>
                      <a:pt x="49" y="44"/>
                    </a:lnTo>
                    <a:lnTo>
                      <a:pt x="42" y="41"/>
                    </a:lnTo>
                    <a:lnTo>
                      <a:pt x="37" y="38"/>
                    </a:lnTo>
                    <a:lnTo>
                      <a:pt x="31" y="36"/>
                    </a:lnTo>
                    <a:lnTo>
                      <a:pt x="28" y="34"/>
                    </a:lnTo>
                    <a:lnTo>
                      <a:pt x="25" y="33"/>
                    </a:lnTo>
                    <a:lnTo>
                      <a:pt x="20" y="31"/>
                    </a:lnTo>
                    <a:lnTo>
                      <a:pt x="16" y="30"/>
                    </a:lnTo>
                    <a:lnTo>
                      <a:pt x="10" y="27"/>
                    </a:lnTo>
                    <a:lnTo>
                      <a:pt x="6" y="24"/>
                    </a:lnTo>
                    <a:lnTo>
                      <a:pt x="3" y="22"/>
                    </a:lnTo>
                    <a:lnTo>
                      <a:pt x="1" y="21"/>
                    </a:lnTo>
                    <a:lnTo>
                      <a:pt x="0" y="19"/>
                    </a:lnTo>
                    <a:lnTo>
                      <a:pt x="1" y="17"/>
                    </a:lnTo>
                    <a:lnTo>
                      <a:pt x="1" y="15"/>
                    </a:lnTo>
                    <a:lnTo>
                      <a:pt x="2" y="11"/>
                    </a:lnTo>
                    <a:lnTo>
                      <a:pt x="3" y="8"/>
                    </a:lnTo>
                    <a:lnTo>
                      <a:pt x="5" y="5"/>
                    </a:lnTo>
                    <a:lnTo>
                      <a:pt x="5" y="3"/>
                    </a:lnTo>
                    <a:lnTo>
                      <a:pt x="6" y="1"/>
                    </a:lnTo>
                    <a:lnTo>
                      <a:pt x="6" y="0"/>
                    </a:lnTo>
                    <a:lnTo>
                      <a:pt x="7" y="1"/>
                    </a:lnTo>
                    <a:lnTo>
                      <a:pt x="9" y="1"/>
                    </a:lnTo>
                    <a:lnTo>
                      <a:pt x="13" y="2"/>
                    </a:lnTo>
                    <a:lnTo>
                      <a:pt x="16" y="3"/>
                    </a:lnTo>
                    <a:lnTo>
                      <a:pt x="20" y="5"/>
                    </a:lnTo>
                    <a:lnTo>
                      <a:pt x="24" y="6"/>
                    </a:lnTo>
                    <a:lnTo>
                      <a:pt x="28" y="7"/>
                    </a:lnTo>
                    <a:lnTo>
                      <a:pt x="31" y="9"/>
                    </a:lnTo>
                    <a:lnTo>
                      <a:pt x="33" y="10"/>
                    </a:lnTo>
                    <a:lnTo>
                      <a:pt x="37" y="12"/>
                    </a:lnTo>
                    <a:lnTo>
                      <a:pt x="39" y="15"/>
                    </a:lnTo>
                    <a:lnTo>
                      <a:pt x="41" y="16"/>
                    </a:lnTo>
                    <a:lnTo>
                      <a:pt x="43" y="18"/>
                    </a:lnTo>
                    <a:lnTo>
                      <a:pt x="43" y="19"/>
                    </a:lnTo>
                    <a:lnTo>
                      <a:pt x="42" y="20"/>
                    </a:lnTo>
                    <a:lnTo>
                      <a:pt x="40" y="20"/>
                    </a:lnTo>
                    <a:lnTo>
                      <a:pt x="32" y="20"/>
                    </a:lnTo>
                    <a:lnTo>
                      <a:pt x="28" y="21"/>
                    </a:lnTo>
                    <a:lnTo>
                      <a:pt x="27" y="22"/>
                    </a:lnTo>
                    <a:lnTo>
                      <a:pt x="28" y="24"/>
                    </a:lnTo>
                    <a:lnTo>
                      <a:pt x="30" y="27"/>
                    </a:lnTo>
                    <a:lnTo>
                      <a:pt x="33" y="30"/>
                    </a:lnTo>
                    <a:lnTo>
                      <a:pt x="38" y="32"/>
                    </a:lnTo>
                    <a:lnTo>
                      <a:pt x="42" y="35"/>
                    </a:lnTo>
                    <a:lnTo>
                      <a:pt x="45" y="37"/>
                    </a:lnTo>
                    <a:lnTo>
                      <a:pt x="51" y="41"/>
                    </a:lnTo>
                    <a:lnTo>
                      <a:pt x="55" y="43"/>
                    </a:lnTo>
                    <a:lnTo>
                      <a:pt x="61" y="45"/>
                    </a:lnTo>
                    <a:lnTo>
                      <a:pt x="66" y="47"/>
                    </a:lnTo>
                    <a:lnTo>
                      <a:pt x="72" y="48"/>
                    </a:lnTo>
                    <a:lnTo>
                      <a:pt x="77" y="50"/>
                    </a:lnTo>
                    <a:lnTo>
                      <a:pt x="81" y="52"/>
                    </a:lnTo>
                    <a:lnTo>
                      <a:pt x="84" y="54"/>
                    </a:lnTo>
                    <a:lnTo>
                      <a:pt x="81" y="54"/>
                    </a:lnTo>
                    <a:lnTo>
                      <a:pt x="78" y="52"/>
                    </a:lnTo>
                    <a:lnTo>
                      <a:pt x="74" y="51"/>
                    </a:lnTo>
                    <a:lnTo>
                      <a:pt x="70" y="51"/>
                    </a:lnTo>
                    <a:lnTo>
                      <a:pt x="67" y="50"/>
                    </a:lnTo>
                    <a:lnTo>
                      <a:pt x="66" y="5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18" name="Freeform 149"/>
              <p:cNvSpPr>
                <a:spLocks/>
              </p:cNvSpPr>
              <p:nvPr/>
            </p:nvSpPr>
            <p:spPr bwMode="auto">
              <a:xfrm>
                <a:off x="637" y="1994"/>
                <a:ext cx="21" cy="27"/>
              </a:xfrm>
              <a:custGeom>
                <a:avLst/>
                <a:gdLst>
                  <a:gd name="T0" fmla="*/ 20 w 21"/>
                  <a:gd name="T1" fmla="*/ 8 h 27"/>
                  <a:gd name="T2" fmla="*/ 0 w 21"/>
                  <a:gd name="T3" fmla="*/ 0 h 27"/>
                  <a:gd name="T4" fmla="*/ 0 w 21"/>
                  <a:gd name="T5" fmla="*/ 17 h 27"/>
                  <a:gd name="T6" fmla="*/ 20 w 21"/>
                  <a:gd name="T7" fmla="*/ 26 h 27"/>
                  <a:gd name="T8" fmla="*/ 20 w 21"/>
                  <a:gd name="T9" fmla="*/ 8 h 27"/>
                  <a:gd name="T10" fmla="*/ 0 60000 65536"/>
                  <a:gd name="T11" fmla="*/ 0 60000 65536"/>
                  <a:gd name="T12" fmla="*/ 0 60000 65536"/>
                  <a:gd name="T13" fmla="*/ 0 60000 65536"/>
                  <a:gd name="T14" fmla="*/ 0 60000 65536"/>
                  <a:gd name="T15" fmla="*/ 0 w 21"/>
                  <a:gd name="T16" fmla="*/ 0 h 27"/>
                  <a:gd name="T17" fmla="*/ 21 w 21"/>
                  <a:gd name="T18" fmla="*/ 27 h 27"/>
                </a:gdLst>
                <a:ahLst/>
                <a:cxnLst>
                  <a:cxn ang="T10">
                    <a:pos x="T0" y="T1"/>
                  </a:cxn>
                  <a:cxn ang="T11">
                    <a:pos x="T2" y="T3"/>
                  </a:cxn>
                  <a:cxn ang="T12">
                    <a:pos x="T4" y="T5"/>
                  </a:cxn>
                  <a:cxn ang="T13">
                    <a:pos x="T6" y="T7"/>
                  </a:cxn>
                  <a:cxn ang="T14">
                    <a:pos x="T8" y="T9"/>
                  </a:cxn>
                </a:cxnLst>
                <a:rect l="T15" t="T16" r="T17" b="T18"/>
                <a:pathLst>
                  <a:path w="21" h="27">
                    <a:moveTo>
                      <a:pt x="20" y="8"/>
                    </a:moveTo>
                    <a:lnTo>
                      <a:pt x="0" y="0"/>
                    </a:lnTo>
                    <a:lnTo>
                      <a:pt x="0" y="17"/>
                    </a:lnTo>
                    <a:lnTo>
                      <a:pt x="20" y="26"/>
                    </a:lnTo>
                    <a:lnTo>
                      <a:pt x="20" y="8"/>
                    </a:lnTo>
                  </a:path>
                </a:pathLst>
              </a:custGeom>
              <a:solidFill>
                <a:srgbClr val="FFFF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19" name="Freeform 150"/>
              <p:cNvSpPr>
                <a:spLocks/>
              </p:cNvSpPr>
              <p:nvPr/>
            </p:nvSpPr>
            <p:spPr bwMode="auto">
              <a:xfrm>
                <a:off x="541" y="1951"/>
                <a:ext cx="19" cy="27"/>
              </a:xfrm>
              <a:custGeom>
                <a:avLst/>
                <a:gdLst>
                  <a:gd name="T0" fmla="*/ 19 w 20"/>
                  <a:gd name="T1" fmla="*/ 9 h 27"/>
                  <a:gd name="T2" fmla="*/ 0 w 20"/>
                  <a:gd name="T3" fmla="*/ 0 h 27"/>
                  <a:gd name="T4" fmla="*/ 0 w 20"/>
                  <a:gd name="T5" fmla="*/ 17 h 27"/>
                  <a:gd name="T6" fmla="*/ 19 w 20"/>
                  <a:gd name="T7" fmla="*/ 26 h 27"/>
                  <a:gd name="T8" fmla="*/ 19 w 20"/>
                  <a:gd name="T9" fmla="*/ 9 h 27"/>
                  <a:gd name="T10" fmla="*/ 0 60000 65536"/>
                  <a:gd name="T11" fmla="*/ 0 60000 65536"/>
                  <a:gd name="T12" fmla="*/ 0 60000 65536"/>
                  <a:gd name="T13" fmla="*/ 0 60000 65536"/>
                  <a:gd name="T14" fmla="*/ 0 60000 65536"/>
                  <a:gd name="T15" fmla="*/ 0 w 20"/>
                  <a:gd name="T16" fmla="*/ 0 h 27"/>
                  <a:gd name="T17" fmla="*/ 20 w 20"/>
                  <a:gd name="T18" fmla="*/ 27 h 27"/>
                </a:gdLst>
                <a:ahLst/>
                <a:cxnLst>
                  <a:cxn ang="T10">
                    <a:pos x="T0" y="T1"/>
                  </a:cxn>
                  <a:cxn ang="T11">
                    <a:pos x="T2" y="T3"/>
                  </a:cxn>
                  <a:cxn ang="T12">
                    <a:pos x="T4" y="T5"/>
                  </a:cxn>
                  <a:cxn ang="T13">
                    <a:pos x="T6" y="T7"/>
                  </a:cxn>
                  <a:cxn ang="T14">
                    <a:pos x="T8" y="T9"/>
                  </a:cxn>
                </a:cxnLst>
                <a:rect l="T15" t="T16" r="T17" b="T18"/>
                <a:pathLst>
                  <a:path w="20" h="27">
                    <a:moveTo>
                      <a:pt x="19" y="9"/>
                    </a:moveTo>
                    <a:lnTo>
                      <a:pt x="0" y="0"/>
                    </a:lnTo>
                    <a:lnTo>
                      <a:pt x="0" y="17"/>
                    </a:lnTo>
                    <a:lnTo>
                      <a:pt x="19" y="26"/>
                    </a:lnTo>
                    <a:lnTo>
                      <a:pt x="19" y="9"/>
                    </a:lnTo>
                  </a:path>
                </a:pathLst>
              </a:custGeom>
              <a:solidFill>
                <a:srgbClr val="FFFF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20" name="Freeform 151"/>
              <p:cNvSpPr>
                <a:spLocks/>
              </p:cNvSpPr>
              <p:nvPr/>
            </p:nvSpPr>
            <p:spPr bwMode="auto">
              <a:xfrm>
                <a:off x="572" y="1820"/>
                <a:ext cx="243" cy="82"/>
              </a:xfrm>
              <a:custGeom>
                <a:avLst/>
                <a:gdLst>
                  <a:gd name="T0" fmla="*/ 245 w 246"/>
                  <a:gd name="T1" fmla="*/ 33 h 82"/>
                  <a:gd name="T2" fmla="*/ 156 w 246"/>
                  <a:gd name="T3" fmla="*/ 0 h 82"/>
                  <a:gd name="T4" fmla="*/ 149 w 246"/>
                  <a:gd name="T5" fmla="*/ 1 h 82"/>
                  <a:gd name="T6" fmla="*/ 131 w 246"/>
                  <a:gd name="T7" fmla="*/ 4 h 82"/>
                  <a:gd name="T8" fmla="*/ 106 w 246"/>
                  <a:gd name="T9" fmla="*/ 10 h 82"/>
                  <a:gd name="T10" fmla="*/ 78 w 246"/>
                  <a:gd name="T11" fmla="*/ 17 h 82"/>
                  <a:gd name="T12" fmla="*/ 48 w 246"/>
                  <a:gd name="T13" fmla="*/ 24 h 82"/>
                  <a:gd name="T14" fmla="*/ 23 w 246"/>
                  <a:gd name="T15" fmla="*/ 31 h 82"/>
                  <a:gd name="T16" fmla="*/ 6 w 246"/>
                  <a:gd name="T17" fmla="*/ 37 h 82"/>
                  <a:gd name="T18" fmla="*/ 0 w 246"/>
                  <a:gd name="T19" fmla="*/ 42 h 82"/>
                  <a:gd name="T20" fmla="*/ 4 w 246"/>
                  <a:gd name="T21" fmla="*/ 45 h 82"/>
                  <a:gd name="T22" fmla="*/ 15 w 246"/>
                  <a:gd name="T23" fmla="*/ 49 h 82"/>
                  <a:gd name="T24" fmla="*/ 31 w 246"/>
                  <a:gd name="T25" fmla="*/ 56 h 82"/>
                  <a:gd name="T26" fmla="*/ 49 w 246"/>
                  <a:gd name="T27" fmla="*/ 63 h 82"/>
                  <a:gd name="T28" fmla="*/ 68 w 246"/>
                  <a:gd name="T29" fmla="*/ 70 h 82"/>
                  <a:gd name="T30" fmla="*/ 84 w 246"/>
                  <a:gd name="T31" fmla="*/ 76 h 82"/>
                  <a:gd name="T32" fmla="*/ 97 w 246"/>
                  <a:gd name="T33" fmla="*/ 79 h 82"/>
                  <a:gd name="T34" fmla="*/ 104 w 246"/>
                  <a:gd name="T35" fmla="*/ 81 h 82"/>
                  <a:gd name="T36" fmla="*/ 112 w 246"/>
                  <a:gd name="T37" fmla="*/ 77 h 82"/>
                  <a:gd name="T38" fmla="*/ 131 w 246"/>
                  <a:gd name="T39" fmla="*/ 71 h 82"/>
                  <a:gd name="T40" fmla="*/ 153 w 246"/>
                  <a:gd name="T41" fmla="*/ 63 h 82"/>
                  <a:gd name="T42" fmla="*/ 178 w 246"/>
                  <a:gd name="T43" fmla="*/ 55 h 82"/>
                  <a:gd name="T44" fmla="*/ 203 w 246"/>
                  <a:gd name="T45" fmla="*/ 47 h 82"/>
                  <a:gd name="T46" fmla="*/ 224 w 246"/>
                  <a:gd name="T47" fmla="*/ 39 h 82"/>
                  <a:gd name="T48" fmla="*/ 239 w 246"/>
                  <a:gd name="T49" fmla="*/ 35 h 82"/>
                  <a:gd name="T50" fmla="*/ 245 w 246"/>
                  <a:gd name="T51" fmla="*/ 33 h 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6"/>
                  <a:gd name="T79" fmla="*/ 0 h 82"/>
                  <a:gd name="T80" fmla="*/ 246 w 246"/>
                  <a:gd name="T81" fmla="*/ 82 h 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6" h="82">
                    <a:moveTo>
                      <a:pt x="245" y="33"/>
                    </a:moveTo>
                    <a:lnTo>
                      <a:pt x="156" y="0"/>
                    </a:lnTo>
                    <a:lnTo>
                      <a:pt x="149" y="1"/>
                    </a:lnTo>
                    <a:lnTo>
                      <a:pt x="131" y="4"/>
                    </a:lnTo>
                    <a:lnTo>
                      <a:pt x="106" y="10"/>
                    </a:lnTo>
                    <a:lnTo>
                      <a:pt x="78" y="17"/>
                    </a:lnTo>
                    <a:lnTo>
                      <a:pt x="48" y="24"/>
                    </a:lnTo>
                    <a:lnTo>
                      <a:pt x="23" y="31"/>
                    </a:lnTo>
                    <a:lnTo>
                      <a:pt x="6" y="37"/>
                    </a:lnTo>
                    <a:lnTo>
                      <a:pt x="0" y="42"/>
                    </a:lnTo>
                    <a:lnTo>
                      <a:pt x="4" y="45"/>
                    </a:lnTo>
                    <a:lnTo>
                      <a:pt x="15" y="49"/>
                    </a:lnTo>
                    <a:lnTo>
                      <a:pt x="31" y="56"/>
                    </a:lnTo>
                    <a:lnTo>
                      <a:pt x="49" y="63"/>
                    </a:lnTo>
                    <a:lnTo>
                      <a:pt x="68" y="70"/>
                    </a:lnTo>
                    <a:lnTo>
                      <a:pt x="84" y="76"/>
                    </a:lnTo>
                    <a:lnTo>
                      <a:pt x="97" y="79"/>
                    </a:lnTo>
                    <a:lnTo>
                      <a:pt x="104" y="81"/>
                    </a:lnTo>
                    <a:lnTo>
                      <a:pt x="112" y="77"/>
                    </a:lnTo>
                    <a:lnTo>
                      <a:pt x="131" y="71"/>
                    </a:lnTo>
                    <a:lnTo>
                      <a:pt x="153" y="63"/>
                    </a:lnTo>
                    <a:lnTo>
                      <a:pt x="178" y="55"/>
                    </a:lnTo>
                    <a:lnTo>
                      <a:pt x="203" y="47"/>
                    </a:lnTo>
                    <a:lnTo>
                      <a:pt x="224" y="39"/>
                    </a:lnTo>
                    <a:lnTo>
                      <a:pt x="239" y="35"/>
                    </a:lnTo>
                    <a:lnTo>
                      <a:pt x="245" y="33"/>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21" name="Freeform 152"/>
              <p:cNvSpPr>
                <a:spLocks/>
              </p:cNvSpPr>
              <p:nvPr/>
            </p:nvSpPr>
            <p:spPr bwMode="auto">
              <a:xfrm>
                <a:off x="772" y="1880"/>
                <a:ext cx="35" cy="69"/>
              </a:xfrm>
              <a:custGeom>
                <a:avLst/>
                <a:gdLst>
                  <a:gd name="T0" fmla="*/ 34 w 35"/>
                  <a:gd name="T1" fmla="*/ 0 h 69"/>
                  <a:gd name="T2" fmla="*/ 0 w 35"/>
                  <a:gd name="T3" fmla="*/ 15 h 69"/>
                  <a:gd name="T4" fmla="*/ 0 w 35"/>
                  <a:gd name="T5" fmla="*/ 68 h 69"/>
                  <a:gd name="T6" fmla="*/ 34 w 35"/>
                  <a:gd name="T7" fmla="*/ 49 h 69"/>
                  <a:gd name="T8" fmla="*/ 34 w 35"/>
                  <a:gd name="T9" fmla="*/ 0 h 69"/>
                  <a:gd name="T10" fmla="*/ 0 60000 65536"/>
                  <a:gd name="T11" fmla="*/ 0 60000 65536"/>
                  <a:gd name="T12" fmla="*/ 0 60000 65536"/>
                  <a:gd name="T13" fmla="*/ 0 60000 65536"/>
                  <a:gd name="T14" fmla="*/ 0 60000 65536"/>
                  <a:gd name="T15" fmla="*/ 0 w 35"/>
                  <a:gd name="T16" fmla="*/ 0 h 69"/>
                  <a:gd name="T17" fmla="*/ 35 w 35"/>
                  <a:gd name="T18" fmla="*/ 69 h 69"/>
                </a:gdLst>
                <a:ahLst/>
                <a:cxnLst>
                  <a:cxn ang="T10">
                    <a:pos x="T0" y="T1"/>
                  </a:cxn>
                  <a:cxn ang="T11">
                    <a:pos x="T2" y="T3"/>
                  </a:cxn>
                  <a:cxn ang="T12">
                    <a:pos x="T4" y="T5"/>
                  </a:cxn>
                  <a:cxn ang="T13">
                    <a:pos x="T6" y="T7"/>
                  </a:cxn>
                  <a:cxn ang="T14">
                    <a:pos x="T8" y="T9"/>
                  </a:cxn>
                </a:cxnLst>
                <a:rect l="T15" t="T16" r="T17" b="T18"/>
                <a:pathLst>
                  <a:path w="35" h="69">
                    <a:moveTo>
                      <a:pt x="34" y="0"/>
                    </a:moveTo>
                    <a:lnTo>
                      <a:pt x="0" y="15"/>
                    </a:lnTo>
                    <a:lnTo>
                      <a:pt x="0" y="68"/>
                    </a:lnTo>
                    <a:lnTo>
                      <a:pt x="34" y="49"/>
                    </a:lnTo>
                    <a:lnTo>
                      <a:pt x="34"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22" name="Freeform 153"/>
              <p:cNvSpPr>
                <a:spLocks/>
              </p:cNvSpPr>
              <p:nvPr/>
            </p:nvSpPr>
            <p:spPr bwMode="auto">
              <a:xfrm>
                <a:off x="776" y="1882"/>
                <a:ext cx="35" cy="69"/>
              </a:xfrm>
              <a:custGeom>
                <a:avLst/>
                <a:gdLst>
                  <a:gd name="T0" fmla="*/ 35 w 36"/>
                  <a:gd name="T1" fmla="*/ 0 h 68"/>
                  <a:gd name="T2" fmla="*/ 0 w 36"/>
                  <a:gd name="T3" fmla="*/ 15 h 68"/>
                  <a:gd name="T4" fmla="*/ 0 w 36"/>
                  <a:gd name="T5" fmla="*/ 67 h 68"/>
                  <a:gd name="T6" fmla="*/ 35 w 36"/>
                  <a:gd name="T7" fmla="*/ 48 h 68"/>
                  <a:gd name="T8" fmla="*/ 35 w 36"/>
                  <a:gd name="T9" fmla="*/ 0 h 68"/>
                  <a:gd name="T10" fmla="*/ 0 60000 65536"/>
                  <a:gd name="T11" fmla="*/ 0 60000 65536"/>
                  <a:gd name="T12" fmla="*/ 0 60000 65536"/>
                  <a:gd name="T13" fmla="*/ 0 60000 65536"/>
                  <a:gd name="T14" fmla="*/ 0 60000 65536"/>
                  <a:gd name="T15" fmla="*/ 0 w 36"/>
                  <a:gd name="T16" fmla="*/ 0 h 68"/>
                  <a:gd name="T17" fmla="*/ 36 w 36"/>
                  <a:gd name="T18" fmla="*/ 68 h 68"/>
                </a:gdLst>
                <a:ahLst/>
                <a:cxnLst>
                  <a:cxn ang="T10">
                    <a:pos x="T0" y="T1"/>
                  </a:cxn>
                  <a:cxn ang="T11">
                    <a:pos x="T2" y="T3"/>
                  </a:cxn>
                  <a:cxn ang="T12">
                    <a:pos x="T4" y="T5"/>
                  </a:cxn>
                  <a:cxn ang="T13">
                    <a:pos x="T6" y="T7"/>
                  </a:cxn>
                  <a:cxn ang="T14">
                    <a:pos x="T8" y="T9"/>
                  </a:cxn>
                </a:cxnLst>
                <a:rect l="T15" t="T16" r="T17" b="T18"/>
                <a:pathLst>
                  <a:path w="36" h="68">
                    <a:moveTo>
                      <a:pt x="35" y="0"/>
                    </a:moveTo>
                    <a:lnTo>
                      <a:pt x="0" y="15"/>
                    </a:lnTo>
                    <a:lnTo>
                      <a:pt x="0" y="67"/>
                    </a:lnTo>
                    <a:lnTo>
                      <a:pt x="35" y="48"/>
                    </a:lnTo>
                    <a:lnTo>
                      <a:pt x="35"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23" name="Freeform 154"/>
              <p:cNvSpPr>
                <a:spLocks/>
              </p:cNvSpPr>
              <p:nvPr/>
            </p:nvSpPr>
            <p:spPr bwMode="auto">
              <a:xfrm>
                <a:off x="592" y="1845"/>
                <a:ext cx="91" cy="50"/>
              </a:xfrm>
              <a:custGeom>
                <a:avLst/>
                <a:gdLst>
                  <a:gd name="T0" fmla="*/ 0 w 91"/>
                  <a:gd name="T1" fmla="*/ 0 h 51"/>
                  <a:gd name="T2" fmla="*/ 0 w 91"/>
                  <a:gd name="T3" fmla="*/ 14 h 51"/>
                  <a:gd name="T4" fmla="*/ 90 w 91"/>
                  <a:gd name="T5" fmla="*/ 50 h 51"/>
                  <a:gd name="T6" fmla="*/ 90 w 91"/>
                  <a:gd name="T7" fmla="*/ 33 h 51"/>
                  <a:gd name="T8" fmla="*/ 0 w 91"/>
                  <a:gd name="T9" fmla="*/ 0 h 51"/>
                  <a:gd name="T10" fmla="*/ 0 60000 65536"/>
                  <a:gd name="T11" fmla="*/ 0 60000 65536"/>
                  <a:gd name="T12" fmla="*/ 0 60000 65536"/>
                  <a:gd name="T13" fmla="*/ 0 60000 65536"/>
                  <a:gd name="T14" fmla="*/ 0 60000 65536"/>
                  <a:gd name="T15" fmla="*/ 0 w 91"/>
                  <a:gd name="T16" fmla="*/ 0 h 51"/>
                  <a:gd name="T17" fmla="*/ 91 w 91"/>
                  <a:gd name="T18" fmla="*/ 51 h 51"/>
                </a:gdLst>
                <a:ahLst/>
                <a:cxnLst>
                  <a:cxn ang="T10">
                    <a:pos x="T0" y="T1"/>
                  </a:cxn>
                  <a:cxn ang="T11">
                    <a:pos x="T2" y="T3"/>
                  </a:cxn>
                  <a:cxn ang="T12">
                    <a:pos x="T4" y="T5"/>
                  </a:cxn>
                  <a:cxn ang="T13">
                    <a:pos x="T6" y="T7"/>
                  </a:cxn>
                  <a:cxn ang="T14">
                    <a:pos x="T8" y="T9"/>
                  </a:cxn>
                </a:cxnLst>
                <a:rect l="T15" t="T16" r="T17" b="T18"/>
                <a:pathLst>
                  <a:path w="91" h="51">
                    <a:moveTo>
                      <a:pt x="0" y="0"/>
                    </a:moveTo>
                    <a:lnTo>
                      <a:pt x="0" y="14"/>
                    </a:lnTo>
                    <a:lnTo>
                      <a:pt x="90" y="50"/>
                    </a:lnTo>
                    <a:lnTo>
                      <a:pt x="90" y="33"/>
                    </a:lnTo>
                    <a:lnTo>
                      <a:pt x="0" y="0"/>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24" name="Freeform 155"/>
              <p:cNvSpPr>
                <a:spLocks/>
              </p:cNvSpPr>
              <p:nvPr/>
            </p:nvSpPr>
            <p:spPr bwMode="auto">
              <a:xfrm>
                <a:off x="592" y="1841"/>
                <a:ext cx="103" cy="39"/>
              </a:xfrm>
              <a:custGeom>
                <a:avLst/>
                <a:gdLst>
                  <a:gd name="T0" fmla="*/ 11 w 103"/>
                  <a:gd name="T1" fmla="*/ 0 h 39"/>
                  <a:gd name="T2" fmla="*/ 0 w 103"/>
                  <a:gd name="T3" fmla="*/ 4 h 39"/>
                  <a:gd name="T4" fmla="*/ 90 w 103"/>
                  <a:gd name="T5" fmla="*/ 38 h 39"/>
                  <a:gd name="T6" fmla="*/ 102 w 103"/>
                  <a:gd name="T7" fmla="*/ 33 h 39"/>
                  <a:gd name="T8" fmla="*/ 11 w 103"/>
                  <a:gd name="T9" fmla="*/ 0 h 39"/>
                  <a:gd name="T10" fmla="*/ 0 60000 65536"/>
                  <a:gd name="T11" fmla="*/ 0 60000 65536"/>
                  <a:gd name="T12" fmla="*/ 0 60000 65536"/>
                  <a:gd name="T13" fmla="*/ 0 60000 65536"/>
                  <a:gd name="T14" fmla="*/ 0 60000 65536"/>
                  <a:gd name="T15" fmla="*/ 0 w 103"/>
                  <a:gd name="T16" fmla="*/ 0 h 39"/>
                  <a:gd name="T17" fmla="*/ 103 w 103"/>
                  <a:gd name="T18" fmla="*/ 39 h 39"/>
                </a:gdLst>
                <a:ahLst/>
                <a:cxnLst>
                  <a:cxn ang="T10">
                    <a:pos x="T0" y="T1"/>
                  </a:cxn>
                  <a:cxn ang="T11">
                    <a:pos x="T2" y="T3"/>
                  </a:cxn>
                  <a:cxn ang="T12">
                    <a:pos x="T4" y="T5"/>
                  </a:cxn>
                  <a:cxn ang="T13">
                    <a:pos x="T6" y="T7"/>
                  </a:cxn>
                  <a:cxn ang="T14">
                    <a:pos x="T8" y="T9"/>
                  </a:cxn>
                </a:cxnLst>
                <a:rect l="T15" t="T16" r="T17" b="T18"/>
                <a:pathLst>
                  <a:path w="103" h="39">
                    <a:moveTo>
                      <a:pt x="11" y="0"/>
                    </a:moveTo>
                    <a:lnTo>
                      <a:pt x="0" y="4"/>
                    </a:lnTo>
                    <a:lnTo>
                      <a:pt x="90" y="38"/>
                    </a:lnTo>
                    <a:lnTo>
                      <a:pt x="102" y="33"/>
                    </a:lnTo>
                    <a:lnTo>
                      <a:pt x="11"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25" name="Freeform 156"/>
              <p:cNvSpPr>
                <a:spLocks/>
              </p:cNvSpPr>
              <p:nvPr/>
            </p:nvSpPr>
            <p:spPr bwMode="auto">
              <a:xfrm>
                <a:off x="681" y="1874"/>
                <a:ext cx="17" cy="22"/>
              </a:xfrm>
              <a:custGeom>
                <a:avLst/>
                <a:gdLst>
                  <a:gd name="T0" fmla="*/ 17 w 18"/>
                  <a:gd name="T1" fmla="*/ 0 h 22"/>
                  <a:gd name="T2" fmla="*/ 17 w 18"/>
                  <a:gd name="T3" fmla="*/ 15 h 22"/>
                  <a:gd name="T4" fmla="*/ 0 w 18"/>
                  <a:gd name="T5" fmla="*/ 21 h 22"/>
                  <a:gd name="T6" fmla="*/ 0 w 18"/>
                  <a:gd name="T7" fmla="*/ 4 h 22"/>
                  <a:gd name="T8" fmla="*/ 17 w 18"/>
                  <a:gd name="T9" fmla="*/ 0 h 22"/>
                  <a:gd name="T10" fmla="*/ 0 60000 65536"/>
                  <a:gd name="T11" fmla="*/ 0 60000 65536"/>
                  <a:gd name="T12" fmla="*/ 0 60000 65536"/>
                  <a:gd name="T13" fmla="*/ 0 60000 65536"/>
                  <a:gd name="T14" fmla="*/ 0 60000 65536"/>
                  <a:gd name="T15" fmla="*/ 0 w 18"/>
                  <a:gd name="T16" fmla="*/ 0 h 22"/>
                  <a:gd name="T17" fmla="*/ 18 w 18"/>
                  <a:gd name="T18" fmla="*/ 22 h 22"/>
                </a:gdLst>
                <a:ahLst/>
                <a:cxnLst>
                  <a:cxn ang="T10">
                    <a:pos x="T0" y="T1"/>
                  </a:cxn>
                  <a:cxn ang="T11">
                    <a:pos x="T2" y="T3"/>
                  </a:cxn>
                  <a:cxn ang="T12">
                    <a:pos x="T4" y="T5"/>
                  </a:cxn>
                  <a:cxn ang="T13">
                    <a:pos x="T6" y="T7"/>
                  </a:cxn>
                  <a:cxn ang="T14">
                    <a:pos x="T8" y="T9"/>
                  </a:cxn>
                </a:cxnLst>
                <a:rect l="T15" t="T16" r="T17" b="T18"/>
                <a:pathLst>
                  <a:path w="18" h="22">
                    <a:moveTo>
                      <a:pt x="17" y="0"/>
                    </a:moveTo>
                    <a:lnTo>
                      <a:pt x="17" y="15"/>
                    </a:lnTo>
                    <a:lnTo>
                      <a:pt x="0" y="21"/>
                    </a:lnTo>
                    <a:lnTo>
                      <a:pt x="0" y="4"/>
                    </a:lnTo>
                    <a:lnTo>
                      <a:pt x="17"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26" name="Freeform 157"/>
              <p:cNvSpPr>
                <a:spLocks/>
              </p:cNvSpPr>
              <p:nvPr/>
            </p:nvSpPr>
            <p:spPr bwMode="auto">
              <a:xfrm>
                <a:off x="592" y="1845"/>
                <a:ext cx="91" cy="50"/>
              </a:xfrm>
              <a:custGeom>
                <a:avLst/>
                <a:gdLst>
                  <a:gd name="T0" fmla="*/ 0 w 91"/>
                  <a:gd name="T1" fmla="*/ 0 h 51"/>
                  <a:gd name="T2" fmla="*/ 0 w 91"/>
                  <a:gd name="T3" fmla="*/ 14 h 51"/>
                  <a:gd name="T4" fmla="*/ 90 w 91"/>
                  <a:gd name="T5" fmla="*/ 50 h 51"/>
                  <a:gd name="T6" fmla="*/ 90 w 91"/>
                  <a:gd name="T7" fmla="*/ 33 h 51"/>
                  <a:gd name="T8" fmla="*/ 0 w 91"/>
                  <a:gd name="T9" fmla="*/ 0 h 51"/>
                  <a:gd name="T10" fmla="*/ 0 60000 65536"/>
                  <a:gd name="T11" fmla="*/ 0 60000 65536"/>
                  <a:gd name="T12" fmla="*/ 0 60000 65536"/>
                  <a:gd name="T13" fmla="*/ 0 60000 65536"/>
                  <a:gd name="T14" fmla="*/ 0 60000 65536"/>
                  <a:gd name="T15" fmla="*/ 0 w 91"/>
                  <a:gd name="T16" fmla="*/ 0 h 51"/>
                  <a:gd name="T17" fmla="*/ 91 w 91"/>
                  <a:gd name="T18" fmla="*/ 51 h 51"/>
                </a:gdLst>
                <a:ahLst/>
                <a:cxnLst>
                  <a:cxn ang="T10">
                    <a:pos x="T0" y="T1"/>
                  </a:cxn>
                  <a:cxn ang="T11">
                    <a:pos x="T2" y="T3"/>
                  </a:cxn>
                  <a:cxn ang="T12">
                    <a:pos x="T4" y="T5"/>
                  </a:cxn>
                  <a:cxn ang="T13">
                    <a:pos x="T6" y="T7"/>
                  </a:cxn>
                  <a:cxn ang="T14">
                    <a:pos x="T8" y="T9"/>
                  </a:cxn>
                </a:cxnLst>
                <a:rect l="T15" t="T16" r="T17" b="T18"/>
                <a:pathLst>
                  <a:path w="91" h="51">
                    <a:moveTo>
                      <a:pt x="0" y="0"/>
                    </a:moveTo>
                    <a:lnTo>
                      <a:pt x="0" y="14"/>
                    </a:lnTo>
                    <a:lnTo>
                      <a:pt x="90" y="50"/>
                    </a:lnTo>
                    <a:lnTo>
                      <a:pt x="90" y="33"/>
                    </a:lnTo>
                    <a:lnTo>
                      <a:pt x="0" y="0"/>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27" name="Freeform 158"/>
              <p:cNvSpPr>
                <a:spLocks/>
              </p:cNvSpPr>
              <p:nvPr/>
            </p:nvSpPr>
            <p:spPr bwMode="auto">
              <a:xfrm>
                <a:off x="592" y="1841"/>
                <a:ext cx="103" cy="39"/>
              </a:xfrm>
              <a:custGeom>
                <a:avLst/>
                <a:gdLst>
                  <a:gd name="T0" fmla="*/ 11 w 103"/>
                  <a:gd name="T1" fmla="*/ 0 h 39"/>
                  <a:gd name="T2" fmla="*/ 0 w 103"/>
                  <a:gd name="T3" fmla="*/ 4 h 39"/>
                  <a:gd name="T4" fmla="*/ 90 w 103"/>
                  <a:gd name="T5" fmla="*/ 38 h 39"/>
                  <a:gd name="T6" fmla="*/ 102 w 103"/>
                  <a:gd name="T7" fmla="*/ 33 h 39"/>
                  <a:gd name="T8" fmla="*/ 11 w 103"/>
                  <a:gd name="T9" fmla="*/ 0 h 39"/>
                  <a:gd name="T10" fmla="*/ 0 60000 65536"/>
                  <a:gd name="T11" fmla="*/ 0 60000 65536"/>
                  <a:gd name="T12" fmla="*/ 0 60000 65536"/>
                  <a:gd name="T13" fmla="*/ 0 60000 65536"/>
                  <a:gd name="T14" fmla="*/ 0 60000 65536"/>
                  <a:gd name="T15" fmla="*/ 0 w 103"/>
                  <a:gd name="T16" fmla="*/ 0 h 39"/>
                  <a:gd name="T17" fmla="*/ 103 w 103"/>
                  <a:gd name="T18" fmla="*/ 39 h 39"/>
                </a:gdLst>
                <a:ahLst/>
                <a:cxnLst>
                  <a:cxn ang="T10">
                    <a:pos x="T0" y="T1"/>
                  </a:cxn>
                  <a:cxn ang="T11">
                    <a:pos x="T2" y="T3"/>
                  </a:cxn>
                  <a:cxn ang="T12">
                    <a:pos x="T4" y="T5"/>
                  </a:cxn>
                  <a:cxn ang="T13">
                    <a:pos x="T6" y="T7"/>
                  </a:cxn>
                  <a:cxn ang="T14">
                    <a:pos x="T8" y="T9"/>
                  </a:cxn>
                </a:cxnLst>
                <a:rect l="T15" t="T16" r="T17" b="T18"/>
                <a:pathLst>
                  <a:path w="103" h="39">
                    <a:moveTo>
                      <a:pt x="11" y="0"/>
                    </a:moveTo>
                    <a:lnTo>
                      <a:pt x="0" y="4"/>
                    </a:lnTo>
                    <a:lnTo>
                      <a:pt x="90" y="38"/>
                    </a:lnTo>
                    <a:lnTo>
                      <a:pt x="102" y="33"/>
                    </a:lnTo>
                    <a:lnTo>
                      <a:pt x="11"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28" name="Freeform 159"/>
              <p:cNvSpPr>
                <a:spLocks/>
              </p:cNvSpPr>
              <p:nvPr/>
            </p:nvSpPr>
            <p:spPr bwMode="auto">
              <a:xfrm>
                <a:off x="681" y="1874"/>
                <a:ext cx="17" cy="22"/>
              </a:xfrm>
              <a:custGeom>
                <a:avLst/>
                <a:gdLst>
                  <a:gd name="T0" fmla="*/ 17 w 18"/>
                  <a:gd name="T1" fmla="*/ 0 h 22"/>
                  <a:gd name="T2" fmla="*/ 17 w 18"/>
                  <a:gd name="T3" fmla="*/ 15 h 22"/>
                  <a:gd name="T4" fmla="*/ 0 w 18"/>
                  <a:gd name="T5" fmla="*/ 21 h 22"/>
                  <a:gd name="T6" fmla="*/ 0 w 18"/>
                  <a:gd name="T7" fmla="*/ 4 h 22"/>
                  <a:gd name="T8" fmla="*/ 17 w 18"/>
                  <a:gd name="T9" fmla="*/ 0 h 22"/>
                  <a:gd name="T10" fmla="*/ 0 60000 65536"/>
                  <a:gd name="T11" fmla="*/ 0 60000 65536"/>
                  <a:gd name="T12" fmla="*/ 0 60000 65536"/>
                  <a:gd name="T13" fmla="*/ 0 60000 65536"/>
                  <a:gd name="T14" fmla="*/ 0 60000 65536"/>
                  <a:gd name="T15" fmla="*/ 0 w 18"/>
                  <a:gd name="T16" fmla="*/ 0 h 22"/>
                  <a:gd name="T17" fmla="*/ 18 w 18"/>
                  <a:gd name="T18" fmla="*/ 22 h 22"/>
                </a:gdLst>
                <a:ahLst/>
                <a:cxnLst>
                  <a:cxn ang="T10">
                    <a:pos x="T0" y="T1"/>
                  </a:cxn>
                  <a:cxn ang="T11">
                    <a:pos x="T2" y="T3"/>
                  </a:cxn>
                  <a:cxn ang="T12">
                    <a:pos x="T4" y="T5"/>
                  </a:cxn>
                  <a:cxn ang="T13">
                    <a:pos x="T6" y="T7"/>
                  </a:cxn>
                  <a:cxn ang="T14">
                    <a:pos x="T8" y="T9"/>
                  </a:cxn>
                </a:cxnLst>
                <a:rect l="T15" t="T16" r="T17" b="T18"/>
                <a:pathLst>
                  <a:path w="18" h="22">
                    <a:moveTo>
                      <a:pt x="17" y="0"/>
                    </a:moveTo>
                    <a:lnTo>
                      <a:pt x="17" y="15"/>
                    </a:lnTo>
                    <a:lnTo>
                      <a:pt x="0" y="21"/>
                    </a:lnTo>
                    <a:lnTo>
                      <a:pt x="0" y="4"/>
                    </a:lnTo>
                    <a:lnTo>
                      <a:pt x="17"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29" name="Freeform 160"/>
              <p:cNvSpPr>
                <a:spLocks/>
              </p:cNvSpPr>
              <p:nvPr/>
            </p:nvSpPr>
            <p:spPr bwMode="auto">
              <a:xfrm>
                <a:off x="660" y="1870"/>
                <a:ext cx="21" cy="26"/>
              </a:xfrm>
              <a:custGeom>
                <a:avLst/>
                <a:gdLst>
                  <a:gd name="T0" fmla="*/ 0 w 23"/>
                  <a:gd name="T1" fmla="*/ 0 h 26"/>
                  <a:gd name="T2" fmla="*/ 0 w 23"/>
                  <a:gd name="T3" fmla="*/ 16 h 26"/>
                  <a:gd name="T4" fmla="*/ 22 w 23"/>
                  <a:gd name="T5" fmla="*/ 25 h 26"/>
                  <a:gd name="T6" fmla="*/ 22 w 23"/>
                  <a:gd name="T7" fmla="*/ 8 h 26"/>
                  <a:gd name="T8" fmla="*/ 0 w 23"/>
                  <a:gd name="T9" fmla="*/ 0 h 26"/>
                  <a:gd name="T10" fmla="*/ 0 60000 65536"/>
                  <a:gd name="T11" fmla="*/ 0 60000 65536"/>
                  <a:gd name="T12" fmla="*/ 0 60000 65536"/>
                  <a:gd name="T13" fmla="*/ 0 60000 65536"/>
                  <a:gd name="T14" fmla="*/ 0 60000 65536"/>
                  <a:gd name="T15" fmla="*/ 0 w 23"/>
                  <a:gd name="T16" fmla="*/ 0 h 26"/>
                  <a:gd name="T17" fmla="*/ 23 w 23"/>
                  <a:gd name="T18" fmla="*/ 26 h 26"/>
                </a:gdLst>
                <a:ahLst/>
                <a:cxnLst>
                  <a:cxn ang="T10">
                    <a:pos x="T0" y="T1"/>
                  </a:cxn>
                  <a:cxn ang="T11">
                    <a:pos x="T2" y="T3"/>
                  </a:cxn>
                  <a:cxn ang="T12">
                    <a:pos x="T4" y="T5"/>
                  </a:cxn>
                  <a:cxn ang="T13">
                    <a:pos x="T6" y="T7"/>
                  </a:cxn>
                  <a:cxn ang="T14">
                    <a:pos x="T8" y="T9"/>
                  </a:cxn>
                </a:cxnLst>
                <a:rect l="T15" t="T16" r="T17" b="T18"/>
                <a:pathLst>
                  <a:path w="23" h="26">
                    <a:moveTo>
                      <a:pt x="0" y="0"/>
                    </a:moveTo>
                    <a:lnTo>
                      <a:pt x="0" y="16"/>
                    </a:lnTo>
                    <a:lnTo>
                      <a:pt x="22" y="25"/>
                    </a:lnTo>
                    <a:lnTo>
                      <a:pt x="22" y="8"/>
                    </a:lnTo>
                    <a:lnTo>
                      <a:pt x="0" y="0"/>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30" name="Freeform 161"/>
              <p:cNvSpPr>
                <a:spLocks/>
              </p:cNvSpPr>
              <p:nvPr/>
            </p:nvSpPr>
            <p:spPr bwMode="auto">
              <a:xfrm>
                <a:off x="660" y="1866"/>
                <a:ext cx="34" cy="19"/>
              </a:xfrm>
              <a:custGeom>
                <a:avLst/>
                <a:gdLst>
                  <a:gd name="T0" fmla="*/ 12 w 35"/>
                  <a:gd name="T1" fmla="*/ 0 h 18"/>
                  <a:gd name="T2" fmla="*/ 0 w 35"/>
                  <a:gd name="T3" fmla="*/ 5 h 18"/>
                  <a:gd name="T4" fmla="*/ 21 w 35"/>
                  <a:gd name="T5" fmla="*/ 17 h 18"/>
                  <a:gd name="T6" fmla="*/ 34 w 35"/>
                  <a:gd name="T7" fmla="*/ 11 h 18"/>
                  <a:gd name="T8" fmla="*/ 12 w 35"/>
                  <a:gd name="T9" fmla="*/ 0 h 18"/>
                  <a:gd name="T10" fmla="*/ 0 60000 65536"/>
                  <a:gd name="T11" fmla="*/ 0 60000 65536"/>
                  <a:gd name="T12" fmla="*/ 0 60000 65536"/>
                  <a:gd name="T13" fmla="*/ 0 60000 65536"/>
                  <a:gd name="T14" fmla="*/ 0 60000 65536"/>
                  <a:gd name="T15" fmla="*/ 0 w 35"/>
                  <a:gd name="T16" fmla="*/ 0 h 18"/>
                  <a:gd name="T17" fmla="*/ 35 w 35"/>
                  <a:gd name="T18" fmla="*/ 18 h 18"/>
                </a:gdLst>
                <a:ahLst/>
                <a:cxnLst>
                  <a:cxn ang="T10">
                    <a:pos x="T0" y="T1"/>
                  </a:cxn>
                  <a:cxn ang="T11">
                    <a:pos x="T2" y="T3"/>
                  </a:cxn>
                  <a:cxn ang="T12">
                    <a:pos x="T4" y="T5"/>
                  </a:cxn>
                  <a:cxn ang="T13">
                    <a:pos x="T6" y="T7"/>
                  </a:cxn>
                  <a:cxn ang="T14">
                    <a:pos x="T8" y="T9"/>
                  </a:cxn>
                </a:cxnLst>
                <a:rect l="T15" t="T16" r="T17" b="T18"/>
                <a:pathLst>
                  <a:path w="35" h="18">
                    <a:moveTo>
                      <a:pt x="12" y="0"/>
                    </a:moveTo>
                    <a:lnTo>
                      <a:pt x="0" y="5"/>
                    </a:lnTo>
                    <a:lnTo>
                      <a:pt x="21" y="17"/>
                    </a:lnTo>
                    <a:lnTo>
                      <a:pt x="34" y="11"/>
                    </a:lnTo>
                    <a:lnTo>
                      <a:pt x="12" y="0"/>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31" name="Freeform 162"/>
              <p:cNvSpPr>
                <a:spLocks/>
              </p:cNvSpPr>
              <p:nvPr/>
            </p:nvSpPr>
            <p:spPr bwMode="auto">
              <a:xfrm>
                <a:off x="592" y="1845"/>
                <a:ext cx="22" cy="23"/>
              </a:xfrm>
              <a:custGeom>
                <a:avLst/>
                <a:gdLst>
                  <a:gd name="T0" fmla="*/ 0 w 22"/>
                  <a:gd name="T1" fmla="*/ 0 h 24"/>
                  <a:gd name="T2" fmla="*/ 0 w 22"/>
                  <a:gd name="T3" fmla="*/ 14 h 24"/>
                  <a:gd name="T4" fmla="*/ 21 w 22"/>
                  <a:gd name="T5" fmla="*/ 23 h 24"/>
                  <a:gd name="T6" fmla="*/ 21 w 22"/>
                  <a:gd name="T7" fmla="*/ 8 h 24"/>
                  <a:gd name="T8" fmla="*/ 0 w 22"/>
                  <a:gd name="T9" fmla="*/ 0 h 24"/>
                  <a:gd name="T10" fmla="*/ 0 60000 65536"/>
                  <a:gd name="T11" fmla="*/ 0 60000 65536"/>
                  <a:gd name="T12" fmla="*/ 0 60000 65536"/>
                  <a:gd name="T13" fmla="*/ 0 60000 65536"/>
                  <a:gd name="T14" fmla="*/ 0 60000 65536"/>
                  <a:gd name="T15" fmla="*/ 0 w 22"/>
                  <a:gd name="T16" fmla="*/ 0 h 24"/>
                  <a:gd name="T17" fmla="*/ 22 w 22"/>
                  <a:gd name="T18" fmla="*/ 24 h 24"/>
                </a:gdLst>
                <a:ahLst/>
                <a:cxnLst>
                  <a:cxn ang="T10">
                    <a:pos x="T0" y="T1"/>
                  </a:cxn>
                  <a:cxn ang="T11">
                    <a:pos x="T2" y="T3"/>
                  </a:cxn>
                  <a:cxn ang="T12">
                    <a:pos x="T4" y="T5"/>
                  </a:cxn>
                  <a:cxn ang="T13">
                    <a:pos x="T6" y="T7"/>
                  </a:cxn>
                  <a:cxn ang="T14">
                    <a:pos x="T8" y="T9"/>
                  </a:cxn>
                </a:cxnLst>
                <a:rect l="T15" t="T16" r="T17" b="T18"/>
                <a:pathLst>
                  <a:path w="22" h="24">
                    <a:moveTo>
                      <a:pt x="0" y="0"/>
                    </a:moveTo>
                    <a:lnTo>
                      <a:pt x="0" y="14"/>
                    </a:lnTo>
                    <a:lnTo>
                      <a:pt x="21" y="23"/>
                    </a:lnTo>
                    <a:lnTo>
                      <a:pt x="21" y="8"/>
                    </a:lnTo>
                    <a:lnTo>
                      <a:pt x="0" y="0"/>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32" name="Freeform 163"/>
              <p:cNvSpPr>
                <a:spLocks/>
              </p:cNvSpPr>
              <p:nvPr/>
            </p:nvSpPr>
            <p:spPr bwMode="auto">
              <a:xfrm>
                <a:off x="590" y="1841"/>
                <a:ext cx="35" cy="18"/>
              </a:xfrm>
              <a:custGeom>
                <a:avLst/>
                <a:gdLst>
                  <a:gd name="T0" fmla="*/ 10 w 34"/>
                  <a:gd name="T1" fmla="*/ 0 h 18"/>
                  <a:gd name="T2" fmla="*/ 0 w 34"/>
                  <a:gd name="T3" fmla="*/ 5 h 18"/>
                  <a:gd name="T4" fmla="*/ 21 w 34"/>
                  <a:gd name="T5" fmla="*/ 17 h 18"/>
                  <a:gd name="T6" fmla="*/ 33 w 34"/>
                  <a:gd name="T7" fmla="*/ 9 h 18"/>
                  <a:gd name="T8" fmla="*/ 10 w 34"/>
                  <a:gd name="T9" fmla="*/ 0 h 18"/>
                  <a:gd name="T10" fmla="*/ 0 60000 65536"/>
                  <a:gd name="T11" fmla="*/ 0 60000 65536"/>
                  <a:gd name="T12" fmla="*/ 0 60000 65536"/>
                  <a:gd name="T13" fmla="*/ 0 60000 65536"/>
                  <a:gd name="T14" fmla="*/ 0 60000 65536"/>
                  <a:gd name="T15" fmla="*/ 0 w 34"/>
                  <a:gd name="T16" fmla="*/ 0 h 18"/>
                  <a:gd name="T17" fmla="*/ 34 w 34"/>
                  <a:gd name="T18" fmla="*/ 18 h 18"/>
                </a:gdLst>
                <a:ahLst/>
                <a:cxnLst>
                  <a:cxn ang="T10">
                    <a:pos x="T0" y="T1"/>
                  </a:cxn>
                  <a:cxn ang="T11">
                    <a:pos x="T2" y="T3"/>
                  </a:cxn>
                  <a:cxn ang="T12">
                    <a:pos x="T4" y="T5"/>
                  </a:cxn>
                  <a:cxn ang="T13">
                    <a:pos x="T6" y="T7"/>
                  </a:cxn>
                  <a:cxn ang="T14">
                    <a:pos x="T8" y="T9"/>
                  </a:cxn>
                </a:cxnLst>
                <a:rect l="T15" t="T16" r="T17" b="T18"/>
                <a:pathLst>
                  <a:path w="34" h="18">
                    <a:moveTo>
                      <a:pt x="10" y="0"/>
                    </a:moveTo>
                    <a:lnTo>
                      <a:pt x="0" y="5"/>
                    </a:lnTo>
                    <a:lnTo>
                      <a:pt x="21" y="17"/>
                    </a:lnTo>
                    <a:lnTo>
                      <a:pt x="33" y="9"/>
                    </a:lnTo>
                    <a:lnTo>
                      <a:pt x="10" y="0"/>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33" name="Freeform 164"/>
              <p:cNvSpPr>
                <a:spLocks/>
              </p:cNvSpPr>
              <p:nvPr/>
            </p:nvSpPr>
            <p:spPr bwMode="auto">
              <a:xfrm>
                <a:off x="681" y="1874"/>
                <a:ext cx="17" cy="22"/>
              </a:xfrm>
              <a:custGeom>
                <a:avLst/>
                <a:gdLst>
                  <a:gd name="T0" fmla="*/ 17 w 18"/>
                  <a:gd name="T1" fmla="*/ 0 h 22"/>
                  <a:gd name="T2" fmla="*/ 17 w 18"/>
                  <a:gd name="T3" fmla="*/ 15 h 22"/>
                  <a:gd name="T4" fmla="*/ 0 w 18"/>
                  <a:gd name="T5" fmla="*/ 21 h 22"/>
                  <a:gd name="T6" fmla="*/ 0 w 18"/>
                  <a:gd name="T7" fmla="*/ 4 h 22"/>
                  <a:gd name="T8" fmla="*/ 17 w 18"/>
                  <a:gd name="T9" fmla="*/ 0 h 22"/>
                  <a:gd name="T10" fmla="*/ 0 60000 65536"/>
                  <a:gd name="T11" fmla="*/ 0 60000 65536"/>
                  <a:gd name="T12" fmla="*/ 0 60000 65536"/>
                  <a:gd name="T13" fmla="*/ 0 60000 65536"/>
                  <a:gd name="T14" fmla="*/ 0 60000 65536"/>
                  <a:gd name="T15" fmla="*/ 0 w 18"/>
                  <a:gd name="T16" fmla="*/ 0 h 22"/>
                  <a:gd name="T17" fmla="*/ 18 w 18"/>
                  <a:gd name="T18" fmla="*/ 22 h 22"/>
                </a:gdLst>
                <a:ahLst/>
                <a:cxnLst>
                  <a:cxn ang="T10">
                    <a:pos x="T0" y="T1"/>
                  </a:cxn>
                  <a:cxn ang="T11">
                    <a:pos x="T2" y="T3"/>
                  </a:cxn>
                  <a:cxn ang="T12">
                    <a:pos x="T4" y="T5"/>
                  </a:cxn>
                  <a:cxn ang="T13">
                    <a:pos x="T6" y="T7"/>
                  </a:cxn>
                  <a:cxn ang="T14">
                    <a:pos x="T8" y="T9"/>
                  </a:cxn>
                </a:cxnLst>
                <a:rect l="T15" t="T16" r="T17" b="T18"/>
                <a:pathLst>
                  <a:path w="18" h="22">
                    <a:moveTo>
                      <a:pt x="17" y="0"/>
                    </a:moveTo>
                    <a:lnTo>
                      <a:pt x="17" y="15"/>
                    </a:lnTo>
                    <a:lnTo>
                      <a:pt x="0" y="21"/>
                    </a:lnTo>
                    <a:lnTo>
                      <a:pt x="0" y="4"/>
                    </a:lnTo>
                    <a:lnTo>
                      <a:pt x="17"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grpSp>
            <p:nvGrpSpPr>
              <p:cNvPr id="33934" name="Group 167"/>
              <p:cNvGrpSpPr>
                <a:grpSpLocks/>
              </p:cNvGrpSpPr>
              <p:nvPr/>
            </p:nvGrpSpPr>
            <p:grpSpPr bwMode="auto">
              <a:xfrm>
                <a:off x="779" y="1897"/>
                <a:ext cx="28" cy="35"/>
                <a:chOff x="779" y="1897"/>
                <a:chExt cx="28" cy="35"/>
              </a:xfrm>
            </p:grpSpPr>
            <p:sp>
              <p:nvSpPr>
                <p:cNvPr id="335" name="Line 165"/>
                <p:cNvSpPr>
                  <a:spLocks noChangeShapeType="1"/>
                </p:cNvSpPr>
                <p:nvPr/>
              </p:nvSpPr>
              <p:spPr bwMode="auto">
                <a:xfrm>
                  <a:off x="795" y="1897"/>
                  <a:ext cx="0" cy="35"/>
                </a:xfrm>
                <a:prstGeom prst="line">
                  <a:avLst/>
                </a:prstGeom>
                <a:noFill/>
                <a:ln w="127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36" name="Line 166"/>
                <p:cNvSpPr>
                  <a:spLocks noChangeShapeType="1"/>
                </p:cNvSpPr>
                <p:nvPr/>
              </p:nvSpPr>
              <p:spPr bwMode="auto">
                <a:xfrm flipV="1">
                  <a:off x="779" y="1909"/>
                  <a:ext cx="31" cy="9"/>
                </a:xfrm>
                <a:prstGeom prst="line">
                  <a:avLst/>
                </a:prstGeom>
                <a:noFill/>
                <a:ln w="127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grpSp>
        </p:grpSp>
      </p:grpSp>
      <p:grpSp>
        <p:nvGrpSpPr>
          <p:cNvPr id="33802" name="Group 169"/>
          <p:cNvGrpSpPr>
            <a:grpSpLocks/>
          </p:cNvGrpSpPr>
          <p:nvPr/>
        </p:nvGrpSpPr>
        <p:grpSpPr bwMode="auto">
          <a:xfrm>
            <a:off x="381000" y="4967288"/>
            <a:ext cx="1225550" cy="1079500"/>
            <a:chOff x="528" y="1281"/>
            <a:chExt cx="1002" cy="918"/>
          </a:xfrm>
        </p:grpSpPr>
        <p:sp>
          <p:nvSpPr>
            <p:cNvPr id="338" name="Freeform 107"/>
            <p:cNvSpPr>
              <a:spLocks/>
            </p:cNvSpPr>
            <p:nvPr/>
          </p:nvSpPr>
          <p:spPr bwMode="auto">
            <a:xfrm>
              <a:off x="933" y="1328"/>
              <a:ext cx="597" cy="284"/>
            </a:xfrm>
            <a:custGeom>
              <a:avLst/>
              <a:gdLst>
                <a:gd name="T0" fmla="*/ 395 w 597"/>
                <a:gd name="T1" fmla="*/ 283 h 284"/>
                <a:gd name="T2" fmla="*/ 596 w 597"/>
                <a:gd name="T3" fmla="*/ 219 h 284"/>
                <a:gd name="T4" fmla="*/ 208 w 597"/>
                <a:gd name="T5" fmla="*/ 0 h 284"/>
                <a:gd name="T6" fmla="*/ 0 w 597"/>
                <a:gd name="T7" fmla="*/ 66 h 284"/>
                <a:gd name="T8" fmla="*/ 395 w 597"/>
                <a:gd name="T9" fmla="*/ 283 h 284"/>
                <a:gd name="T10" fmla="*/ 0 60000 65536"/>
                <a:gd name="T11" fmla="*/ 0 60000 65536"/>
                <a:gd name="T12" fmla="*/ 0 60000 65536"/>
                <a:gd name="T13" fmla="*/ 0 60000 65536"/>
                <a:gd name="T14" fmla="*/ 0 60000 65536"/>
                <a:gd name="T15" fmla="*/ 0 w 597"/>
                <a:gd name="T16" fmla="*/ 0 h 284"/>
                <a:gd name="T17" fmla="*/ 597 w 597"/>
                <a:gd name="T18" fmla="*/ 284 h 284"/>
              </a:gdLst>
              <a:ahLst/>
              <a:cxnLst>
                <a:cxn ang="T10">
                  <a:pos x="T0" y="T1"/>
                </a:cxn>
                <a:cxn ang="T11">
                  <a:pos x="T2" y="T3"/>
                </a:cxn>
                <a:cxn ang="T12">
                  <a:pos x="T4" y="T5"/>
                </a:cxn>
                <a:cxn ang="T13">
                  <a:pos x="T6" y="T7"/>
                </a:cxn>
                <a:cxn ang="T14">
                  <a:pos x="T8" y="T9"/>
                </a:cxn>
              </a:cxnLst>
              <a:rect l="T15" t="T16" r="T17" b="T18"/>
              <a:pathLst>
                <a:path w="597" h="284">
                  <a:moveTo>
                    <a:pt x="395" y="283"/>
                  </a:moveTo>
                  <a:lnTo>
                    <a:pt x="596" y="219"/>
                  </a:lnTo>
                  <a:lnTo>
                    <a:pt x="208" y="0"/>
                  </a:lnTo>
                  <a:lnTo>
                    <a:pt x="0" y="66"/>
                  </a:lnTo>
                  <a:lnTo>
                    <a:pt x="395" y="283"/>
                  </a:lnTo>
                </a:path>
              </a:pathLst>
            </a:custGeom>
            <a:solidFill>
              <a:srgbClr val="99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39" name="Freeform 108"/>
            <p:cNvSpPr>
              <a:spLocks/>
            </p:cNvSpPr>
            <p:nvPr/>
          </p:nvSpPr>
          <p:spPr bwMode="auto">
            <a:xfrm>
              <a:off x="570" y="1281"/>
              <a:ext cx="501" cy="215"/>
            </a:xfrm>
            <a:custGeom>
              <a:avLst/>
              <a:gdLst>
                <a:gd name="T0" fmla="*/ 302 w 500"/>
                <a:gd name="T1" fmla="*/ 0 h 215"/>
                <a:gd name="T2" fmla="*/ 0 w 500"/>
                <a:gd name="T3" fmla="*/ 90 h 215"/>
                <a:gd name="T4" fmla="*/ 211 w 500"/>
                <a:gd name="T5" fmla="*/ 214 h 215"/>
                <a:gd name="T6" fmla="*/ 499 w 500"/>
                <a:gd name="T7" fmla="*/ 127 h 215"/>
                <a:gd name="T8" fmla="*/ 302 w 500"/>
                <a:gd name="T9" fmla="*/ 0 h 215"/>
                <a:gd name="T10" fmla="*/ 0 60000 65536"/>
                <a:gd name="T11" fmla="*/ 0 60000 65536"/>
                <a:gd name="T12" fmla="*/ 0 60000 65536"/>
                <a:gd name="T13" fmla="*/ 0 60000 65536"/>
                <a:gd name="T14" fmla="*/ 0 60000 65536"/>
                <a:gd name="T15" fmla="*/ 0 w 500"/>
                <a:gd name="T16" fmla="*/ 0 h 215"/>
                <a:gd name="T17" fmla="*/ 500 w 500"/>
                <a:gd name="T18" fmla="*/ 215 h 215"/>
              </a:gdLst>
              <a:ahLst/>
              <a:cxnLst>
                <a:cxn ang="T10">
                  <a:pos x="T0" y="T1"/>
                </a:cxn>
                <a:cxn ang="T11">
                  <a:pos x="T2" y="T3"/>
                </a:cxn>
                <a:cxn ang="T12">
                  <a:pos x="T4" y="T5"/>
                </a:cxn>
                <a:cxn ang="T13">
                  <a:pos x="T6" y="T7"/>
                </a:cxn>
                <a:cxn ang="T14">
                  <a:pos x="T8" y="T9"/>
                </a:cxn>
              </a:cxnLst>
              <a:rect l="T15" t="T16" r="T17" b="T18"/>
              <a:pathLst>
                <a:path w="500" h="215">
                  <a:moveTo>
                    <a:pt x="302" y="0"/>
                  </a:moveTo>
                  <a:lnTo>
                    <a:pt x="0" y="90"/>
                  </a:lnTo>
                  <a:lnTo>
                    <a:pt x="211" y="214"/>
                  </a:lnTo>
                  <a:lnTo>
                    <a:pt x="499" y="127"/>
                  </a:lnTo>
                  <a:lnTo>
                    <a:pt x="302" y="0"/>
                  </a:lnTo>
                </a:path>
              </a:pathLst>
            </a:custGeom>
            <a:solidFill>
              <a:srgbClr val="99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40" name="Freeform 109"/>
            <p:cNvSpPr>
              <a:spLocks/>
            </p:cNvSpPr>
            <p:nvPr/>
          </p:nvSpPr>
          <p:spPr bwMode="auto">
            <a:xfrm>
              <a:off x="1038" y="1547"/>
              <a:ext cx="489" cy="549"/>
            </a:xfrm>
            <a:custGeom>
              <a:avLst/>
              <a:gdLst>
                <a:gd name="T0" fmla="*/ 489 w 490"/>
                <a:gd name="T1" fmla="*/ 0 h 550"/>
                <a:gd name="T2" fmla="*/ 230 w 490"/>
                <a:gd name="T3" fmla="*/ 80 h 550"/>
                <a:gd name="T4" fmla="*/ 230 w 490"/>
                <a:gd name="T5" fmla="*/ 284 h 550"/>
                <a:gd name="T6" fmla="*/ 0 w 490"/>
                <a:gd name="T7" fmla="*/ 335 h 550"/>
                <a:gd name="T8" fmla="*/ 0 w 490"/>
                <a:gd name="T9" fmla="*/ 549 h 550"/>
                <a:gd name="T10" fmla="*/ 487 w 490"/>
                <a:gd name="T11" fmla="*/ 415 h 550"/>
                <a:gd name="T12" fmla="*/ 489 w 490"/>
                <a:gd name="T13" fmla="*/ 0 h 550"/>
                <a:gd name="T14" fmla="*/ 0 60000 65536"/>
                <a:gd name="T15" fmla="*/ 0 60000 65536"/>
                <a:gd name="T16" fmla="*/ 0 60000 65536"/>
                <a:gd name="T17" fmla="*/ 0 60000 65536"/>
                <a:gd name="T18" fmla="*/ 0 60000 65536"/>
                <a:gd name="T19" fmla="*/ 0 60000 65536"/>
                <a:gd name="T20" fmla="*/ 0 60000 65536"/>
                <a:gd name="T21" fmla="*/ 0 w 490"/>
                <a:gd name="T22" fmla="*/ 0 h 550"/>
                <a:gd name="T23" fmla="*/ 490 w 490"/>
                <a:gd name="T24" fmla="*/ 550 h 5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550">
                  <a:moveTo>
                    <a:pt x="489" y="0"/>
                  </a:moveTo>
                  <a:lnTo>
                    <a:pt x="230" y="80"/>
                  </a:lnTo>
                  <a:lnTo>
                    <a:pt x="230" y="284"/>
                  </a:lnTo>
                  <a:lnTo>
                    <a:pt x="0" y="335"/>
                  </a:lnTo>
                  <a:lnTo>
                    <a:pt x="0" y="549"/>
                  </a:lnTo>
                  <a:lnTo>
                    <a:pt x="487" y="415"/>
                  </a:lnTo>
                  <a:lnTo>
                    <a:pt x="489" y="0"/>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41" name="Freeform 110"/>
            <p:cNvSpPr>
              <a:spLocks/>
            </p:cNvSpPr>
            <p:nvPr/>
          </p:nvSpPr>
          <p:spPr bwMode="auto">
            <a:xfrm>
              <a:off x="780" y="1408"/>
              <a:ext cx="289" cy="288"/>
            </a:xfrm>
            <a:custGeom>
              <a:avLst/>
              <a:gdLst>
                <a:gd name="T0" fmla="*/ 0 w 289"/>
                <a:gd name="T1" fmla="*/ 287 h 288"/>
                <a:gd name="T2" fmla="*/ 0 w 289"/>
                <a:gd name="T3" fmla="*/ 85 h 288"/>
                <a:gd name="T4" fmla="*/ 288 w 289"/>
                <a:gd name="T5" fmla="*/ 0 h 288"/>
                <a:gd name="T6" fmla="*/ 288 w 289"/>
                <a:gd name="T7" fmla="*/ 196 h 288"/>
                <a:gd name="T8" fmla="*/ 0 w 289"/>
                <a:gd name="T9" fmla="*/ 287 h 288"/>
                <a:gd name="T10" fmla="*/ 0 60000 65536"/>
                <a:gd name="T11" fmla="*/ 0 60000 65536"/>
                <a:gd name="T12" fmla="*/ 0 60000 65536"/>
                <a:gd name="T13" fmla="*/ 0 60000 65536"/>
                <a:gd name="T14" fmla="*/ 0 60000 65536"/>
                <a:gd name="T15" fmla="*/ 0 w 289"/>
                <a:gd name="T16" fmla="*/ 0 h 288"/>
                <a:gd name="T17" fmla="*/ 289 w 289"/>
                <a:gd name="T18" fmla="*/ 288 h 288"/>
              </a:gdLst>
              <a:ahLst/>
              <a:cxnLst>
                <a:cxn ang="T10">
                  <a:pos x="T0" y="T1"/>
                </a:cxn>
                <a:cxn ang="T11">
                  <a:pos x="T2" y="T3"/>
                </a:cxn>
                <a:cxn ang="T12">
                  <a:pos x="T4" y="T5"/>
                </a:cxn>
                <a:cxn ang="T13">
                  <a:pos x="T6" y="T7"/>
                </a:cxn>
                <a:cxn ang="T14">
                  <a:pos x="T8" y="T9"/>
                </a:cxn>
              </a:cxnLst>
              <a:rect l="T15" t="T16" r="T17" b="T18"/>
              <a:pathLst>
                <a:path w="289" h="288">
                  <a:moveTo>
                    <a:pt x="0" y="287"/>
                  </a:moveTo>
                  <a:lnTo>
                    <a:pt x="0" y="85"/>
                  </a:lnTo>
                  <a:lnTo>
                    <a:pt x="288" y="0"/>
                  </a:lnTo>
                  <a:lnTo>
                    <a:pt x="288" y="196"/>
                  </a:lnTo>
                  <a:lnTo>
                    <a:pt x="0" y="287"/>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42" name="Freeform 111"/>
            <p:cNvSpPr>
              <a:spLocks/>
            </p:cNvSpPr>
            <p:nvPr/>
          </p:nvSpPr>
          <p:spPr bwMode="auto">
            <a:xfrm>
              <a:off x="1068" y="1466"/>
              <a:ext cx="263" cy="290"/>
            </a:xfrm>
            <a:custGeom>
              <a:avLst/>
              <a:gdLst>
                <a:gd name="T0" fmla="*/ 0 w 263"/>
                <a:gd name="T1" fmla="*/ 0 h 290"/>
                <a:gd name="T2" fmla="*/ 0 w 263"/>
                <a:gd name="T3" fmla="*/ 136 h 290"/>
                <a:gd name="T4" fmla="*/ 262 w 263"/>
                <a:gd name="T5" fmla="*/ 289 h 290"/>
                <a:gd name="T6" fmla="*/ 262 w 263"/>
                <a:gd name="T7" fmla="*/ 142 h 290"/>
                <a:gd name="T8" fmla="*/ 0 w 263"/>
                <a:gd name="T9" fmla="*/ 0 h 290"/>
                <a:gd name="T10" fmla="*/ 0 60000 65536"/>
                <a:gd name="T11" fmla="*/ 0 60000 65536"/>
                <a:gd name="T12" fmla="*/ 0 60000 65536"/>
                <a:gd name="T13" fmla="*/ 0 60000 65536"/>
                <a:gd name="T14" fmla="*/ 0 60000 65536"/>
                <a:gd name="T15" fmla="*/ 0 w 263"/>
                <a:gd name="T16" fmla="*/ 0 h 290"/>
                <a:gd name="T17" fmla="*/ 263 w 263"/>
                <a:gd name="T18" fmla="*/ 290 h 290"/>
              </a:gdLst>
              <a:ahLst/>
              <a:cxnLst>
                <a:cxn ang="T10">
                  <a:pos x="T0" y="T1"/>
                </a:cxn>
                <a:cxn ang="T11">
                  <a:pos x="T2" y="T3"/>
                </a:cxn>
                <a:cxn ang="T12">
                  <a:pos x="T4" y="T5"/>
                </a:cxn>
                <a:cxn ang="T13">
                  <a:pos x="T6" y="T7"/>
                </a:cxn>
                <a:cxn ang="T14">
                  <a:pos x="T8" y="T9"/>
                </a:cxn>
              </a:cxnLst>
              <a:rect l="T15" t="T16" r="T17" b="T18"/>
              <a:pathLst>
                <a:path w="263" h="290">
                  <a:moveTo>
                    <a:pt x="0" y="0"/>
                  </a:moveTo>
                  <a:lnTo>
                    <a:pt x="0" y="136"/>
                  </a:lnTo>
                  <a:lnTo>
                    <a:pt x="262" y="289"/>
                  </a:lnTo>
                  <a:lnTo>
                    <a:pt x="262" y="142"/>
                  </a:lnTo>
                  <a:lnTo>
                    <a:pt x="0" y="0"/>
                  </a:lnTo>
                </a:path>
              </a:pathLst>
            </a:custGeom>
            <a:solidFill>
              <a:srgbClr val="3399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43" name="Freeform 112"/>
            <p:cNvSpPr>
              <a:spLocks/>
            </p:cNvSpPr>
            <p:nvPr/>
          </p:nvSpPr>
          <p:spPr bwMode="auto">
            <a:xfrm>
              <a:off x="1196" y="1972"/>
              <a:ext cx="29" cy="227"/>
            </a:xfrm>
            <a:custGeom>
              <a:avLst/>
              <a:gdLst>
                <a:gd name="T0" fmla="*/ 28 w 29"/>
                <a:gd name="T1" fmla="*/ 17 h 227"/>
                <a:gd name="T2" fmla="*/ 28 w 29"/>
                <a:gd name="T3" fmla="*/ 226 h 227"/>
                <a:gd name="T4" fmla="*/ 0 w 29"/>
                <a:gd name="T5" fmla="*/ 209 h 227"/>
                <a:gd name="T6" fmla="*/ 0 w 29"/>
                <a:gd name="T7" fmla="*/ 0 h 227"/>
                <a:gd name="T8" fmla="*/ 28 w 29"/>
                <a:gd name="T9" fmla="*/ 17 h 227"/>
                <a:gd name="T10" fmla="*/ 0 60000 65536"/>
                <a:gd name="T11" fmla="*/ 0 60000 65536"/>
                <a:gd name="T12" fmla="*/ 0 60000 65536"/>
                <a:gd name="T13" fmla="*/ 0 60000 65536"/>
                <a:gd name="T14" fmla="*/ 0 60000 65536"/>
                <a:gd name="T15" fmla="*/ 0 w 29"/>
                <a:gd name="T16" fmla="*/ 0 h 227"/>
                <a:gd name="T17" fmla="*/ 29 w 29"/>
                <a:gd name="T18" fmla="*/ 227 h 227"/>
              </a:gdLst>
              <a:ahLst/>
              <a:cxnLst>
                <a:cxn ang="T10">
                  <a:pos x="T0" y="T1"/>
                </a:cxn>
                <a:cxn ang="T11">
                  <a:pos x="T2" y="T3"/>
                </a:cxn>
                <a:cxn ang="T12">
                  <a:pos x="T4" y="T5"/>
                </a:cxn>
                <a:cxn ang="T13">
                  <a:pos x="T6" y="T7"/>
                </a:cxn>
                <a:cxn ang="T14">
                  <a:pos x="T8" y="T9"/>
                </a:cxn>
              </a:cxnLst>
              <a:rect l="T15" t="T16" r="T17" b="T18"/>
              <a:pathLst>
                <a:path w="29" h="227">
                  <a:moveTo>
                    <a:pt x="28" y="17"/>
                  </a:moveTo>
                  <a:lnTo>
                    <a:pt x="28" y="226"/>
                  </a:lnTo>
                  <a:lnTo>
                    <a:pt x="0" y="209"/>
                  </a:lnTo>
                  <a:lnTo>
                    <a:pt x="0" y="0"/>
                  </a:lnTo>
                  <a:lnTo>
                    <a:pt x="28" y="17"/>
                  </a:lnTo>
                </a:path>
              </a:pathLst>
            </a:custGeom>
            <a:solidFill>
              <a:srgbClr val="3399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44" name="Freeform 113"/>
            <p:cNvSpPr>
              <a:spLocks/>
            </p:cNvSpPr>
            <p:nvPr/>
          </p:nvSpPr>
          <p:spPr bwMode="auto">
            <a:xfrm>
              <a:off x="1222" y="1975"/>
              <a:ext cx="27" cy="224"/>
            </a:xfrm>
            <a:custGeom>
              <a:avLst/>
              <a:gdLst>
                <a:gd name="T0" fmla="*/ 26 w 27"/>
                <a:gd name="T1" fmla="*/ 0 h 224"/>
                <a:gd name="T2" fmla="*/ 26 w 27"/>
                <a:gd name="T3" fmla="*/ 215 h 224"/>
                <a:gd name="T4" fmla="*/ 0 w 27"/>
                <a:gd name="T5" fmla="*/ 223 h 224"/>
                <a:gd name="T6" fmla="*/ 0 w 27"/>
                <a:gd name="T7" fmla="*/ 14 h 224"/>
                <a:gd name="T8" fmla="*/ 26 w 27"/>
                <a:gd name="T9" fmla="*/ 0 h 224"/>
                <a:gd name="T10" fmla="*/ 0 60000 65536"/>
                <a:gd name="T11" fmla="*/ 0 60000 65536"/>
                <a:gd name="T12" fmla="*/ 0 60000 65536"/>
                <a:gd name="T13" fmla="*/ 0 60000 65536"/>
                <a:gd name="T14" fmla="*/ 0 60000 65536"/>
                <a:gd name="T15" fmla="*/ 0 w 27"/>
                <a:gd name="T16" fmla="*/ 0 h 224"/>
                <a:gd name="T17" fmla="*/ 27 w 27"/>
                <a:gd name="T18" fmla="*/ 224 h 224"/>
              </a:gdLst>
              <a:ahLst/>
              <a:cxnLst>
                <a:cxn ang="T10">
                  <a:pos x="T0" y="T1"/>
                </a:cxn>
                <a:cxn ang="T11">
                  <a:pos x="T2" y="T3"/>
                </a:cxn>
                <a:cxn ang="T12">
                  <a:pos x="T4" y="T5"/>
                </a:cxn>
                <a:cxn ang="T13">
                  <a:pos x="T6" y="T7"/>
                </a:cxn>
                <a:cxn ang="T14">
                  <a:pos x="T8" y="T9"/>
                </a:cxn>
              </a:cxnLst>
              <a:rect l="T15" t="T16" r="T17" b="T18"/>
              <a:pathLst>
                <a:path w="27" h="224">
                  <a:moveTo>
                    <a:pt x="26" y="0"/>
                  </a:moveTo>
                  <a:lnTo>
                    <a:pt x="26" y="215"/>
                  </a:lnTo>
                  <a:lnTo>
                    <a:pt x="0" y="223"/>
                  </a:lnTo>
                  <a:lnTo>
                    <a:pt x="0" y="14"/>
                  </a:lnTo>
                  <a:lnTo>
                    <a:pt x="26" y="0"/>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45" name="Freeform 114"/>
            <p:cNvSpPr>
              <a:spLocks/>
            </p:cNvSpPr>
            <p:nvPr/>
          </p:nvSpPr>
          <p:spPr bwMode="auto">
            <a:xfrm>
              <a:off x="781" y="1600"/>
              <a:ext cx="739" cy="351"/>
            </a:xfrm>
            <a:custGeom>
              <a:avLst/>
              <a:gdLst>
                <a:gd name="T0" fmla="*/ 437 w 738"/>
                <a:gd name="T1" fmla="*/ 350 h 351"/>
                <a:gd name="T2" fmla="*/ 737 w 738"/>
                <a:gd name="T3" fmla="*/ 261 h 351"/>
                <a:gd name="T4" fmla="*/ 284 w 738"/>
                <a:gd name="T5" fmla="*/ 0 h 351"/>
                <a:gd name="T6" fmla="*/ 0 w 738"/>
                <a:gd name="T7" fmla="*/ 94 h 351"/>
                <a:gd name="T8" fmla="*/ 437 w 738"/>
                <a:gd name="T9" fmla="*/ 350 h 351"/>
                <a:gd name="T10" fmla="*/ 0 60000 65536"/>
                <a:gd name="T11" fmla="*/ 0 60000 65536"/>
                <a:gd name="T12" fmla="*/ 0 60000 65536"/>
                <a:gd name="T13" fmla="*/ 0 60000 65536"/>
                <a:gd name="T14" fmla="*/ 0 60000 65536"/>
                <a:gd name="T15" fmla="*/ 0 w 738"/>
                <a:gd name="T16" fmla="*/ 0 h 351"/>
                <a:gd name="T17" fmla="*/ 738 w 738"/>
                <a:gd name="T18" fmla="*/ 351 h 351"/>
              </a:gdLst>
              <a:ahLst/>
              <a:cxnLst>
                <a:cxn ang="T10">
                  <a:pos x="T0" y="T1"/>
                </a:cxn>
                <a:cxn ang="T11">
                  <a:pos x="T2" y="T3"/>
                </a:cxn>
                <a:cxn ang="T12">
                  <a:pos x="T4" y="T5"/>
                </a:cxn>
                <a:cxn ang="T13">
                  <a:pos x="T6" y="T7"/>
                </a:cxn>
                <a:cxn ang="T14">
                  <a:pos x="T8" y="T9"/>
                </a:cxn>
              </a:cxnLst>
              <a:rect l="T15" t="T16" r="T17" b="T18"/>
              <a:pathLst>
                <a:path w="738" h="351">
                  <a:moveTo>
                    <a:pt x="437" y="350"/>
                  </a:moveTo>
                  <a:lnTo>
                    <a:pt x="737" y="261"/>
                  </a:lnTo>
                  <a:lnTo>
                    <a:pt x="284" y="0"/>
                  </a:lnTo>
                  <a:lnTo>
                    <a:pt x="0" y="94"/>
                  </a:lnTo>
                  <a:lnTo>
                    <a:pt x="437" y="350"/>
                  </a:lnTo>
                </a:path>
              </a:pathLst>
            </a:custGeom>
            <a:solidFill>
              <a:srgbClr val="99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46" name="Freeform 115"/>
            <p:cNvSpPr>
              <a:spLocks/>
            </p:cNvSpPr>
            <p:nvPr/>
          </p:nvSpPr>
          <p:spPr bwMode="auto">
            <a:xfrm>
              <a:off x="1294" y="1758"/>
              <a:ext cx="97" cy="140"/>
            </a:xfrm>
            <a:custGeom>
              <a:avLst/>
              <a:gdLst>
                <a:gd name="T0" fmla="*/ 96 w 97"/>
                <a:gd name="T1" fmla="*/ 0 h 141"/>
                <a:gd name="T2" fmla="*/ 0 w 97"/>
                <a:gd name="T3" fmla="*/ 18 h 141"/>
                <a:gd name="T4" fmla="*/ 0 w 97"/>
                <a:gd name="T5" fmla="*/ 140 h 141"/>
                <a:gd name="T6" fmla="*/ 96 w 97"/>
                <a:gd name="T7" fmla="*/ 115 h 141"/>
                <a:gd name="T8" fmla="*/ 96 w 97"/>
                <a:gd name="T9" fmla="*/ 0 h 141"/>
                <a:gd name="T10" fmla="*/ 0 60000 65536"/>
                <a:gd name="T11" fmla="*/ 0 60000 65536"/>
                <a:gd name="T12" fmla="*/ 0 60000 65536"/>
                <a:gd name="T13" fmla="*/ 0 60000 65536"/>
                <a:gd name="T14" fmla="*/ 0 60000 65536"/>
                <a:gd name="T15" fmla="*/ 0 w 97"/>
                <a:gd name="T16" fmla="*/ 0 h 141"/>
                <a:gd name="T17" fmla="*/ 97 w 97"/>
                <a:gd name="T18" fmla="*/ 141 h 141"/>
              </a:gdLst>
              <a:ahLst/>
              <a:cxnLst>
                <a:cxn ang="T10">
                  <a:pos x="T0" y="T1"/>
                </a:cxn>
                <a:cxn ang="T11">
                  <a:pos x="T2" y="T3"/>
                </a:cxn>
                <a:cxn ang="T12">
                  <a:pos x="T4" y="T5"/>
                </a:cxn>
                <a:cxn ang="T13">
                  <a:pos x="T6" y="T7"/>
                </a:cxn>
                <a:cxn ang="T14">
                  <a:pos x="T8" y="T9"/>
                </a:cxn>
              </a:cxnLst>
              <a:rect l="T15" t="T16" r="T17" b="T18"/>
              <a:pathLst>
                <a:path w="97" h="141">
                  <a:moveTo>
                    <a:pt x="96" y="0"/>
                  </a:moveTo>
                  <a:lnTo>
                    <a:pt x="0" y="18"/>
                  </a:lnTo>
                  <a:lnTo>
                    <a:pt x="0" y="140"/>
                  </a:lnTo>
                  <a:lnTo>
                    <a:pt x="96" y="115"/>
                  </a:lnTo>
                  <a:lnTo>
                    <a:pt x="9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47" name="Freeform 116"/>
            <p:cNvSpPr>
              <a:spLocks/>
            </p:cNvSpPr>
            <p:nvPr/>
          </p:nvSpPr>
          <p:spPr bwMode="auto">
            <a:xfrm>
              <a:off x="1305" y="1763"/>
              <a:ext cx="96" cy="139"/>
            </a:xfrm>
            <a:custGeom>
              <a:avLst/>
              <a:gdLst>
                <a:gd name="T0" fmla="*/ 96 w 97"/>
                <a:gd name="T1" fmla="*/ 0 h 139"/>
                <a:gd name="T2" fmla="*/ 0 w 97"/>
                <a:gd name="T3" fmla="*/ 19 h 139"/>
                <a:gd name="T4" fmla="*/ 0 w 97"/>
                <a:gd name="T5" fmla="*/ 138 h 139"/>
                <a:gd name="T6" fmla="*/ 96 w 97"/>
                <a:gd name="T7" fmla="*/ 113 h 139"/>
                <a:gd name="T8" fmla="*/ 96 w 97"/>
                <a:gd name="T9" fmla="*/ 0 h 139"/>
                <a:gd name="T10" fmla="*/ 0 60000 65536"/>
                <a:gd name="T11" fmla="*/ 0 60000 65536"/>
                <a:gd name="T12" fmla="*/ 0 60000 65536"/>
                <a:gd name="T13" fmla="*/ 0 60000 65536"/>
                <a:gd name="T14" fmla="*/ 0 60000 65536"/>
                <a:gd name="T15" fmla="*/ 0 w 97"/>
                <a:gd name="T16" fmla="*/ 0 h 139"/>
                <a:gd name="T17" fmla="*/ 97 w 97"/>
                <a:gd name="T18" fmla="*/ 139 h 139"/>
              </a:gdLst>
              <a:ahLst/>
              <a:cxnLst>
                <a:cxn ang="T10">
                  <a:pos x="T0" y="T1"/>
                </a:cxn>
                <a:cxn ang="T11">
                  <a:pos x="T2" y="T3"/>
                </a:cxn>
                <a:cxn ang="T12">
                  <a:pos x="T4" y="T5"/>
                </a:cxn>
                <a:cxn ang="T13">
                  <a:pos x="T6" y="T7"/>
                </a:cxn>
                <a:cxn ang="T14">
                  <a:pos x="T8" y="T9"/>
                </a:cxn>
              </a:cxnLst>
              <a:rect l="T15" t="T16" r="T17" b="T18"/>
              <a:pathLst>
                <a:path w="97" h="139">
                  <a:moveTo>
                    <a:pt x="96" y="0"/>
                  </a:moveTo>
                  <a:lnTo>
                    <a:pt x="0" y="19"/>
                  </a:lnTo>
                  <a:lnTo>
                    <a:pt x="0" y="138"/>
                  </a:lnTo>
                  <a:lnTo>
                    <a:pt x="96" y="113"/>
                  </a:lnTo>
                  <a:lnTo>
                    <a:pt x="96"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48" name="Freeform 117"/>
            <p:cNvSpPr>
              <a:spLocks/>
            </p:cNvSpPr>
            <p:nvPr/>
          </p:nvSpPr>
          <p:spPr bwMode="auto">
            <a:xfrm>
              <a:off x="1311" y="1816"/>
              <a:ext cx="83" cy="42"/>
            </a:xfrm>
            <a:custGeom>
              <a:avLst/>
              <a:gdLst>
                <a:gd name="T0" fmla="*/ 0 w 83"/>
                <a:gd name="T1" fmla="*/ 40 h 41"/>
                <a:gd name="T2" fmla="*/ 82 w 83"/>
                <a:gd name="T3" fmla="*/ 20 h 41"/>
                <a:gd name="T4" fmla="*/ 82 w 83"/>
                <a:gd name="T5" fmla="*/ 0 h 41"/>
                <a:gd name="T6" fmla="*/ 0 w 83"/>
                <a:gd name="T7" fmla="*/ 16 h 41"/>
                <a:gd name="T8" fmla="*/ 0 w 83"/>
                <a:gd name="T9" fmla="*/ 40 h 41"/>
                <a:gd name="T10" fmla="*/ 0 60000 65536"/>
                <a:gd name="T11" fmla="*/ 0 60000 65536"/>
                <a:gd name="T12" fmla="*/ 0 60000 65536"/>
                <a:gd name="T13" fmla="*/ 0 60000 65536"/>
                <a:gd name="T14" fmla="*/ 0 60000 65536"/>
                <a:gd name="T15" fmla="*/ 0 w 83"/>
                <a:gd name="T16" fmla="*/ 0 h 41"/>
                <a:gd name="T17" fmla="*/ 83 w 83"/>
                <a:gd name="T18" fmla="*/ 41 h 41"/>
              </a:gdLst>
              <a:ahLst/>
              <a:cxnLst>
                <a:cxn ang="T10">
                  <a:pos x="T0" y="T1"/>
                </a:cxn>
                <a:cxn ang="T11">
                  <a:pos x="T2" y="T3"/>
                </a:cxn>
                <a:cxn ang="T12">
                  <a:pos x="T4" y="T5"/>
                </a:cxn>
                <a:cxn ang="T13">
                  <a:pos x="T6" y="T7"/>
                </a:cxn>
                <a:cxn ang="T14">
                  <a:pos x="T8" y="T9"/>
                </a:cxn>
              </a:cxnLst>
              <a:rect l="T15" t="T16" r="T17" b="T18"/>
              <a:pathLst>
                <a:path w="83" h="41">
                  <a:moveTo>
                    <a:pt x="0" y="40"/>
                  </a:moveTo>
                  <a:lnTo>
                    <a:pt x="82" y="20"/>
                  </a:lnTo>
                  <a:lnTo>
                    <a:pt x="82" y="0"/>
                  </a:lnTo>
                  <a:lnTo>
                    <a:pt x="0" y="16"/>
                  </a:lnTo>
                  <a:lnTo>
                    <a:pt x="0" y="40"/>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49" name="Freeform 118"/>
            <p:cNvSpPr>
              <a:spLocks/>
            </p:cNvSpPr>
            <p:nvPr/>
          </p:nvSpPr>
          <p:spPr bwMode="auto">
            <a:xfrm>
              <a:off x="1342" y="1785"/>
              <a:ext cx="25" cy="100"/>
            </a:xfrm>
            <a:custGeom>
              <a:avLst/>
              <a:gdLst>
                <a:gd name="T0" fmla="*/ 0 w 24"/>
                <a:gd name="T1" fmla="*/ 98 h 99"/>
                <a:gd name="T2" fmla="*/ 23 w 24"/>
                <a:gd name="T3" fmla="*/ 91 h 99"/>
                <a:gd name="T4" fmla="*/ 21 w 24"/>
                <a:gd name="T5" fmla="*/ 0 h 99"/>
                <a:gd name="T6" fmla="*/ 0 w 24"/>
                <a:gd name="T7" fmla="*/ 4 h 99"/>
                <a:gd name="T8" fmla="*/ 0 w 24"/>
                <a:gd name="T9" fmla="*/ 98 h 99"/>
                <a:gd name="T10" fmla="*/ 0 60000 65536"/>
                <a:gd name="T11" fmla="*/ 0 60000 65536"/>
                <a:gd name="T12" fmla="*/ 0 60000 65536"/>
                <a:gd name="T13" fmla="*/ 0 60000 65536"/>
                <a:gd name="T14" fmla="*/ 0 60000 65536"/>
                <a:gd name="T15" fmla="*/ 0 w 24"/>
                <a:gd name="T16" fmla="*/ 0 h 99"/>
                <a:gd name="T17" fmla="*/ 24 w 24"/>
                <a:gd name="T18" fmla="*/ 99 h 99"/>
              </a:gdLst>
              <a:ahLst/>
              <a:cxnLst>
                <a:cxn ang="T10">
                  <a:pos x="T0" y="T1"/>
                </a:cxn>
                <a:cxn ang="T11">
                  <a:pos x="T2" y="T3"/>
                </a:cxn>
                <a:cxn ang="T12">
                  <a:pos x="T4" y="T5"/>
                </a:cxn>
                <a:cxn ang="T13">
                  <a:pos x="T6" y="T7"/>
                </a:cxn>
                <a:cxn ang="T14">
                  <a:pos x="T8" y="T9"/>
                </a:cxn>
              </a:cxnLst>
              <a:rect l="T15" t="T16" r="T17" b="T18"/>
              <a:pathLst>
                <a:path w="24" h="99">
                  <a:moveTo>
                    <a:pt x="0" y="98"/>
                  </a:moveTo>
                  <a:lnTo>
                    <a:pt x="23" y="91"/>
                  </a:lnTo>
                  <a:lnTo>
                    <a:pt x="21" y="0"/>
                  </a:lnTo>
                  <a:lnTo>
                    <a:pt x="0" y="4"/>
                  </a:lnTo>
                  <a:lnTo>
                    <a:pt x="0" y="98"/>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50" name="Freeform 119"/>
            <p:cNvSpPr>
              <a:spLocks/>
            </p:cNvSpPr>
            <p:nvPr/>
          </p:nvSpPr>
          <p:spPr bwMode="auto">
            <a:xfrm>
              <a:off x="570" y="1373"/>
              <a:ext cx="654" cy="728"/>
            </a:xfrm>
            <a:custGeom>
              <a:avLst/>
              <a:gdLst>
                <a:gd name="T0" fmla="*/ 211 w 654"/>
                <a:gd name="T1" fmla="*/ 321 h 727"/>
                <a:gd name="T2" fmla="*/ 211 w 654"/>
                <a:gd name="T3" fmla="*/ 122 h 727"/>
                <a:gd name="T4" fmla="*/ 0 w 654"/>
                <a:gd name="T5" fmla="*/ 0 h 727"/>
                <a:gd name="T6" fmla="*/ 0 w 654"/>
                <a:gd name="T7" fmla="*/ 455 h 727"/>
                <a:gd name="T8" fmla="*/ 125 w 654"/>
                <a:gd name="T9" fmla="*/ 530 h 727"/>
                <a:gd name="T10" fmla="*/ 125 w 654"/>
                <a:gd name="T11" fmla="*/ 399 h 727"/>
                <a:gd name="T12" fmla="*/ 289 w 654"/>
                <a:gd name="T13" fmla="*/ 485 h 727"/>
                <a:gd name="T14" fmla="*/ 285 w 654"/>
                <a:gd name="T15" fmla="*/ 616 h 727"/>
                <a:gd name="T16" fmla="*/ 466 w 654"/>
                <a:gd name="T17" fmla="*/ 726 h 727"/>
                <a:gd name="T18" fmla="*/ 466 w 654"/>
                <a:gd name="T19" fmla="*/ 512 h 727"/>
                <a:gd name="T20" fmla="*/ 653 w 654"/>
                <a:gd name="T21" fmla="*/ 615 h 727"/>
                <a:gd name="T22" fmla="*/ 653 w 654"/>
                <a:gd name="T23" fmla="*/ 574 h 727"/>
                <a:gd name="T24" fmla="*/ 211 w 654"/>
                <a:gd name="T25" fmla="*/ 321 h 7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4"/>
                <a:gd name="T40" fmla="*/ 0 h 727"/>
                <a:gd name="T41" fmla="*/ 654 w 654"/>
                <a:gd name="T42" fmla="*/ 727 h 7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4" h="727">
                  <a:moveTo>
                    <a:pt x="211" y="321"/>
                  </a:moveTo>
                  <a:lnTo>
                    <a:pt x="211" y="122"/>
                  </a:lnTo>
                  <a:lnTo>
                    <a:pt x="0" y="0"/>
                  </a:lnTo>
                  <a:lnTo>
                    <a:pt x="0" y="455"/>
                  </a:lnTo>
                  <a:lnTo>
                    <a:pt x="125" y="530"/>
                  </a:lnTo>
                  <a:lnTo>
                    <a:pt x="125" y="399"/>
                  </a:lnTo>
                  <a:lnTo>
                    <a:pt x="289" y="485"/>
                  </a:lnTo>
                  <a:lnTo>
                    <a:pt x="285" y="616"/>
                  </a:lnTo>
                  <a:lnTo>
                    <a:pt x="466" y="726"/>
                  </a:lnTo>
                  <a:lnTo>
                    <a:pt x="466" y="512"/>
                  </a:lnTo>
                  <a:lnTo>
                    <a:pt x="653" y="615"/>
                  </a:lnTo>
                  <a:lnTo>
                    <a:pt x="653" y="574"/>
                  </a:lnTo>
                  <a:lnTo>
                    <a:pt x="211" y="321"/>
                  </a:lnTo>
                </a:path>
              </a:pathLst>
            </a:custGeom>
            <a:solidFill>
              <a:srgbClr val="3399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51" name="Freeform 120"/>
            <p:cNvSpPr>
              <a:spLocks/>
            </p:cNvSpPr>
            <p:nvPr/>
          </p:nvSpPr>
          <p:spPr bwMode="auto">
            <a:xfrm>
              <a:off x="695" y="1767"/>
              <a:ext cx="165" cy="142"/>
            </a:xfrm>
            <a:custGeom>
              <a:avLst/>
              <a:gdLst>
                <a:gd name="T0" fmla="*/ 163 w 164"/>
                <a:gd name="T1" fmla="*/ 92 h 142"/>
                <a:gd name="T2" fmla="*/ 137 w 164"/>
                <a:gd name="T3" fmla="*/ 77 h 142"/>
                <a:gd name="T4" fmla="*/ 0 w 164"/>
                <a:gd name="T5" fmla="*/ 0 h 142"/>
                <a:gd name="T6" fmla="*/ 0 w 164"/>
                <a:gd name="T7" fmla="*/ 138 h 142"/>
                <a:gd name="T8" fmla="*/ 3 w 164"/>
                <a:gd name="T9" fmla="*/ 141 h 142"/>
                <a:gd name="T10" fmla="*/ 163 w 164"/>
                <a:gd name="T11" fmla="*/ 92 h 142"/>
                <a:gd name="T12" fmla="*/ 0 60000 65536"/>
                <a:gd name="T13" fmla="*/ 0 60000 65536"/>
                <a:gd name="T14" fmla="*/ 0 60000 65536"/>
                <a:gd name="T15" fmla="*/ 0 60000 65536"/>
                <a:gd name="T16" fmla="*/ 0 60000 65536"/>
                <a:gd name="T17" fmla="*/ 0 60000 65536"/>
                <a:gd name="T18" fmla="*/ 0 w 164"/>
                <a:gd name="T19" fmla="*/ 0 h 142"/>
                <a:gd name="T20" fmla="*/ 164 w 164"/>
                <a:gd name="T21" fmla="*/ 142 h 142"/>
              </a:gdLst>
              <a:ahLst/>
              <a:cxnLst>
                <a:cxn ang="T12">
                  <a:pos x="T0" y="T1"/>
                </a:cxn>
                <a:cxn ang="T13">
                  <a:pos x="T2" y="T3"/>
                </a:cxn>
                <a:cxn ang="T14">
                  <a:pos x="T4" y="T5"/>
                </a:cxn>
                <a:cxn ang="T15">
                  <a:pos x="T6" y="T7"/>
                </a:cxn>
                <a:cxn ang="T16">
                  <a:pos x="T8" y="T9"/>
                </a:cxn>
                <a:cxn ang="T17">
                  <a:pos x="T10" y="T11"/>
                </a:cxn>
              </a:cxnLst>
              <a:rect l="T18" t="T19" r="T20" b="T21"/>
              <a:pathLst>
                <a:path w="164" h="142">
                  <a:moveTo>
                    <a:pt x="163" y="92"/>
                  </a:moveTo>
                  <a:lnTo>
                    <a:pt x="137" y="77"/>
                  </a:lnTo>
                  <a:lnTo>
                    <a:pt x="0" y="0"/>
                  </a:lnTo>
                  <a:lnTo>
                    <a:pt x="0" y="138"/>
                  </a:lnTo>
                  <a:lnTo>
                    <a:pt x="3" y="141"/>
                  </a:lnTo>
                  <a:lnTo>
                    <a:pt x="163" y="9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52" name="Freeform 121"/>
            <p:cNvSpPr>
              <a:spLocks/>
            </p:cNvSpPr>
            <p:nvPr/>
          </p:nvSpPr>
          <p:spPr bwMode="auto">
            <a:xfrm>
              <a:off x="593" y="1478"/>
              <a:ext cx="62" cy="107"/>
            </a:xfrm>
            <a:custGeom>
              <a:avLst/>
              <a:gdLst>
                <a:gd name="T0" fmla="*/ 61 w 62"/>
                <a:gd name="T1" fmla="*/ 106 h 107"/>
                <a:gd name="T2" fmla="*/ 61 w 62"/>
                <a:gd name="T3" fmla="*/ 35 h 107"/>
                <a:gd name="T4" fmla="*/ 0 w 62"/>
                <a:gd name="T5" fmla="*/ 0 h 107"/>
                <a:gd name="T6" fmla="*/ 0 w 62"/>
                <a:gd name="T7" fmla="*/ 69 h 107"/>
                <a:gd name="T8" fmla="*/ 61 w 62"/>
                <a:gd name="T9" fmla="*/ 106 h 107"/>
                <a:gd name="T10" fmla="*/ 0 60000 65536"/>
                <a:gd name="T11" fmla="*/ 0 60000 65536"/>
                <a:gd name="T12" fmla="*/ 0 60000 65536"/>
                <a:gd name="T13" fmla="*/ 0 60000 65536"/>
                <a:gd name="T14" fmla="*/ 0 60000 65536"/>
                <a:gd name="T15" fmla="*/ 0 w 62"/>
                <a:gd name="T16" fmla="*/ 0 h 107"/>
                <a:gd name="T17" fmla="*/ 62 w 62"/>
                <a:gd name="T18" fmla="*/ 107 h 107"/>
              </a:gdLst>
              <a:ahLst/>
              <a:cxnLst>
                <a:cxn ang="T10">
                  <a:pos x="T0" y="T1"/>
                </a:cxn>
                <a:cxn ang="T11">
                  <a:pos x="T2" y="T3"/>
                </a:cxn>
                <a:cxn ang="T12">
                  <a:pos x="T4" y="T5"/>
                </a:cxn>
                <a:cxn ang="T13">
                  <a:pos x="T6" y="T7"/>
                </a:cxn>
                <a:cxn ang="T14">
                  <a:pos x="T8" y="T9"/>
                </a:cxn>
              </a:cxnLst>
              <a:rect l="T15" t="T16" r="T17" b="T18"/>
              <a:pathLst>
                <a:path w="62" h="107">
                  <a:moveTo>
                    <a:pt x="61" y="106"/>
                  </a:moveTo>
                  <a:lnTo>
                    <a:pt x="61" y="35"/>
                  </a:lnTo>
                  <a:lnTo>
                    <a:pt x="0" y="0"/>
                  </a:lnTo>
                  <a:lnTo>
                    <a:pt x="0" y="69"/>
                  </a:lnTo>
                  <a:lnTo>
                    <a:pt x="61" y="106"/>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53" name="Freeform 122"/>
            <p:cNvSpPr>
              <a:spLocks/>
            </p:cNvSpPr>
            <p:nvPr/>
          </p:nvSpPr>
          <p:spPr bwMode="auto">
            <a:xfrm>
              <a:off x="685" y="1532"/>
              <a:ext cx="62" cy="107"/>
            </a:xfrm>
            <a:custGeom>
              <a:avLst/>
              <a:gdLst>
                <a:gd name="T0" fmla="*/ 61 w 62"/>
                <a:gd name="T1" fmla="*/ 106 h 107"/>
                <a:gd name="T2" fmla="*/ 61 w 62"/>
                <a:gd name="T3" fmla="*/ 35 h 107"/>
                <a:gd name="T4" fmla="*/ 0 w 62"/>
                <a:gd name="T5" fmla="*/ 0 h 107"/>
                <a:gd name="T6" fmla="*/ 0 w 62"/>
                <a:gd name="T7" fmla="*/ 70 h 107"/>
                <a:gd name="T8" fmla="*/ 61 w 62"/>
                <a:gd name="T9" fmla="*/ 106 h 107"/>
                <a:gd name="T10" fmla="*/ 0 60000 65536"/>
                <a:gd name="T11" fmla="*/ 0 60000 65536"/>
                <a:gd name="T12" fmla="*/ 0 60000 65536"/>
                <a:gd name="T13" fmla="*/ 0 60000 65536"/>
                <a:gd name="T14" fmla="*/ 0 60000 65536"/>
                <a:gd name="T15" fmla="*/ 0 w 62"/>
                <a:gd name="T16" fmla="*/ 0 h 107"/>
                <a:gd name="T17" fmla="*/ 62 w 62"/>
                <a:gd name="T18" fmla="*/ 107 h 107"/>
              </a:gdLst>
              <a:ahLst/>
              <a:cxnLst>
                <a:cxn ang="T10">
                  <a:pos x="T0" y="T1"/>
                </a:cxn>
                <a:cxn ang="T11">
                  <a:pos x="T2" y="T3"/>
                </a:cxn>
                <a:cxn ang="T12">
                  <a:pos x="T4" y="T5"/>
                </a:cxn>
                <a:cxn ang="T13">
                  <a:pos x="T6" y="T7"/>
                </a:cxn>
                <a:cxn ang="T14">
                  <a:pos x="T8" y="T9"/>
                </a:cxn>
              </a:cxnLst>
              <a:rect l="T15" t="T16" r="T17" b="T18"/>
              <a:pathLst>
                <a:path w="62" h="107">
                  <a:moveTo>
                    <a:pt x="61" y="106"/>
                  </a:moveTo>
                  <a:lnTo>
                    <a:pt x="61" y="35"/>
                  </a:lnTo>
                  <a:lnTo>
                    <a:pt x="0" y="0"/>
                  </a:lnTo>
                  <a:lnTo>
                    <a:pt x="0" y="70"/>
                  </a:lnTo>
                  <a:lnTo>
                    <a:pt x="61" y="106"/>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54" name="Freeform 123"/>
            <p:cNvSpPr>
              <a:spLocks/>
            </p:cNvSpPr>
            <p:nvPr/>
          </p:nvSpPr>
          <p:spPr bwMode="auto">
            <a:xfrm>
              <a:off x="913" y="1830"/>
              <a:ext cx="61" cy="108"/>
            </a:xfrm>
            <a:custGeom>
              <a:avLst/>
              <a:gdLst>
                <a:gd name="T0" fmla="*/ 61 w 62"/>
                <a:gd name="T1" fmla="*/ 107 h 108"/>
                <a:gd name="T2" fmla="*/ 61 w 62"/>
                <a:gd name="T3" fmla="*/ 36 h 108"/>
                <a:gd name="T4" fmla="*/ 0 w 62"/>
                <a:gd name="T5" fmla="*/ 0 h 108"/>
                <a:gd name="T6" fmla="*/ 0 w 62"/>
                <a:gd name="T7" fmla="*/ 70 h 108"/>
                <a:gd name="T8" fmla="*/ 61 w 62"/>
                <a:gd name="T9" fmla="*/ 107 h 108"/>
                <a:gd name="T10" fmla="*/ 0 60000 65536"/>
                <a:gd name="T11" fmla="*/ 0 60000 65536"/>
                <a:gd name="T12" fmla="*/ 0 60000 65536"/>
                <a:gd name="T13" fmla="*/ 0 60000 65536"/>
                <a:gd name="T14" fmla="*/ 0 60000 65536"/>
                <a:gd name="T15" fmla="*/ 0 w 62"/>
                <a:gd name="T16" fmla="*/ 0 h 108"/>
                <a:gd name="T17" fmla="*/ 62 w 62"/>
                <a:gd name="T18" fmla="*/ 108 h 108"/>
              </a:gdLst>
              <a:ahLst/>
              <a:cxnLst>
                <a:cxn ang="T10">
                  <a:pos x="T0" y="T1"/>
                </a:cxn>
                <a:cxn ang="T11">
                  <a:pos x="T2" y="T3"/>
                </a:cxn>
                <a:cxn ang="T12">
                  <a:pos x="T4" y="T5"/>
                </a:cxn>
                <a:cxn ang="T13">
                  <a:pos x="T6" y="T7"/>
                </a:cxn>
                <a:cxn ang="T14">
                  <a:pos x="T8" y="T9"/>
                </a:cxn>
              </a:cxnLst>
              <a:rect l="T15" t="T16" r="T17" b="T18"/>
              <a:pathLst>
                <a:path w="62" h="108">
                  <a:moveTo>
                    <a:pt x="61" y="107"/>
                  </a:moveTo>
                  <a:lnTo>
                    <a:pt x="61" y="36"/>
                  </a:lnTo>
                  <a:lnTo>
                    <a:pt x="0" y="0"/>
                  </a:lnTo>
                  <a:lnTo>
                    <a:pt x="0" y="70"/>
                  </a:lnTo>
                  <a:lnTo>
                    <a:pt x="61" y="107"/>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55" name="Freeform 124"/>
            <p:cNvSpPr>
              <a:spLocks/>
            </p:cNvSpPr>
            <p:nvPr/>
          </p:nvSpPr>
          <p:spPr bwMode="auto">
            <a:xfrm>
              <a:off x="605" y="1677"/>
              <a:ext cx="61" cy="108"/>
            </a:xfrm>
            <a:custGeom>
              <a:avLst/>
              <a:gdLst>
                <a:gd name="T0" fmla="*/ 60 w 61"/>
                <a:gd name="T1" fmla="*/ 106 h 107"/>
                <a:gd name="T2" fmla="*/ 60 w 61"/>
                <a:gd name="T3" fmla="*/ 35 h 107"/>
                <a:gd name="T4" fmla="*/ 0 w 61"/>
                <a:gd name="T5" fmla="*/ 0 h 107"/>
                <a:gd name="T6" fmla="*/ 0 w 61"/>
                <a:gd name="T7" fmla="*/ 70 h 107"/>
                <a:gd name="T8" fmla="*/ 60 w 61"/>
                <a:gd name="T9" fmla="*/ 106 h 107"/>
                <a:gd name="T10" fmla="*/ 0 60000 65536"/>
                <a:gd name="T11" fmla="*/ 0 60000 65536"/>
                <a:gd name="T12" fmla="*/ 0 60000 65536"/>
                <a:gd name="T13" fmla="*/ 0 60000 65536"/>
                <a:gd name="T14" fmla="*/ 0 60000 65536"/>
                <a:gd name="T15" fmla="*/ 0 w 61"/>
                <a:gd name="T16" fmla="*/ 0 h 107"/>
                <a:gd name="T17" fmla="*/ 61 w 61"/>
                <a:gd name="T18" fmla="*/ 107 h 107"/>
              </a:gdLst>
              <a:ahLst/>
              <a:cxnLst>
                <a:cxn ang="T10">
                  <a:pos x="T0" y="T1"/>
                </a:cxn>
                <a:cxn ang="T11">
                  <a:pos x="T2" y="T3"/>
                </a:cxn>
                <a:cxn ang="T12">
                  <a:pos x="T4" y="T5"/>
                </a:cxn>
                <a:cxn ang="T13">
                  <a:pos x="T6" y="T7"/>
                </a:cxn>
                <a:cxn ang="T14">
                  <a:pos x="T8" y="T9"/>
                </a:cxn>
              </a:cxnLst>
              <a:rect l="T15" t="T16" r="T17" b="T18"/>
              <a:pathLst>
                <a:path w="61" h="107">
                  <a:moveTo>
                    <a:pt x="60" y="106"/>
                  </a:moveTo>
                  <a:lnTo>
                    <a:pt x="60" y="35"/>
                  </a:lnTo>
                  <a:lnTo>
                    <a:pt x="0" y="0"/>
                  </a:lnTo>
                  <a:lnTo>
                    <a:pt x="0" y="70"/>
                  </a:lnTo>
                  <a:lnTo>
                    <a:pt x="60" y="106"/>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56" name="Freeform 125"/>
            <p:cNvSpPr>
              <a:spLocks/>
            </p:cNvSpPr>
            <p:nvPr/>
          </p:nvSpPr>
          <p:spPr bwMode="auto">
            <a:xfrm>
              <a:off x="891" y="1926"/>
              <a:ext cx="44" cy="112"/>
            </a:xfrm>
            <a:custGeom>
              <a:avLst/>
              <a:gdLst>
                <a:gd name="T0" fmla="*/ 45 w 46"/>
                <a:gd name="T1" fmla="*/ 112 h 113"/>
                <a:gd name="T2" fmla="*/ 45 w 46"/>
                <a:gd name="T3" fmla="*/ 26 h 113"/>
                <a:gd name="T4" fmla="*/ 0 w 46"/>
                <a:gd name="T5" fmla="*/ 0 h 113"/>
                <a:gd name="T6" fmla="*/ 0 w 46"/>
                <a:gd name="T7" fmla="*/ 84 h 113"/>
                <a:gd name="T8" fmla="*/ 45 w 46"/>
                <a:gd name="T9" fmla="*/ 112 h 113"/>
                <a:gd name="T10" fmla="*/ 0 60000 65536"/>
                <a:gd name="T11" fmla="*/ 0 60000 65536"/>
                <a:gd name="T12" fmla="*/ 0 60000 65536"/>
                <a:gd name="T13" fmla="*/ 0 60000 65536"/>
                <a:gd name="T14" fmla="*/ 0 60000 65536"/>
                <a:gd name="T15" fmla="*/ 0 w 46"/>
                <a:gd name="T16" fmla="*/ 0 h 113"/>
                <a:gd name="T17" fmla="*/ 46 w 46"/>
                <a:gd name="T18" fmla="*/ 113 h 113"/>
              </a:gdLst>
              <a:ahLst/>
              <a:cxnLst>
                <a:cxn ang="T10">
                  <a:pos x="T0" y="T1"/>
                </a:cxn>
                <a:cxn ang="T11">
                  <a:pos x="T2" y="T3"/>
                </a:cxn>
                <a:cxn ang="T12">
                  <a:pos x="T4" y="T5"/>
                </a:cxn>
                <a:cxn ang="T13">
                  <a:pos x="T6" y="T7"/>
                </a:cxn>
                <a:cxn ang="T14">
                  <a:pos x="T8" y="T9"/>
                </a:cxn>
              </a:cxnLst>
              <a:rect l="T15" t="T16" r="T17" b="T18"/>
              <a:pathLst>
                <a:path w="46" h="113">
                  <a:moveTo>
                    <a:pt x="45" y="112"/>
                  </a:moveTo>
                  <a:lnTo>
                    <a:pt x="45" y="26"/>
                  </a:lnTo>
                  <a:lnTo>
                    <a:pt x="0" y="0"/>
                  </a:lnTo>
                  <a:lnTo>
                    <a:pt x="0" y="84"/>
                  </a:lnTo>
                  <a:lnTo>
                    <a:pt x="45" y="11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57" name="Freeform 126"/>
            <p:cNvSpPr>
              <a:spLocks/>
            </p:cNvSpPr>
            <p:nvPr/>
          </p:nvSpPr>
          <p:spPr bwMode="auto">
            <a:xfrm>
              <a:off x="952" y="1963"/>
              <a:ext cx="48" cy="111"/>
            </a:xfrm>
            <a:custGeom>
              <a:avLst/>
              <a:gdLst>
                <a:gd name="T0" fmla="*/ 47 w 48"/>
                <a:gd name="T1" fmla="*/ 110 h 111"/>
                <a:gd name="T2" fmla="*/ 47 w 48"/>
                <a:gd name="T3" fmla="*/ 25 h 111"/>
                <a:gd name="T4" fmla="*/ 0 w 48"/>
                <a:gd name="T5" fmla="*/ 0 h 111"/>
                <a:gd name="T6" fmla="*/ 0 w 48"/>
                <a:gd name="T7" fmla="*/ 84 h 111"/>
                <a:gd name="T8" fmla="*/ 47 w 48"/>
                <a:gd name="T9" fmla="*/ 110 h 111"/>
                <a:gd name="T10" fmla="*/ 0 60000 65536"/>
                <a:gd name="T11" fmla="*/ 0 60000 65536"/>
                <a:gd name="T12" fmla="*/ 0 60000 65536"/>
                <a:gd name="T13" fmla="*/ 0 60000 65536"/>
                <a:gd name="T14" fmla="*/ 0 60000 65536"/>
                <a:gd name="T15" fmla="*/ 0 w 48"/>
                <a:gd name="T16" fmla="*/ 0 h 111"/>
                <a:gd name="T17" fmla="*/ 48 w 48"/>
                <a:gd name="T18" fmla="*/ 111 h 111"/>
              </a:gdLst>
              <a:ahLst/>
              <a:cxnLst>
                <a:cxn ang="T10">
                  <a:pos x="T0" y="T1"/>
                </a:cxn>
                <a:cxn ang="T11">
                  <a:pos x="T2" y="T3"/>
                </a:cxn>
                <a:cxn ang="T12">
                  <a:pos x="T4" y="T5"/>
                </a:cxn>
                <a:cxn ang="T13">
                  <a:pos x="T6" y="T7"/>
                </a:cxn>
                <a:cxn ang="T14">
                  <a:pos x="T8" y="T9"/>
                </a:cxn>
              </a:cxnLst>
              <a:rect l="T15" t="T16" r="T17" b="T18"/>
              <a:pathLst>
                <a:path w="48" h="111">
                  <a:moveTo>
                    <a:pt x="47" y="110"/>
                  </a:moveTo>
                  <a:lnTo>
                    <a:pt x="47" y="25"/>
                  </a:lnTo>
                  <a:lnTo>
                    <a:pt x="0" y="0"/>
                  </a:lnTo>
                  <a:lnTo>
                    <a:pt x="0" y="84"/>
                  </a:lnTo>
                  <a:lnTo>
                    <a:pt x="47" y="11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58" name="Freeform 127"/>
            <p:cNvSpPr>
              <a:spLocks/>
            </p:cNvSpPr>
            <p:nvPr/>
          </p:nvSpPr>
          <p:spPr bwMode="auto">
            <a:xfrm>
              <a:off x="1120" y="1744"/>
              <a:ext cx="96" cy="169"/>
            </a:xfrm>
            <a:custGeom>
              <a:avLst/>
              <a:gdLst>
                <a:gd name="T0" fmla="*/ 0 w 96"/>
                <a:gd name="T1" fmla="*/ 0 h 169"/>
                <a:gd name="T2" fmla="*/ 95 w 96"/>
                <a:gd name="T3" fmla="*/ 46 h 169"/>
                <a:gd name="T4" fmla="*/ 95 w 96"/>
                <a:gd name="T5" fmla="*/ 168 h 169"/>
                <a:gd name="T6" fmla="*/ 0 w 96"/>
                <a:gd name="T7" fmla="*/ 115 h 169"/>
                <a:gd name="T8" fmla="*/ 0 w 96"/>
                <a:gd name="T9" fmla="*/ 0 h 169"/>
                <a:gd name="T10" fmla="*/ 0 60000 65536"/>
                <a:gd name="T11" fmla="*/ 0 60000 65536"/>
                <a:gd name="T12" fmla="*/ 0 60000 65536"/>
                <a:gd name="T13" fmla="*/ 0 60000 65536"/>
                <a:gd name="T14" fmla="*/ 0 60000 65536"/>
                <a:gd name="T15" fmla="*/ 0 w 96"/>
                <a:gd name="T16" fmla="*/ 0 h 169"/>
                <a:gd name="T17" fmla="*/ 96 w 96"/>
                <a:gd name="T18" fmla="*/ 169 h 169"/>
              </a:gdLst>
              <a:ahLst/>
              <a:cxnLst>
                <a:cxn ang="T10">
                  <a:pos x="T0" y="T1"/>
                </a:cxn>
                <a:cxn ang="T11">
                  <a:pos x="T2" y="T3"/>
                </a:cxn>
                <a:cxn ang="T12">
                  <a:pos x="T4" y="T5"/>
                </a:cxn>
                <a:cxn ang="T13">
                  <a:pos x="T6" y="T7"/>
                </a:cxn>
                <a:cxn ang="T14">
                  <a:pos x="T8" y="T9"/>
                </a:cxn>
              </a:cxnLst>
              <a:rect l="T15" t="T16" r="T17" b="T18"/>
              <a:pathLst>
                <a:path w="96" h="169">
                  <a:moveTo>
                    <a:pt x="0" y="0"/>
                  </a:moveTo>
                  <a:lnTo>
                    <a:pt x="95" y="46"/>
                  </a:lnTo>
                  <a:lnTo>
                    <a:pt x="95" y="168"/>
                  </a:lnTo>
                  <a:lnTo>
                    <a:pt x="0" y="115"/>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59" name="Freeform 128"/>
            <p:cNvSpPr>
              <a:spLocks/>
            </p:cNvSpPr>
            <p:nvPr/>
          </p:nvSpPr>
          <p:spPr bwMode="auto">
            <a:xfrm>
              <a:off x="1109" y="1749"/>
              <a:ext cx="96" cy="165"/>
            </a:xfrm>
            <a:custGeom>
              <a:avLst/>
              <a:gdLst>
                <a:gd name="T0" fmla="*/ 0 w 97"/>
                <a:gd name="T1" fmla="*/ 0 h 165"/>
                <a:gd name="T2" fmla="*/ 96 w 97"/>
                <a:gd name="T3" fmla="*/ 45 h 165"/>
                <a:gd name="T4" fmla="*/ 96 w 97"/>
                <a:gd name="T5" fmla="*/ 164 h 165"/>
                <a:gd name="T6" fmla="*/ 0 w 97"/>
                <a:gd name="T7" fmla="*/ 113 h 165"/>
                <a:gd name="T8" fmla="*/ 0 w 97"/>
                <a:gd name="T9" fmla="*/ 0 h 165"/>
                <a:gd name="T10" fmla="*/ 0 60000 65536"/>
                <a:gd name="T11" fmla="*/ 0 60000 65536"/>
                <a:gd name="T12" fmla="*/ 0 60000 65536"/>
                <a:gd name="T13" fmla="*/ 0 60000 65536"/>
                <a:gd name="T14" fmla="*/ 0 60000 65536"/>
                <a:gd name="T15" fmla="*/ 0 w 97"/>
                <a:gd name="T16" fmla="*/ 0 h 165"/>
                <a:gd name="T17" fmla="*/ 97 w 97"/>
                <a:gd name="T18" fmla="*/ 165 h 165"/>
              </a:gdLst>
              <a:ahLst/>
              <a:cxnLst>
                <a:cxn ang="T10">
                  <a:pos x="T0" y="T1"/>
                </a:cxn>
                <a:cxn ang="T11">
                  <a:pos x="T2" y="T3"/>
                </a:cxn>
                <a:cxn ang="T12">
                  <a:pos x="T4" y="T5"/>
                </a:cxn>
                <a:cxn ang="T13">
                  <a:pos x="T6" y="T7"/>
                </a:cxn>
                <a:cxn ang="T14">
                  <a:pos x="T8" y="T9"/>
                </a:cxn>
              </a:cxnLst>
              <a:rect l="T15" t="T16" r="T17" b="T18"/>
              <a:pathLst>
                <a:path w="97" h="165">
                  <a:moveTo>
                    <a:pt x="0" y="0"/>
                  </a:moveTo>
                  <a:lnTo>
                    <a:pt x="96" y="45"/>
                  </a:lnTo>
                  <a:lnTo>
                    <a:pt x="96" y="164"/>
                  </a:lnTo>
                  <a:lnTo>
                    <a:pt x="0" y="113"/>
                  </a:lnTo>
                  <a:lnTo>
                    <a:pt x="0"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60" name="Freeform 129"/>
            <p:cNvSpPr>
              <a:spLocks/>
            </p:cNvSpPr>
            <p:nvPr/>
          </p:nvSpPr>
          <p:spPr bwMode="auto">
            <a:xfrm>
              <a:off x="1117" y="1802"/>
              <a:ext cx="83" cy="63"/>
            </a:xfrm>
            <a:custGeom>
              <a:avLst/>
              <a:gdLst>
                <a:gd name="T0" fmla="*/ 82 w 83"/>
                <a:gd name="T1" fmla="*/ 63 h 64"/>
                <a:gd name="T2" fmla="*/ 0 w 83"/>
                <a:gd name="T3" fmla="*/ 20 h 64"/>
                <a:gd name="T4" fmla="*/ 0 w 83"/>
                <a:gd name="T5" fmla="*/ 0 h 64"/>
                <a:gd name="T6" fmla="*/ 82 w 83"/>
                <a:gd name="T7" fmla="*/ 39 h 64"/>
                <a:gd name="T8" fmla="*/ 82 w 83"/>
                <a:gd name="T9" fmla="*/ 63 h 64"/>
                <a:gd name="T10" fmla="*/ 0 60000 65536"/>
                <a:gd name="T11" fmla="*/ 0 60000 65536"/>
                <a:gd name="T12" fmla="*/ 0 60000 65536"/>
                <a:gd name="T13" fmla="*/ 0 60000 65536"/>
                <a:gd name="T14" fmla="*/ 0 60000 65536"/>
                <a:gd name="T15" fmla="*/ 0 w 83"/>
                <a:gd name="T16" fmla="*/ 0 h 64"/>
                <a:gd name="T17" fmla="*/ 83 w 83"/>
                <a:gd name="T18" fmla="*/ 64 h 64"/>
              </a:gdLst>
              <a:ahLst/>
              <a:cxnLst>
                <a:cxn ang="T10">
                  <a:pos x="T0" y="T1"/>
                </a:cxn>
                <a:cxn ang="T11">
                  <a:pos x="T2" y="T3"/>
                </a:cxn>
                <a:cxn ang="T12">
                  <a:pos x="T4" y="T5"/>
                </a:cxn>
                <a:cxn ang="T13">
                  <a:pos x="T6" y="T7"/>
                </a:cxn>
                <a:cxn ang="T14">
                  <a:pos x="T8" y="T9"/>
                </a:cxn>
              </a:cxnLst>
              <a:rect l="T15" t="T16" r="T17" b="T18"/>
              <a:pathLst>
                <a:path w="83" h="64">
                  <a:moveTo>
                    <a:pt x="82" y="63"/>
                  </a:moveTo>
                  <a:lnTo>
                    <a:pt x="0" y="20"/>
                  </a:lnTo>
                  <a:lnTo>
                    <a:pt x="0" y="0"/>
                  </a:lnTo>
                  <a:lnTo>
                    <a:pt x="82" y="39"/>
                  </a:lnTo>
                  <a:lnTo>
                    <a:pt x="82" y="63"/>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61" name="Freeform 130"/>
            <p:cNvSpPr>
              <a:spLocks/>
            </p:cNvSpPr>
            <p:nvPr/>
          </p:nvSpPr>
          <p:spPr bwMode="auto">
            <a:xfrm>
              <a:off x="1146" y="1780"/>
              <a:ext cx="25" cy="104"/>
            </a:xfrm>
            <a:custGeom>
              <a:avLst/>
              <a:gdLst>
                <a:gd name="T0" fmla="*/ 23 w 24"/>
                <a:gd name="T1" fmla="*/ 104 h 105"/>
                <a:gd name="T2" fmla="*/ 0 w 24"/>
                <a:gd name="T3" fmla="*/ 91 h 105"/>
                <a:gd name="T4" fmla="*/ 0 w 24"/>
                <a:gd name="T5" fmla="*/ 0 h 105"/>
                <a:gd name="T6" fmla="*/ 23 w 24"/>
                <a:gd name="T7" fmla="*/ 9 h 105"/>
                <a:gd name="T8" fmla="*/ 23 w 24"/>
                <a:gd name="T9" fmla="*/ 104 h 105"/>
                <a:gd name="T10" fmla="*/ 0 60000 65536"/>
                <a:gd name="T11" fmla="*/ 0 60000 65536"/>
                <a:gd name="T12" fmla="*/ 0 60000 65536"/>
                <a:gd name="T13" fmla="*/ 0 60000 65536"/>
                <a:gd name="T14" fmla="*/ 0 60000 65536"/>
                <a:gd name="T15" fmla="*/ 0 w 24"/>
                <a:gd name="T16" fmla="*/ 0 h 105"/>
                <a:gd name="T17" fmla="*/ 24 w 24"/>
                <a:gd name="T18" fmla="*/ 105 h 105"/>
              </a:gdLst>
              <a:ahLst/>
              <a:cxnLst>
                <a:cxn ang="T10">
                  <a:pos x="T0" y="T1"/>
                </a:cxn>
                <a:cxn ang="T11">
                  <a:pos x="T2" y="T3"/>
                </a:cxn>
                <a:cxn ang="T12">
                  <a:pos x="T4" y="T5"/>
                </a:cxn>
                <a:cxn ang="T13">
                  <a:pos x="T6" y="T7"/>
                </a:cxn>
                <a:cxn ang="T14">
                  <a:pos x="T8" y="T9"/>
                </a:cxn>
              </a:cxnLst>
              <a:rect l="T15" t="T16" r="T17" b="T18"/>
              <a:pathLst>
                <a:path w="24" h="105">
                  <a:moveTo>
                    <a:pt x="23" y="104"/>
                  </a:moveTo>
                  <a:lnTo>
                    <a:pt x="0" y="91"/>
                  </a:lnTo>
                  <a:lnTo>
                    <a:pt x="0" y="0"/>
                  </a:lnTo>
                  <a:lnTo>
                    <a:pt x="23" y="9"/>
                  </a:lnTo>
                  <a:lnTo>
                    <a:pt x="23" y="104"/>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62" name="Freeform 131"/>
            <p:cNvSpPr>
              <a:spLocks/>
            </p:cNvSpPr>
            <p:nvPr/>
          </p:nvSpPr>
          <p:spPr bwMode="auto">
            <a:xfrm>
              <a:off x="1448" y="1587"/>
              <a:ext cx="49" cy="81"/>
            </a:xfrm>
            <a:custGeom>
              <a:avLst/>
              <a:gdLst>
                <a:gd name="T0" fmla="*/ 49 w 50"/>
                <a:gd name="T1" fmla="*/ 67 h 82"/>
                <a:gd name="T2" fmla="*/ 49 w 50"/>
                <a:gd name="T3" fmla="*/ 0 h 82"/>
                <a:gd name="T4" fmla="*/ 0 w 50"/>
                <a:gd name="T5" fmla="*/ 13 h 82"/>
                <a:gd name="T6" fmla="*/ 0 w 50"/>
                <a:gd name="T7" fmla="*/ 81 h 82"/>
                <a:gd name="T8" fmla="*/ 49 w 50"/>
                <a:gd name="T9" fmla="*/ 67 h 82"/>
                <a:gd name="T10" fmla="*/ 0 60000 65536"/>
                <a:gd name="T11" fmla="*/ 0 60000 65536"/>
                <a:gd name="T12" fmla="*/ 0 60000 65536"/>
                <a:gd name="T13" fmla="*/ 0 60000 65536"/>
                <a:gd name="T14" fmla="*/ 0 60000 65536"/>
                <a:gd name="T15" fmla="*/ 0 w 50"/>
                <a:gd name="T16" fmla="*/ 0 h 82"/>
                <a:gd name="T17" fmla="*/ 50 w 50"/>
                <a:gd name="T18" fmla="*/ 82 h 82"/>
              </a:gdLst>
              <a:ahLst/>
              <a:cxnLst>
                <a:cxn ang="T10">
                  <a:pos x="T0" y="T1"/>
                </a:cxn>
                <a:cxn ang="T11">
                  <a:pos x="T2" y="T3"/>
                </a:cxn>
                <a:cxn ang="T12">
                  <a:pos x="T4" y="T5"/>
                </a:cxn>
                <a:cxn ang="T13">
                  <a:pos x="T6" y="T7"/>
                </a:cxn>
                <a:cxn ang="T14">
                  <a:pos x="T8" y="T9"/>
                </a:cxn>
              </a:cxnLst>
              <a:rect l="T15" t="T16" r="T17" b="T18"/>
              <a:pathLst>
                <a:path w="50" h="82">
                  <a:moveTo>
                    <a:pt x="49" y="67"/>
                  </a:moveTo>
                  <a:lnTo>
                    <a:pt x="49" y="0"/>
                  </a:lnTo>
                  <a:lnTo>
                    <a:pt x="0" y="13"/>
                  </a:lnTo>
                  <a:lnTo>
                    <a:pt x="0" y="81"/>
                  </a:lnTo>
                  <a:lnTo>
                    <a:pt x="49" y="67"/>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63" name="Freeform 132"/>
            <p:cNvSpPr>
              <a:spLocks/>
            </p:cNvSpPr>
            <p:nvPr/>
          </p:nvSpPr>
          <p:spPr bwMode="auto">
            <a:xfrm>
              <a:off x="1463" y="1891"/>
              <a:ext cx="30" cy="227"/>
            </a:xfrm>
            <a:custGeom>
              <a:avLst/>
              <a:gdLst>
                <a:gd name="T0" fmla="*/ 28 w 29"/>
                <a:gd name="T1" fmla="*/ 17 h 227"/>
                <a:gd name="T2" fmla="*/ 28 w 29"/>
                <a:gd name="T3" fmla="*/ 226 h 227"/>
                <a:gd name="T4" fmla="*/ 0 w 29"/>
                <a:gd name="T5" fmla="*/ 209 h 227"/>
                <a:gd name="T6" fmla="*/ 0 w 29"/>
                <a:gd name="T7" fmla="*/ 0 h 227"/>
                <a:gd name="T8" fmla="*/ 28 w 29"/>
                <a:gd name="T9" fmla="*/ 17 h 227"/>
                <a:gd name="T10" fmla="*/ 0 60000 65536"/>
                <a:gd name="T11" fmla="*/ 0 60000 65536"/>
                <a:gd name="T12" fmla="*/ 0 60000 65536"/>
                <a:gd name="T13" fmla="*/ 0 60000 65536"/>
                <a:gd name="T14" fmla="*/ 0 60000 65536"/>
                <a:gd name="T15" fmla="*/ 0 w 29"/>
                <a:gd name="T16" fmla="*/ 0 h 227"/>
                <a:gd name="T17" fmla="*/ 29 w 29"/>
                <a:gd name="T18" fmla="*/ 227 h 227"/>
              </a:gdLst>
              <a:ahLst/>
              <a:cxnLst>
                <a:cxn ang="T10">
                  <a:pos x="T0" y="T1"/>
                </a:cxn>
                <a:cxn ang="T11">
                  <a:pos x="T2" y="T3"/>
                </a:cxn>
                <a:cxn ang="T12">
                  <a:pos x="T4" y="T5"/>
                </a:cxn>
                <a:cxn ang="T13">
                  <a:pos x="T6" y="T7"/>
                </a:cxn>
                <a:cxn ang="T14">
                  <a:pos x="T8" y="T9"/>
                </a:cxn>
              </a:cxnLst>
              <a:rect l="T15" t="T16" r="T17" b="T18"/>
              <a:pathLst>
                <a:path w="29" h="227">
                  <a:moveTo>
                    <a:pt x="28" y="17"/>
                  </a:moveTo>
                  <a:lnTo>
                    <a:pt x="28" y="226"/>
                  </a:lnTo>
                  <a:lnTo>
                    <a:pt x="0" y="209"/>
                  </a:lnTo>
                  <a:lnTo>
                    <a:pt x="0" y="0"/>
                  </a:lnTo>
                  <a:lnTo>
                    <a:pt x="28" y="17"/>
                  </a:lnTo>
                </a:path>
              </a:pathLst>
            </a:custGeom>
            <a:solidFill>
              <a:srgbClr val="3399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64" name="Freeform 133"/>
            <p:cNvSpPr>
              <a:spLocks/>
            </p:cNvSpPr>
            <p:nvPr/>
          </p:nvSpPr>
          <p:spPr bwMode="auto">
            <a:xfrm>
              <a:off x="1488" y="1894"/>
              <a:ext cx="26" cy="224"/>
            </a:xfrm>
            <a:custGeom>
              <a:avLst/>
              <a:gdLst>
                <a:gd name="T0" fmla="*/ 26 w 27"/>
                <a:gd name="T1" fmla="*/ 0 h 224"/>
                <a:gd name="T2" fmla="*/ 26 w 27"/>
                <a:gd name="T3" fmla="*/ 215 h 224"/>
                <a:gd name="T4" fmla="*/ 0 w 27"/>
                <a:gd name="T5" fmla="*/ 223 h 224"/>
                <a:gd name="T6" fmla="*/ 0 w 27"/>
                <a:gd name="T7" fmla="*/ 12 h 224"/>
                <a:gd name="T8" fmla="*/ 26 w 27"/>
                <a:gd name="T9" fmla="*/ 0 h 224"/>
                <a:gd name="T10" fmla="*/ 0 60000 65536"/>
                <a:gd name="T11" fmla="*/ 0 60000 65536"/>
                <a:gd name="T12" fmla="*/ 0 60000 65536"/>
                <a:gd name="T13" fmla="*/ 0 60000 65536"/>
                <a:gd name="T14" fmla="*/ 0 60000 65536"/>
                <a:gd name="T15" fmla="*/ 0 w 27"/>
                <a:gd name="T16" fmla="*/ 0 h 224"/>
                <a:gd name="T17" fmla="*/ 27 w 27"/>
                <a:gd name="T18" fmla="*/ 224 h 224"/>
              </a:gdLst>
              <a:ahLst/>
              <a:cxnLst>
                <a:cxn ang="T10">
                  <a:pos x="T0" y="T1"/>
                </a:cxn>
                <a:cxn ang="T11">
                  <a:pos x="T2" y="T3"/>
                </a:cxn>
                <a:cxn ang="T12">
                  <a:pos x="T4" y="T5"/>
                </a:cxn>
                <a:cxn ang="T13">
                  <a:pos x="T6" y="T7"/>
                </a:cxn>
                <a:cxn ang="T14">
                  <a:pos x="T8" y="T9"/>
                </a:cxn>
              </a:cxnLst>
              <a:rect l="T15" t="T16" r="T17" b="T18"/>
              <a:pathLst>
                <a:path w="27" h="224">
                  <a:moveTo>
                    <a:pt x="26" y="0"/>
                  </a:moveTo>
                  <a:lnTo>
                    <a:pt x="26" y="215"/>
                  </a:lnTo>
                  <a:lnTo>
                    <a:pt x="0" y="223"/>
                  </a:lnTo>
                  <a:lnTo>
                    <a:pt x="0" y="12"/>
                  </a:lnTo>
                  <a:lnTo>
                    <a:pt x="26" y="0"/>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65" name="Freeform 134"/>
            <p:cNvSpPr>
              <a:spLocks/>
            </p:cNvSpPr>
            <p:nvPr/>
          </p:nvSpPr>
          <p:spPr bwMode="auto">
            <a:xfrm>
              <a:off x="1222" y="1857"/>
              <a:ext cx="292" cy="134"/>
            </a:xfrm>
            <a:custGeom>
              <a:avLst/>
              <a:gdLst>
                <a:gd name="T0" fmla="*/ 0 w 293"/>
                <a:gd name="T1" fmla="*/ 132 h 133"/>
                <a:gd name="T2" fmla="*/ 0 w 293"/>
                <a:gd name="T3" fmla="*/ 88 h 133"/>
                <a:gd name="T4" fmla="*/ 292 w 293"/>
                <a:gd name="T5" fmla="*/ 0 h 133"/>
                <a:gd name="T6" fmla="*/ 292 w 293"/>
                <a:gd name="T7" fmla="*/ 42 h 133"/>
                <a:gd name="T8" fmla="*/ 0 w 293"/>
                <a:gd name="T9" fmla="*/ 132 h 133"/>
                <a:gd name="T10" fmla="*/ 0 60000 65536"/>
                <a:gd name="T11" fmla="*/ 0 60000 65536"/>
                <a:gd name="T12" fmla="*/ 0 60000 65536"/>
                <a:gd name="T13" fmla="*/ 0 60000 65536"/>
                <a:gd name="T14" fmla="*/ 0 60000 65536"/>
                <a:gd name="T15" fmla="*/ 0 w 293"/>
                <a:gd name="T16" fmla="*/ 0 h 133"/>
                <a:gd name="T17" fmla="*/ 293 w 293"/>
                <a:gd name="T18" fmla="*/ 133 h 133"/>
              </a:gdLst>
              <a:ahLst/>
              <a:cxnLst>
                <a:cxn ang="T10">
                  <a:pos x="T0" y="T1"/>
                </a:cxn>
                <a:cxn ang="T11">
                  <a:pos x="T2" y="T3"/>
                </a:cxn>
                <a:cxn ang="T12">
                  <a:pos x="T4" y="T5"/>
                </a:cxn>
                <a:cxn ang="T13">
                  <a:pos x="T6" y="T7"/>
                </a:cxn>
                <a:cxn ang="T14">
                  <a:pos x="T8" y="T9"/>
                </a:cxn>
              </a:cxnLst>
              <a:rect l="T15" t="T16" r="T17" b="T18"/>
              <a:pathLst>
                <a:path w="293" h="133">
                  <a:moveTo>
                    <a:pt x="0" y="132"/>
                  </a:moveTo>
                  <a:lnTo>
                    <a:pt x="0" y="88"/>
                  </a:lnTo>
                  <a:lnTo>
                    <a:pt x="292" y="0"/>
                  </a:lnTo>
                  <a:lnTo>
                    <a:pt x="292" y="42"/>
                  </a:lnTo>
                  <a:lnTo>
                    <a:pt x="0" y="132"/>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66" name="Freeform 135"/>
            <p:cNvSpPr>
              <a:spLocks/>
            </p:cNvSpPr>
            <p:nvPr/>
          </p:nvSpPr>
          <p:spPr bwMode="auto">
            <a:xfrm>
              <a:off x="1373" y="1606"/>
              <a:ext cx="49" cy="81"/>
            </a:xfrm>
            <a:custGeom>
              <a:avLst/>
              <a:gdLst>
                <a:gd name="T0" fmla="*/ 48 w 49"/>
                <a:gd name="T1" fmla="*/ 67 h 81"/>
                <a:gd name="T2" fmla="*/ 48 w 49"/>
                <a:gd name="T3" fmla="*/ 0 h 81"/>
                <a:gd name="T4" fmla="*/ 0 w 49"/>
                <a:gd name="T5" fmla="*/ 12 h 81"/>
                <a:gd name="T6" fmla="*/ 0 w 49"/>
                <a:gd name="T7" fmla="*/ 80 h 81"/>
                <a:gd name="T8" fmla="*/ 48 w 49"/>
                <a:gd name="T9" fmla="*/ 67 h 81"/>
                <a:gd name="T10" fmla="*/ 0 60000 65536"/>
                <a:gd name="T11" fmla="*/ 0 60000 65536"/>
                <a:gd name="T12" fmla="*/ 0 60000 65536"/>
                <a:gd name="T13" fmla="*/ 0 60000 65536"/>
                <a:gd name="T14" fmla="*/ 0 60000 65536"/>
                <a:gd name="T15" fmla="*/ 0 w 49"/>
                <a:gd name="T16" fmla="*/ 0 h 81"/>
                <a:gd name="T17" fmla="*/ 49 w 49"/>
                <a:gd name="T18" fmla="*/ 81 h 81"/>
              </a:gdLst>
              <a:ahLst/>
              <a:cxnLst>
                <a:cxn ang="T10">
                  <a:pos x="T0" y="T1"/>
                </a:cxn>
                <a:cxn ang="T11">
                  <a:pos x="T2" y="T3"/>
                </a:cxn>
                <a:cxn ang="T12">
                  <a:pos x="T4" y="T5"/>
                </a:cxn>
                <a:cxn ang="T13">
                  <a:pos x="T6" y="T7"/>
                </a:cxn>
                <a:cxn ang="T14">
                  <a:pos x="T8" y="T9"/>
                </a:cxn>
              </a:cxnLst>
              <a:rect l="T15" t="T16" r="T17" b="T18"/>
              <a:pathLst>
                <a:path w="49" h="81">
                  <a:moveTo>
                    <a:pt x="48" y="67"/>
                  </a:moveTo>
                  <a:lnTo>
                    <a:pt x="48" y="0"/>
                  </a:lnTo>
                  <a:lnTo>
                    <a:pt x="0" y="12"/>
                  </a:lnTo>
                  <a:lnTo>
                    <a:pt x="0" y="80"/>
                  </a:lnTo>
                  <a:lnTo>
                    <a:pt x="48" y="67"/>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grpSp>
          <p:nvGrpSpPr>
            <p:cNvPr id="33842" name="Group 168"/>
            <p:cNvGrpSpPr>
              <a:grpSpLocks/>
            </p:cNvGrpSpPr>
            <p:nvPr/>
          </p:nvGrpSpPr>
          <p:grpSpPr bwMode="auto">
            <a:xfrm>
              <a:off x="528" y="1820"/>
              <a:ext cx="316" cy="226"/>
              <a:chOff x="528" y="1820"/>
              <a:chExt cx="316" cy="226"/>
            </a:xfrm>
          </p:grpSpPr>
          <p:sp>
            <p:nvSpPr>
              <p:cNvPr id="368" name="Freeform 136"/>
              <p:cNvSpPr>
                <a:spLocks/>
              </p:cNvSpPr>
              <p:nvPr/>
            </p:nvSpPr>
            <p:spPr bwMode="auto">
              <a:xfrm>
                <a:off x="806" y="1928"/>
                <a:ext cx="34" cy="59"/>
              </a:xfrm>
              <a:custGeom>
                <a:avLst/>
                <a:gdLst>
                  <a:gd name="T0" fmla="*/ 0 w 34"/>
                  <a:gd name="T1" fmla="*/ 25 h 60"/>
                  <a:gd name="T2" fmla="*/ 1 w 34"/>
                  <a:gd name="T3" fmla="*/ 19 h 60"/>
                  <a:gd name="T4" fmla="*/ 2 w 34"/>
                  <a:gd name="T5" fmla="*/ 14 h 60"/>
                  <a:gd name="T6" fmla="*/ 3 w 34"/>
                  <a:gd name="T7" fmla="*/ 9 h 60"/>
                  <a:gd name="T8" fmla="*/ 4 w 34"/>
                  <a:gd name="T9" fmla="*/ 6 h 60"/>
                  <a:gd name="T10" fmla="*/ 6 w 34"/>
                  <a:gd name="T11" fmla="*/ 3 h 60"/>
                  <a:gd name="T12" fmla="*/ 8 w 34"/>
                  <a:gd name="T13" fmla="*/ 1 h 60"/>
                  <a:gd name="T14" fmla="*/ 12 w 34"/>
                  <a:gd name="T15" fmla="*/ 0 h 60"/>
                  <a:gd name="T16" fmla="*/ 14 w 34"/>
                  <a:gd name="T17" fmla="*/ 0 h 60"/>
                  <a:gd name="T18" fmla="*/ 25 w 34"/>
                  <a:gd name="T19" fmla="*/ 4 h 60"/>
                  <a:gd name="T20" fmla="*/ 25 w 34"/>
                  <a:gd name="T21" fmla="*/ 4 h 60"/>
                  <a:gd name="T22" fmla="*/ 27 w 34"/>
                  <a:gd name="T23" fmla="*/ 6 h 60"/>
                  <a:gd name="T24" fmla="*/ 28 w 34"/>
                  <a:gd name="T25" fmla="*/ 9 h 60"/>
                  <a:gd name="T26" fmla="*/ 29 w 34"/>
                  <a:gd name="T27" fmla="*/ 12 h 60"/>
                  <a:gd name="T28" fmla="*/ 30 w 34"/>
                  <a:gd name="T29" fmla="*/ 16 h 60"/>
                  <a:gd name="T30" fmla="*/ 31 w 34"/>
                  <a:gd name="T31" fmla="*/ 19 h 60"/>
                  <a:gd name="T32" fmla="*/ 33 w 34"/>
                  <a:gd name="T33" fmla="*/ 24 h 60"/>
                  <a:gd name="T34" fmla="*/ 33 w 34"/>
                  <a:gd name="T35" fmla="*/ 29 h 60"/>
                  <a:gd name="T36" fmla="*/ 33 w 34"/>
                  <a:gd name="T37" fmla="*/ 33 h 60"/>
                  <a:gd name="T38" fmla="*/ 31 w 34"/>
                  <a:gd name="T39" fmla="*/ 39 h 60"/>
                  <a:gd name="T40" fmla="*/ 30 w 34"/>
                  <a:gd name="T41" fmla="*/ 44 h 60"/>
                  <a:gd name="T42" fmla="*/ 29 w 34"/>
                  <a:gd name="T43" fmla="*/ 49 h 60"/>
                  <a:gd name="T44" fmla="*/ 27 w 34"/>
                  <a:gd name="T45" fmla="*/ 52 h 60"/>
                  <a:gd name="T46" fmla="*/ 25 w 34"/>
                  <a:gd name="T47" fmla="*/ 55 h 60"/>
                  <a:gd name="T48" fmla="*/ 23 w 34"/>
                  <a:gd name="T49" fmla="*/ 57 h 60"/>
                  <a:gd name="T50" fmla="*/ 20 w 34"/>
                  <a:gd name="T51" fmla="*/ 59 h 60"/>
                  <a:gd name="T52" fmla="*/ 18 w 34"/>
                  <a:gd name="T53" fmla="*/ 59 h 60"/>
                  <a:gd name="T54" fmla="*/ 18 w 34"/>
                  <a:gd name="T55" fmla="*/ 59 h 60"/>
                  <a:gd name="T56" fmla="*/ 18 w 34"/>
                  <a:gd name="T57" fmla="*/ 59 h 60"/>
                  <a:gd name="T58" fmla="*/ 18 w 34"/>
                  <a:gd name="T59" fmla="*/ 59 h 60"/>
                  <a:gd name="T60" fmla="*/ 17 w 34"/>
                  <a:gd name="T61" fmla="*/ 59 h 60"/>
                  <a:gd name="T62" fmla="*/ 17 w 34"/>
                  <a:gd name="T63" fmla="*/ 59 h 60"/>
                  <a:gd name="T64" fmla="*/ 17 w 34"/>
                  <a:gd name="T65" fmla="*/ 59 h 60"/>
                  <a:gd name="T66" fmla="*/ 17 w 34"/>
                  <a:gd name="T67" fmla="*/ 57 h 60"/>
                  <a:gd name="T68" fmla="*/ 17 w 34"/>
                  <a:gd name="T69" fmla="*/ 57 h 60"/>
                  <a:gd name="T70" fmla="*/ 9 w 34"/>
                  <a:gd name="T71" fmla="*/ 55 h 60"/>
                  <a:gd name="T72" fmla="*/ 7 w 34"/>
                  <a:gd name="T73" fmla="*/ 54 h 60"/>
                  <a:gd name="T74" fmla="*/ 5 w 34"/>
                  <a:gd name="T75" fmla="*/ 52 h 60"/>
                  <a:gd name="T76" fmla="*/ 3 w 34"/>
                  <a:gd name="T77" fmla="*/ 49 h 60"/>
                  <a:gd name="T78" fmla="*/ 2 w 34"/>
                  <a:gd name="T79" fmla="*/ 45 h 60"/>
                  <a:gd name="T80" fmla="*/ 1 w 34"/>
                  <a:gd name="T81" fmla="*/ 40 h 60"/>
                  <a:gd name="T82" fmla="*/ 0 w 34"/>
                  <a:gd name="T83" fmla="*/ 36 h 60"/>
                  <a:gd name="T84" fmla="*/ 0 w 34"/>
                  <a:gd name="T85" fmla="*/ 30 h 60"/>
                  <a:gd name="T86" fmla="*/ 0 w 34"/>
                  <a:gd name="T87" fmla="*/ 25 h 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
                  <a:gd name="T133" fmla="*/ 0 h 60"/>
                  <a:gd name="T134" fmla="*/ 34 w 34"/>
                  <a:gd name="T135" fmla="*/ 60 h 6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 h="60">
                    <a:moveTo>
                      <a:pt x="0" y="25"/>
                    </a:moveTo>
                    <a:lnTo>
                      <a:pt x="1" y="19"/>
                    </a:lnTo>
                    <a:lnTo>
                      <a:pt x="2" y="14"/>
                    </a:lnTo>
                    <a:lnTo>
                      <a:pt x="3" y="9"/>
                    </a:lnTo>
                    <a:lnTo>
                      <a:pt x="4" y="6"/>
                    </a:lnTo>
                    <a:lnTo>
                      <a:pt x="6" y="3"/>
                    </a:lnTo>
                    <a:lnTo>
                      <a:pt x="8" y="1"/>
                    </a:lnTo>
                    <a:lnTo>
                      <a:pt x="12" y="0"/>
                    </a:lnTo>
                    <a:lnTo>
                      <a:pt x="14" y="0"/>
                    </a:lnTo>
                    <a:lnTo>
                      <a:pt x="25" y="4"/>
                    </a:lnTo>
                    <a:lnTo>
                      <a:pt x="27" y="6"/>
                    </a:lnTo>
                    <a:lnTo>
                      <a:pt x="28" y="9"/>
                    </a:lnTo>
                    <a:lnTo>
                      <a:pt x="29" y="12"/>
                    </a:lnTo>
                    <a:lnTo>
                      <a:pt x="30" y="16"/>
                    </a:lnTo>
                    <a:lnTo>
                      <a:pt x="31" y="19"/>
                    </a:lnTo>
                    <a:lnTo>
                      <a:pt x="33" y="24"/>
                    </a:lnTo>
                    <a:lnTo>
                      <a:pt x="33" y="29"/>
                    </a:lnTo>
                    <a:lnTo>
                      <a:pt x="33" y="33"/>
                    </a:lnTo>
                    <a:lnTo>
                      <a:pt x="31" y="39"/>
                    </a:lnTo>
                    <a:lnTo>
                      <a:pt x="30" y="44"/>
                    </a:lnTo>
                    <a:lnTo>
                      <a:pt x="29" y="49"/>
                    </a:lnTo>
                    <a:lnTo>
                      <a:pt x="27" y="52"/>
                    </a:lnTo>
                    <a:lnTo>
                      <a:pt x="25" y="55"/>
                    </a:lnTo>
                    <a:lnTo>
                      <a:pt x="23" y="57"/>
                    </a:lnTo>
                    <a:lnTo>
                      <a:pt x="20" y="59"/>
                    </a:lnTo>
                    <a:lnTo>
                      <a:pt x="18" y="59"/>
                    </a:lnTo>
                    <a:lnTo>
                      <a:pt x="17" y="59"/>
                    </a:lnTo>
                    <a:lnTo>
                      <a:pt x="17" y="57"/>
                    </a:lnTo>
                    <a:lnTo>
                      <a:pt x="9" y="55"/>
                    </a:lnTo>
                    <a:lnTo>
                      <a:pt x="7" y="54"/>
                    </a:lnTo>
                    <a:lnTo>
                      <a:pt x="5" y="52"/>
                    </a:lnTo>
                    <a:lnTo>
                      <a:pt x="3" y="49"/>
                    </a:lnTo>
                    <a:lnTo>
                      <a:pt x="2" y="45"/>
                    </a:lnTo>
                    <a:lnTo>
                      <a:pt x="1" y="40"/>
                    </a:lnTo>
                    <a:lnTo>
                      <a:pt x="0" y="36"/>
                    </a:lnTo>
                    <a:lnTo>
                      <a:pt x="0" y="30"/>
                    </a:lnTo>
                    <a:lnTo>
                      <a:pt x="0" y="2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69" name="Freeform 137"/>
              <p:cNvSpPr>
                <a:spLocks/>
              </p:cNvSpPr>
              <p:nvPr/>
            </p:nvSpPr>
            <p:spPr bwMode="auto">
              <a:xfrm>
                <a:off x="681" y="1979"/>
                <a:ext cx="35" cy="69"/>
              </a:xfrm>
              <a:custGeom>
                <a:avLst/>
                <a:gdLst>
                  <a:gd name="T0" fmla="*/ 0 w 37"/>
                  <a:gd name="T1" fmla="*/ 28 h 67"/>
                  <a:gd name="T2" fmla="*/ 0 w 37"/>
                  <a:gd name="T3" fmla="*/ 21 h 67"/>
                  <a:gd name="T4" fmla="*/ 2 w 37"/>
                  <a:gd name="T5" fmla="*/ 16 h 67"/>
                  <a:gd name="T6" fmla="*/ 3 w 37"/>
                  <a:gd name="T7" fmla="*/ 10 h 67"/>
                  <a:gd name="T8" fmla="*/ 5 w 37"/>
                  <a:gd name="T9" fmla="*/ 6 h 67"/>
                  <a:gd name="T10" fmla="*/ 7 w 37"/>
                  <a:gd name="T11" fmla="*/ 3 h 67"/>
                  <a:gd name="T12" fmla="*/ 9 w 37"/>
                  <a:gd name="T13" fmla="*/ 1 h 67"/>
                  <a:gd name="T14" fmla="*/ 12 w 37"/>
                  <a:gd name="T15" fmla="*/ 0 h 67"/>
                  <a:gd name="T16" fmla="*/ 14 w 37"/>
                  <a:gd name="T17" fmla="*/ 0 h 67"/>
                  <a:gd name="T18" fmla="*/ 27 w 37"/>
                  <a:gd name="T19" fmla="*/ 4 h 67"/>
                  <a:gd name="T20" fmla="*/ 27 w 37"/>
                  <a:gd name="T21" fmla="*/ 5 h 67"/>
                  <a:gd name="T22" fmla="*/ 29 w 37"/>
                  <a:gd name="T23" fmla="*/ 7 h 67"/>
                  <a:gd name="T24" fmla="*/ 31 w 37"/>
                  <a:gd name="T25" fmla="*/ 9 h 67"/>
                  <a:gd name="T26" fmla="*/ 32 w 37"/>
                  <a:gd name="T27" fmla="*/ 14 h 67"/>
                  <a:gd name="T28" fmla="*/ 33 w 37"/>
                  <a:gd name="T29" fmla="*/ 18 h 67"/>
                  <a:gd name="T30" fmla="*/ 34 w 37"/>
                  <a:gd name="T31" fmla="*/ 22 h 67"/>
                  <a:gd name="T32" fmla="*/ 36 w 37"/>
                  <a:gd name="T33" fmla="*/ 27 h 67"/>
                  <a:gd name="T34" fmla="*/ 36 w 37"/>
                  <a:gd name="T35" fmla="*/ 32 h 67"/>
                  <a:gd name="T36" fmla="*/ 36 w 37"/>
                  <a:gd name="T37" fmla="*/ 37 h 67"/>
                  <a:gd name="T38" fmla="*/ 34 w 37"/>
                  <a:gd name="T39" fmla="*/ 44 h 67"/>
                  <a:gd name="T40" fmla="*/ 33 w 37"/>
                  <a:gd name="T41" fmla="*/ 50 h 67"/>
                  <a:gd name="T42" fmla="*/ 31 w 37"/>
                  <a:gd name="T43" fmla="*/ 55 h 67"/>
                  <a:gd name="T44" fmla="*/ 30 w 37"/>
                  <a:gd name="T45" fmla="*/ 59 h 67"/>
                  <a:gd name="T46" fmla="*/ 27 w 37"/>
                  <a:gd name="T47" fmla="*/ 62 h 67"/>
                  <a:gd name="T48" fmla="*/ 25 w 37"/>
                  <a:gd name="T49" fmla="*/ 64 h 67"/>
                  <a:gd name="T50" fmla="*/ 23 w 37"/>
                  <a:gd name="T51" fmla="*/ 66 h 67"/>
                  <a:gd name="T52" fmla="*/ 20 w 37"/>
                  <a:gd name="T53" fmla="*/ 66 h 67"/>
                  <a:gd name="T54" fmla="*/ 20 w 37"/>
                  <a:gd name="T55" fmla="*/ 66 h 67"/>
                  <a:gd name="T56" fmla="*/ 20 w 37"/>
                  <a:gd name="T57" fmla="*/ 66 h 67"/>
                  <a:gd name="T58" fmla="*/ 20 w 37"/>
                  <a:gd name="T59" fmla="*/ 66 h 67"/>
                  <a:gd name="T60" fmla="*/ 19 w 37"/>
                  <a:gd name="T61" fmla="*/ 66 h 67"/>
                  <a:gd name="T62" fmla="*/ 19 w 37"/>
                  <a:gd name="T63" fmla="*/ 66 h 67"/>
                  <a:gd name="T64" fmla="*/ 19 w 37"/>
                  <a:gd name="T65" fmla="*/ 66 h 67"/>
                  <a:gd name="T66" fmla="*/ 19 w 37"/>
                  <a:gd name="T67" fmla="*/ 66 h 67"/>
                  <a:gd name="T68" fmla="*/ 19 w 37"/>
                  <a:gd name="T69" fmla="*/ 66 h 67"/>
                  <a:gd name="T70" fmla="*/ 10 w 37"/>
                  <a:gd name="T71" fmla="*/ 62 h 67"/>
                  <a:gd name="T72" fmla="*/ 8 w 37"/>
                  <a:gd name="T73" fmla="*/ 61 h 67"/>
                  <a:gd name="T74" fmla="*/ 6 w 37"/>
                  <a:gd name="T75" fmla="*/ 58 h 67"/>
                  <a:gd name="T76" fmla="*/ 4 w 37"/>
                  <a:gd name="T77" fmla="*/ 55 h 67"/>
                  <a:gd name="T78" fmla="*/ 2 w 37"/>
                  <a:gd name="T79" fmla="*/ 50 h 67"/>
                  <a:gd name="T80" fmla="*/ 1 w 37"/>
                  <a:gd name="T81" fmla="*/ 46 h 67"/>
                  <a:gd name="T82" fmla="*/ 0 w 37"/>
                  <a:gd name="T83" fmla="*/ 40 h 67"/>
                  <a:gd name="T84" fmla="*/ 0 w 37"/>
                  <a:gd name="T85" fmla="*/ 34 h 67"/>
                  <a:gd name="T86" fmla="*/ 0 w 37"/>
                  <a:gd name="T87" fmla="*/ 28 h 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
                  <a:gd name="T133" fmla="*/ 0 h 67"/>
                  <a:gd name="T134" fmla="*/ 37 w 37"/>
                  <a:gd name="T135" fmla="*/ 67 h 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 h="67">
                    <a:moveTo>
                      <a:pt x="0" y="28"/>
                    </a:moveTo>
                    <a:lnTo>
                      <a:pt x="0" y="21"/>
                    </a:lnTo>
                    <a:lnTo>
                      <a:pt x="2" y="16"/>
                    </a:lnTo>
                    <a:lnTo>
                      <a:pt x="3" y="10"/>
                    </a:lnTo>
                    <a:lnTo>
                      <a:pt x="5" y="6"/>
                    </a:lnTo>
                    <a:lnTo>
                      <a:pt x="7" y="3"/>
                    </a:lnTo>
                    <a:lnTo>
                      <a:pt x="9" y="1"/>
                    </a:lnTo>
                    <a:lnTo>
                      <a:pt x="12" y="0"/>
                    </a:lnTo>
                    <a:lnTo>
                      <a:pt x="14" y="0"/>
                    </a:lnTo>
                    <a:lnTo>
                      <a:pt x="27" y="4"/>
                    </a:lnTo>
                    <a:lnTo>
                      <a:pt x="27" y="5"/>
                    </a:lnTo>
                    <a:lnTo>
                      <a:pt x="29" y="7"/>
                    </a:lnTo>
                    <a:lnTo>
                      <a:pt x="31" y="9"/>
                    </a:lnTo>
                    <a:lnTo>
                      <a:pt x="32" y="14"/>
                    </a:lnTo>
                    <a:lnTo>
                      <a:pt x="33" y="18"/>
                    </a:lnTo>
                    <a:lnTo>
                      <a:pt x="34" y="22"/>
                    </a:lnTo>
                    <a:lnTo>
                      <a:pt x="36" y="27"/>
                    </a:lnTo>
                    <a:lnTo>
                      <a:pt x="36" y="32"/>
                    </a:lnTo>
                    <a:lnTo>
                      <a:pt x="36" y="37"/>
                    </a:lnTo>
                    <a:lnTo>
                      <a:pt x="34" y="44"/>
                    </a:lnTo>
                    <a:lnTo>
                      <a:pt x="33" y="50"/>
                    </a:lnTo>
                    <a:lnTo>
                      <a:pt x="31" y="55"/>
                    </a:lnTo>
                    <a:lnTo>
                      <a:pt x="30" y="59"/>
                    </a:lnTo>
                    <a:lnTo>
                      <a:pt x="27" y="62"/>
                    </a:lnTo>
                    <a:lnTo>
                      <a:pt x="25" y="64"/>
                    </a:lnTo>
                    <a:lnTo>
                      <a:pt x="23" y="66"/>
                    </a:lnTo>
                    <a:lnTo>
                      <a:pt x="20" y="66"/>
                    </a:lnTo>
                    <a:lnTo>
                      <a:pt x="19" y="66"/>
                    </a:lnTo>
                    <a:lnTo>
                      <a:pt x="10" y="62"/>
                    </a:lnTo>
                    <a:lnTo>
                      <a:pt x="8" y="61"/>
                    </a:lnTo>
                    <a:lnTo>
                      <a:pt x="6" y="58"/>
                    </a:lnTo>
                    <a:lnTo>
                      <a:pt x="4" y="55"/>
                    </a:lnTo>
                    <a:lnTo>
                      <a:pt x="2" y="50"/>
                    </a:lnTo>
                    <a:lnTo>
                      <a:pt x="1" y="46"/>
                    </a:lnTo>
                    <a:lnTo>
                      <a:pt x="0" y="40"/>
                    </a:lnTo>
                    <a:lnTo>
                      <a:pt x="0" y="34"/>
                    </a:lnTo>
                    <a:lnTo>
                      <a:pt x="0" y="2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70" name="Freeform 138"/>
              <p:cNvSpPr>
                <a:spLocks/>
              </p:cNvSpPr>
              <p:nvPr/>
            </p:nvSpPr>
            <p:spPr bwMode="auto">
              <a:xfrm>
                <a:off x="664" y="1960"/>
                <a:ext cx="108" cy="77"/>
              </a:xfrm>
              <a:custGeom>
                <a:avLst/>
                <a:gdLst>
                  <a:gd name="T0" fmla="*/ 0 w 109"/>
                  <a:gd name="T1" fmla="*/ 75 h 76"/>
                  <a:gd name="T2" fmla="*/ 99 w 109"/>
                  <a:gd name="T3" fmla="*/ 21 h 76"/>
                  <a:gd name="T4" fmla="*/ 100 w 109"/>
                  <a:gd name="T5" fmla="*/ 20 h 76"/>
                  <a:gd name="T6" fmla="*/ 102 w 109"/>
                  <a:gd name="T7" fmla="*/ 16 h 76"/>
                  <a:gd name="T8" fmla="*/ 104 w 109"/>
                  <a:gd name="T9" fmla="*/ 11 h 76"/>
                  <a:gd name="T10" fmla="*/ 106 w 109"/>
                  <a:gd name="T11" fmla="*/ 6 h 76"/>
                  <a:gd name="T12" fmla="*/ 108 w 109"/>
                  <a:gd name="T13" fmla="*/ 2 h 76"/>
                  <a:gd name="T14" fmla="*/ 106 w 109"/>
                  <a:gd name="T15" fmla="*/ 0 h 76"/>
                  <a:gd name="T16" fmla="*/ 101 w 109"/>
                  <a:gd name="T17" fmla="*/ 2 h 76"/>
                  <a:gd name="T18" fmla="*/ 93 w 109"/>
                  <a:gd name="T19" fmla="*/ 7 h 76"/>
                  <a:gd name="T20" fmla="*/ 87 w 109"/>
                  <a:gd name="T21" fmla="*/ 10 h 76"/>
                  <a:gd name="T22" fmla="*/ 76 w 109"/>
                  <a:gd name="T23" fmla="*/ 17 h 76"/>
                  <a:gd name="T24" fmla="*/ 61 w 109"/>
                  <a:gd name="T25" fmla="*/ 26 h 76"/>
                  <a:gd name="T26" fmla="*/ 44 w 109"/>
                  <a:gd name="T27" fmla="*/ 35 h 76"/>
                  <a:gd name="T28" fmla="*/ 28 w 109"/>
                  <a:gd name="T29" fmla="*/ 45 h 76"/>
                  <a:gd name="T30" fmla="*/ 14 w 109"/>
                  <a:gd name="T31" fmla="*/ 53 h 76"/>
                  <a:gd name="T32" fmla="*/ 4 w 109"/>
                  <a:gd name="T33" fmla="*/ 59 h 76"/>
                  <a:gd name="T34" fmla="*/ 1 w 109"/>
                  <a:gd name="T35" fmla="*/ 60 h 76"/>
                  <a:gd name="T36" fmla="*/ 0 w 109"/>
                  <a:gd name="T37" fmla="*/ 75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9"/>
                  <a:gd name="T58" fmla="*/ 0 h 76"/>
                  <a:gd name="T59" fmla="*/ 109 w 109"/>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9" h="76">
                    <a:moveTo>
                      <a:pt x="0" y="75"/>
                    </a:moveTo>
                    <a:lnTo>
                      <a:pt x="99" y="21"/>
                    </a:lnTo>
                    <a:lnTo>
                      <a:pt x="100" y="20"/>
                    </a:lnTo>
                    <a:lnTo>
                      <a:pt x="102" y="16"/>
                    </a:lnTo>
                    <a:lnTo>
                      <a:pt x="104" y="11"/>
                    </a:lnTo>
                    <a:lnTo>
                      <a:pt x="106" y="6"/>
                    </a:lnTo>
                    <a:lnTo>
                      <a:pt x="108" y="2"/>
                    </a:lnTo>
                    <a:lnTo>
                      <a:pt x="106" y="0"/>
                    </a:lnTo>
                    <a:lnTo>
                      <a:pt x="101" y="2"/>
                    </a:lnTo>
                    <a:lnTo>
                      <a:pt x="93" y="7"/>
                    </a:lnTo>
                    <a:lnTo>
                      <a:pt x="87" y="10"/>
                    </a:lnTo>
                    <a:lnTo>
                      <a:pt x="76" y="17"/>
                    </a:lnTo>
                    <a:lnTo>
                      <a:pt x="61" y="26"/>
                    </a:lnTo>
                    <a:lnTo>
                      <a:pt x="44" y="35"/>
                    </a:lnTo>
                    <a:lnTo>
                      <a:pt x="28" y="45"/>
                    </a:lnTo>
                    <a:lnTo>
                      <a:pt x="14" y="53"/>
                    </a:lnTo>
                    <a:lnTo>
                      <a:pt x="4" y="59"/>
                    </a:lnTo>
                    <a:lnTo>
                      <a:pt x="1" y="60"/>
                    </a:lnTo>
                    <a:lnTo>
                      <a:pt x="0" y="75"/>
                    </a:lnTo>
                  </a:path>
                </a:pathLst>
              </a:custGeom>
              <a:solidFill>
                <a:srgbClr val="4C4C4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71" name="Freeform 139"/>
              <p:cNvSpPr>
                <a:spLocks/>
              </p:cNvSpPr>
              <p:nvPr/>
            </p:nvSpPr>
            <p:spPr bwMode="auto">
              <a:xfrm>
                <a:off x="533" y="1860"/>
                <a:ext cx="160" cy="169"/>
              </a:xfrm>
              <a:custGeom>
                <a:avLst/>
                <a:gdLst>
                  <a:gd name="T0" fmla="*/ 1 w 160"/>
                  <a:gd name="T1" fmla="*/ 109 h 167"/>
                  <a:gd name="T2" fmla="*/ 1 w 160"/>
                  <a:gd name="T3" fmla="*/ 108 h 167"/>
                  <a:gd name="T4" fmla="*/ 1 w 160"/>
                  <a:gd name="T5" fmla="*/ 105 h 167"/>
                  <a:gd name="T6" fmla="*/ 0 w 160"/>
                  <a:gd name="T7" fmla="*/ 101 h 167"/>
                  <a:gd name="T8" fmla="*/ 0 w 160"/>
                  <a:gd name="T9" fmla="*/ 96 h 167"/>
                  <a:gd name="T10" fmla="*/ 0 w 160"/>
                  <a:gd name="T11" fmla="*/ 92 h 167"/>
                  <a:gd name="T12" fmla="*/ 1 w 160"/>
                  <a:gd name="T13" fmla="*/ 86 h 167"/>
                  <a:gd name="T14" fmla="*/ 1 w 160"/>
                  <a:gd name="T15" fmla="*/ 82 h 167"/>
                  <a:gd name="T16" fmla="*/ 3 w 160"/>
                  <a:gd name="T17" fmla="*/ 80 h 167"/>
                  <a:gd name="T18" fmla="*/ 5 w 160"/>
                  <a:gd name="T19" fmla="*/ 75 h 167"/>
                  <a:gd name="T20" fmla="*/ 9 w 160"/>
                  <a:gd name="T21" fmla="*/ 70 h 167"/>
                  <a:gd name="T22" fmla="*/ 14 w 160"/>
                  <a:gd name="T23" fmla="*/ 61 h 167"/>
                  <a:gd name="T24" fmla="*/ 18 w 160"/>
                  <a:gd name="T25" fmla="*/ 54 h 167"/>
                  <a:gd name="T26" fmla="*/ 22 w 160"/>
                  <a:gd name="T27" fmla="*/ 45 h 167"/>
                  <a:gd name="T28" fmla="*/ 27 w 160"/>
                  <a:gd name="T29" fmla="*/ 39 h 167"/>
                  <a:gd name="T30" fmla="*/ 29 w 160"/>
                  <a:gd name="T31" fmla="*/ 33 h 167"/>
                  <a:gd name="T32" fmla="*/ 30 w 160"/>
                  <a:gd name="T33" fmla="*/ 32 h 167"/>
                  <a:gd name="T34" fmla="*/ 38 w 160"/>
                  <a:gd name="T35" fmla="*/ 0 h 167"/>
                  <a:gd name="T36" fmla="*/ 148 w 160"/>
                  <a:gd name="T37" fmla="*/ 39 h 167"/>
                  <a:gd name="T38" fmla="*/ 159 w 160"/>
                  <a:gd name="T39" fmla="*/ 98 h 167"/>
                  <a:gd name="T40" fmla="*/ 152 w 160"/>
                  <a:gd name="T41" fmla="*/ 142 h 167"/>
                  <a:gd name="T42" fmla="*/ 129 w 160"/>
                  <a:gd name="T43" fmla="*/ 166 h 167"/>
                  <a:gd name="T44" fmla="*/ 1 w 160"/>
                  <a:gd name="T45" fmla="*/ 109 h 1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0"/>
                  <a:gd name="T70" fmla="*/ 0 h 167"/>
                  <a:gd name="T71" fmla="*/ 160 w 160"/>
                  <a:gd name="T72" fmla="*/ 167 h 16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0" h="167">
                    <a:moveTo>
                      <a:pt x="1" y="109"/>
                    </a:moveTo>
                    <a:lnTo>
                      <a:pt x="1" y="108"/>
                    </a:lnTo>
                    <a:lnTo>
                      <a:pt x="1" y="105"/>
                    </a:lnTo>
                    <a:lnTo>
                      <a:pt x="0" y="101"/>
                    </a:lnTo>
                    <a:lnTo>
                      <a:pt x="0" y="96"/>
                    </a:lnTo>
                    <a:lnTo>
                      <a:pt x="0" y="92"/>
                    </a:lnTo>
                    <a:lnTo>
                      <a:pt x="1" y="86"/>
                    </a:lnTo>
                    <a:lnTo>
                      <a:pt x="1" y="82"/>
                    </a:lnTo>
                    <a:lnTo>
                      <a:pt x="3" y="80"/>
                    </a:lnTo>
                    <a:lnTo>
                      <a:pt x="5" y="75"/>
                    </a:lnTo>
                    <a:lnTo>
                      <a:pt x="9" y="70"/>
                    </a:lnTo>
                    <a:lnTo>
                      <a:pt x="14" y="61"/>
                    </a:lnTo>
                    <a:lnTo>
                      <a:pt x="18" y="54"/>
                    </a:lnTo>
                    <a:lnTo>
                      <a:pt x="22" y="45"/>
                    </a:lnTo>
                    <a:lnTo>
                      <a:pt x="27" y="39"/>
                    </a:lnTo>
                    <a:lnTo>
                      <a:pt x="29" y="33"/>
                    </a:lnTo>
                    <a:lnTo>
                      <a:pt x="30" y="32"/>
                    </a:lnTo>
                    <a:lnTo>
                      <a:pt x="38" y="0"/>
                    </a:lnTo>
                    <a:lnTo>
                      <a:pt x="148" y="39"/>
                    </a:lnTo>
                    <a:lnTo>
                      <a:pt x="159" y="98"/>
                    </a:lnTo>
                    <a:lnTo>
                      <a:pt x="152" y="142"/>
                    </a:lnTo>
                    <a:lnTo>
                      <a:pt x="129" y="166"/>
                    </a:lnTo>
                    <a:lnTo>
                      <a:pt x="1" y="109"/>
                    </a:lnTo>
                  </a:path>
                </a:pathLst>
              </a:custGeom>
              <a:solidFill>
                <a:srgbClr val="DDDDD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72" name="Freeform 140"/>
              <p:cNvSpPr>
                <a:spLocks/>
              </p:cNvSpPr>
              <p:nvPr/>
            </p:nvSpPr>
            <p:spPr bwMode="auto">
              <a:xfrm>
                <a:off x="537" y="1947"/>
                <a:ext cx="123" cy="78"/>
              </a:xfrm>
              <a:custGeom>
                <a:avLst/>
                <a:gdLst>
                  <a:gd name="T0" fmla="*/ 0 w 124"/>
                  <a:gd name="T1" fmla="*/ 0 h 78"/>
                  <a:gd name="T2" fmla="*/ 0 w 124"/>
                  <a:gd name="T3" fmla="*/ 22 h 78"/>
                  <a:gd name="T4" fmla="*/ 123 w 124"/>
                  <a:gd name="T5" fmla="*/ 77 h 78"/>
                  <a:gd name="T6" fmla="*/ 123 w 124"/>
                  <a:gd name="T7" fmla="*/ 54 h 78"/>
                  <a:gd name="T8" fmla="*/ 0 w 124"/>
                  <a:gd name="T9" fmla="*/ 0 h 78"/>
                  <a:gd name="T10" fmla="*/ 0 60000 65536"/>
                  <a:gd name="T11" fmla="*/ 0 60000 65536"/>
                  <a:gd name="T12" fmla="*/ 0 60000 65536"/>
                  <a:gd name="T13" fmla="*/ 0 60000 65536"/>
                  <a:gd name="T14" fmla="*/ 0 60000 65536"/>
                  <a:gd name="T15" fmla="*/ 0 w 124"/>
                  <a:gd name="T16" fmla="*/ 0 h 78"/>
                  <a:gd name="T17" fmla="*/ 124 w 124"/>
                  <a:gd name="T18" fmla="*/ 78 h 78"/>
                </a:gdLst>
                <a:ahLst/>
                <a:cxnLst>
                  <a:cxn ang="T10">
                    <a:pos x="T0" y="T1"/>
                  </a:cxn>
                  <a:cxn ang="T11">
                    <a:pos x="T2" y="T3"/>
                  </a:cxn>
                  <a:cxn ang="T12">
                    <a:pos x="T4" y="T5"/>
                  </a:cxn>
                  <a:cxn ang="T13">
                    <a:pos x="T6" y="T7"/>
                  </a:cxn>
                  <a:cxn ang="T14">
                    <a:pos x="T8" y="T9"/>
                  </a:cxn>
                </a:cxnLst>
                <a:rect l="T15" t="T16" r="T17" b="T18"/>
                <a:pathLst>
                  <a:path w="124" h="78">
                    <a:moveTo>
                      <a:pt x="0" y="0"/>
                    </a:moveTo>
                    <a:lnTo>
                      <a:pt x="0" y="22"/>
                    </a:lnTo>
                    <a:lnTo>
                      <a:pt x="123" y="77"/>
                    </a:lnTo>
                    <a:lnTo>
                      <a:pt x="123" y="54"/>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73" name="Freeform 141"/>
              <p:cNvSpPr>
                <a:spLocks/>
              </p:cNvSpPr>
              <p:nvPr/>
            </p:nvSpPr>
            <p:spPr bwMode="auto">
              <a:xfrm>
                <a:off x="660" y="1853"/>
                <a:ext cx="177" cy="176"/>
              </a:xfrm>
              <a:custGeom>
                <a:avLst/>
                <a:gdLst>
                  <a:gd name="T0" fmla="*/ 2 w 183"/>
                  <a:gd name="T1" fmla="*/ 173 h 174"/>
                  <a:gd name="T2" fmla="*/ 2 w 183"/>
                  <a:gd name="T3" fmla="*/ 171 h 174"/>
                  <a:gd name="T4" fmla="*/ 2 w 183"/>
                  <a:gd name="T5" fmla="*/ 168 h 174"/>
                  <a:gd name="T6" fmla="*/ 1 w 183"/>
                  <a:gd name="T7" fmla="*/ 165 h 174"/>
                  <a:gd name="T8" fmla="*/ 1 w 183"/>
                  <a:gd name="T9" fmla="*/ 161 h 174"/>
                  <a:gd name="T10" fmla="*/ 0 w 183"/>
                  <a:gd name="T11" fmla="*/ 155 h 174"/>
                  <a:gd name="T12" fmla="*/ 0 w 183"/>
                  <a:gd name="T13" fmla="*/ 151 h 174"/>
                  <a:gd name="T14" fmla="*/ 0 w 183"/>
                  <a:gd name="T15" fmla="*/ 145 h 174"/>
                  <a:gd name="T16" fmla="*/ 1 w 183"/>
                  <a:gd name="T17" fmla="*/ 141 h 174"/>
                  <a:gd name="T18" fmla="*/ 2 w 183"/>
                  <a:gd name="T19" fmla="*/ 134 h 174"/>
                  <a:gd name="T20" fmla="*/ 4 w 183"/>
                  <a:gd name="T21" fmla="*/ 124 h 174"/>
                  <a:gd name="T22" fmla="*/ 5 w 183"/>
                  <a:gd name="T23" fmla="*/ 115 h 174"/>
                  <a:gd name="T24" fmla="*/ 7 w 183"/>
                  <a:gd name="T25" fmla="*/ 107 h 174"/>
                  <a:gd name="T26" fmla="*/ 9 w 183"/>
                  <a:gd name="T27" fmla="*/ 99 h 174"/>
                  <a:gd name="T28" fmla="*/ 10 w 183"/>
                  <a:gd name="T29" fmla="*/ 92 h 174"/>
                  <a:gd name="T30" fmla="*/ 11 w 183"/>
                  <a:gd name="T31" fmla="*/ 89 h 174"/>
                  <a:gd name="T32" fmla="*/ 13 w 183"/>
                  <a:gd name="T33" fmla="*/ 87 h 174"/>
                  <a:gd name="T34" fmla="*/ 15 w 183"/>
                  <a:gd name="T35" fmla="*/ 45 h 174"/>
                  <a:gd name="T36" fmla="*/ 156 w 183"/>
                  <a:gd name="T37" fmla="*/ 0 h 174"/>
                  <a:gd name="T38" fmla="*/ 157 w 183"/>
                  <a:gd name="T39" fmla="*/ 0 h 174"/>
                  <a:gd name="T40" fmla="*/ 160 w 183"/>
                  <a:gd name="T41" fmla="*/ 3 h 174"/>
                  <a:gd name="T42" fmla="*/ 163 w 183"/>
                  <a:gd name="T43" fmla="*/ 6 h 174"/>
                  <a:gd name="T44" fmla="*/ 167 w 183"/>
                  <a:gd name="T45" fmla="*/ 10 h 174"/>
                  <a:gd name="T46" fmla="*/ 172 w 183"/>
                  <a:gd name="T47" fmla="*/ 17 h 174"/>
                  <a:gd name="T48" fmla="*/ 176 w 183"/>
                  <a:gd name="T49" fmla="*/ 24 h 174"/>
                  <a:gd name="T50" fmla="*/ 178 w 183"/>
                  <a:gd name="T51" fmla="*/ 33 h 174"/>
                  <a:gd name="T52" fmla="*/ 180 w 183"/>
                  <a:gd name="T53" fmla="*/ 42 h 174"/>
                  <a:gd name="T54" fmla="*/ 180 w 183"/>
                  <a:gd name="T55" fmla="*/ 52 h 174"/>
                  <a:gd name="T56" fmla="*/ 180 w 183"/>
                  <a:gd name="T57" fmla="*/ 61 h 174"/>
                  <a:gd name="T58" fmla="*/ 182 w 183"/>
                  <a:gd name="T59" fmla="*/ 70 h 174"/>
                  <a:gd name="T60" fmla="*/ 182 w 183"/>
                  <a:gd name="T61" fmla="*/ 77 h 174"/>
                  <a:gd name="T62" fmla="*/ 182 w 183"/>
                  <a:gd name="T63" fmla="*/ 84 h 174"/>
                  <a:gd name="T64" fmla="*/ 182 w 183"/>
                  <a:gd name="T65" fmla="*/ 89 h 174"/>
                  <a:gd name="T66" fmla="*/ 182 w 183"/>
                  <a:gd name="T67" fmla="*/ 92 h 174"/>
                  <a:gd name="T68" fmla="*/ 182 w 183"/>
                  <a:gd name="T69" fmla="*/ 94 h 174"/>
                  <a:gd name="T70" fmla="*/ 2 w 183"/>
                  <a:gd name="T71" fmla="*/ 173 h 17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3"/>
                  <a:gd name="T109" fmla="*/ 0 h 174"/>
                  <a:gd name="T110" fmla="*/ 183 w 183"/>
                  <a:gd name="T111" fmla="*/ 174 h 17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3" h="174">
                    <a:moveTo>
                      <a:pt x="2" y="173"/>
                    </a:moveTo>
                    <a:lnTo>
                      <a:pt x="2" y="171"/>
                    </a:lnTo>
                    <a:lnTo>
                      <a:pt x="2" y="168"/>
                    </a:lnTo>
                    <a:lnTo>
                      <a:pt x="1" y="165"/>
                    </a:lnTo>
                    <a:lnTo>
                      <a:pt x="1" y="161"/>
                    </a:lnTo>
                    <a:lnTo>
                      <a:pt x="0" y="155"/>
                    </a:lnTo>
                    <a:lnTo>
                      <a:pt x="0" y="151"/>
                    </a:lnTo>
                    <a:lnTo>
                      <a:pt x="0" y="145"/>
                    </a:lnTo>
                    <a:lnTo>
                      <a:pt x="1" y="141"/>
                    </a:lnTo>
                    <a:lnTo>
                      <a:pt x="2" y="134"/>
                    </a:lnTo>
                    <a:lnTo>
                      <a:pt x="4" y="124"/>
                    </a:lnTo>
                    <a:lnTo>
                      <a:pt x="5" y="115"/>
                    </a:lnTo>
                    <a:lnTo>
                      <a:pt x="7" y="107"/>
                    </a:lnTo>
                    <a:lnTo>
                      <a:pt x="9" y="99"/>
                    </a:lnTo>
                    <a:lnTo>
                      <a:pt x="10" y="92"/>
                    </a:lnTo>
                    <a:lnTo>
                      <a:pt x="11" y="89"/>
                    </a:lnTo>
                    <a:lnTo>
                      <a:pt x="13" y="87"/>
                    </a:lnTo>
                    <a:lnTo>
                      <a:pt x="15" y="45"/>
                    </a:lnTo>
                    <a:lnTo>
                      <a:pt x="156" y="0"/>
                    </a:lnTo>
                    <a:lnTo>
                      <a:pt x="157" y="0"/>
                    </a:lnTo>
                    <a:lnTo>
                      <a:pt x="160" y="3"/>
                    </a:lnTo>
                    <a:lnTo>
                      <a:pt x="163" y="6"/>
                    </a:lnTo>
                    <a:lnTo>
                      <a:pt x="167" y="10"/>
                    </a:lnTo>
                    <a:lnTo>
                      <a:pt x="172" y="17"/>
                    </a:lnTo>
                    <a:lnTo>
                      <a:pt x="176" y="24"/>
                    </a:lnTo>
                    <a:lnTo>
                      <a:pt x="178" y="33"/>
                    </a:lnTo>
                    <a:lnTo>
                      <a:pt x="180" y="42"/>
                    </a:lnTo>
                    <a:lnTo>
                      <a:pt x="180" y="52"/>
                    </a:lnTo>
                    <a:lnTo>
                      <a:pt x="180" y="61"/>
                    </a:lnTo>
                    <a:lnTo>
                      <a:pt x="182" y="70"/>
                    </a:lnTo>
                    <a:lnTo>
                      <a:pt x="182" y="77"/>
                    </a:lnTo>
                    <a:lnTo>
                      <a:pt x="182" y="84"/>
                    </a:lnTo>
                    <a:lnTo>
                      <a:pt x="182" y="89"/>
                    </a:lnTo>
                    <a:lnTo>
                      <a:pt x="182" y="92"/>
                    </a:lnTo>
                    <a:lnTo>
                      <a:pt x="182" y="94"/>
                    </a:lnTo>
                    <a:lnTo>
                      <a:pt x="2" y="173"/>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74" name="Freeform 142"/>
              <p:cNvSpPr>
                <a:spLocks/>
              </p:cNvSpPr>
              <p:nvPr/>
            </p:nvSpPr>
            <p:spPr bwMode="auto">
              <a:xfrm>
                <a:off x="690" y="1983"/>
                <a:ext cx="30" cy="63"/>
              </a:xfrm>
              <a:custGeom>
                <a:avLst/>
                <a:gdLst>
                  <a:gd name="T0" fmla="*/ 12 w 30"/>
                  <a:gd name="T1" fmla="*/ 62 h 63"/>
                  <a:gd name="T2" fmla="*/ 8 w 30"/>
                  <a:gd name="T3" fmla="*/ 60 h 63"/>
                  <a:gd name="T4" fmla="*/ 6 w 30"/>
                  <a:gd name="T5" fmla="*/ 57 h 63"/>
                  <a:gd name="T6" fmla="*/ 4 w 30"/>
                  <a:gd name="T7" fmla="*/ 54 h 63"/>
                  <a:gd name="T8" fmla="*/ 3 w 30"/>
                  <a:gd name="T9" fmla="*/ 50 h 63"/>
                  <a:gd name="T10" fmla="*/ 1 w 30"/>
                  <a:gd name="T11" fmla="*/ 44 h 63"/>
                  <a:gd name="T12" fmla="*/ 1 w 30"/>
                  <a:gd name="T13" fmla="*/ 39 h 63"/>
                  <a:gd name="T14" fmla="*/ 0 w 30"/>
                  <a:gd name="T15" fmla="*/ 34 h 63"/>
                  <a:gd name="T16" fmla="*/ 0 w 30"/>
                  <a:gd name="T17" fmla="*/ 27 h 63"/>
                  <a:gd name="T18" fmla="*/ 1 w 30"/>
                  <a:gd name="T19" fmla="*/ 21 h 63"/>
                  <a:gd name="T20" fmla="*/ 2 w 30"/>
                  <a:gd name="T21" fmla="*/ 16 h 63"/>
                  <a:gd name="T22" fmla="*/ 4 w 30"/>
                  <a:gd name="T23" fmla="*/ 10 h 63"/>
                  <a:gd name="T24" fmla="*/ 6 w 30"/>
                  <a:gd name="T25" fmla="*/ 6 h 63"/>
                  <a:gd name="T26" fmla="*/ 8 w 30"/>
                  <a:gd name="T27" fmla="*/ 3 h 63"/>
                  <a:gd name="T28" fmla="*/ 11 w 30"/>
                  <a:gd name="T29" fmla="*/ 1 h 63"/>
                  <a:gd name="T30" fmla="*/ 13 w 30"/>
                  <a:gd name="T31" fmla="*/ 0 h 63"/>
                  <a:gd name="T32" fmla="*/ 16 w 30"/>
                  <a:gd name="T33" fmla="*/ 0 h 63"/>
                  <a:gd name="T34" fmla="*/ 20 w 30"/>
                  <a:gd name="T35" fmla="*/ 1 h 63"/>
                  <a:gd name="T36" fmla="*/ 22 w 30"/>
                  <a:gd name="T37" fmla="*/ 3 h 63"/>
                  <a:gd name="T38" fmla="*/ 24 w 30"/>
                  <a:gd name="T39" fmla="*/ 7 h 63"/>
                  <a:gd name="T40" fmla="*/ 25 w 30"/>
                  <a:gd name="T41" fmla="*/ 10 h 63"/>
                  <a:gd name="T42" fmla="*/ 27 w 30"/>
                  <a:gd name="T43" fmla="*/ 16 h 63"/>
                  <a:gd name="T44" fmla="*/ 27 w 30"/>
                  <a:gd name="T45" fmla="*/ 21 h 63"/>
                  <a:gd name="T46" fmla="*/ 29 w 30"/>
                  <a:gd name="T47" fmla="*/ 27 h 63"/>
                  <a:gd name="T48" fmla="*/ 29 w 30"/>
                  <a:gd name="T49" fmla="*/ 34 h 63"/>
                  <a:gd name="T50" fmla="*/ 27 w 30"/>
                  <a:gd name="T51" fmla="*/ 40 h 63"/>
                  <a:gd name="T52" fmla="*/ 26 w 30"/>
                  <a:gd name="T53" fmla="*/ 45 h 63"/>
                  <a:gd name="T54" fmla="*/ 24 w 30"/>
                  <a:gd name="T55" fmla="*/ 51 h 63"/>
                  <a:gd name="T56" fmla="*/ 22 w 30"/>
                  <a:gd name="T57" fmla="*/ 54 h 63"/>
                  <a:gd name="T58" fmla="*/ 20 w 30"/>
                  <a:gd name="T59" fmla="*/ 58 h 63"/>
                  <a:gd name="T60" fmla="*/ 17 w 30"/>
                  <a:gd name="T61" fmla="*/ 60 h 63"/>
                  <a:gd name="T62" fmla="*/ 14 w 30"/>
                  <a:gd name="T63" fmla="*/ 62 h 63"/>
                  <a:gd name="T64" fmla="*/ 12 w 30"/>
                  <a:gd name="T65" fmla="*/ 62 h 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
                  <a:gd name="T100" fmla="*/ 0 h 63"/>
                  <a:gd name="T101" fmla="*/ 30 w 30"/>
                  <a:gd name="T102" fmla="*/ 63 h 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 h="63">
                    <a:moveTo>
                      <a:pt x="12" y="62"/>
                    </a:moveTo>
                    <a:lnTo>
                      <a:pt x="8" y="60"/>
                    </a:lnTo>
                    <a:lnTo>
                      <a:pt x="6" y="57"/>
                    </a:lnTo>
                    <a:lnTo>
                      <a:pt x="4" y="54"/>
                    </a:lnTo>
                    <a:lnTo>
                      <a:pt x="3" y="50"/>
                    </a:lnTo>
                    <a:lnTo>
                      <a:pt x="1" y="44"/>
                    </a:lnTo>
                    <a:lnTo>
                      <a:pt x="1" y="39"/>
                    </a:lnTo>
                    <a:lnTo>
                      <a:pt x="0" y="34"/>
                    </a:lnTo>
                    <a:lnTo>
                      <a:pt x="0" y="27"/>
                    </a:lnTo>
                    <a:lnTo>
                      <a:pt x="1" y="21"/>
                    </a:lnTo>
                    <a:lnTo>
                      <a:pt x="2" y="16"/>
                    </a:lnTo>
                    <a:lnTo>
                      <a:pt x="4" y="10"/>
                    </a:lnTo>
                    <a:lnTo>
                      <a:pt x="6" y="6"/>
                    </a:lnTo>
                    <a:lnTo>
                      <a:pt x="8" y="3"/>
                    </a:lnTo>
                    <a:lnTo>
                      <a:pt x="11" y="1"/>
                    </a:lnTo>
                    <a:lnTo>
                      <a:pt x="13" y="0"/>
                    </a:lnTo>
                    <a:lnTo>
                      <a:pt x="16" y="0"/>
                    </a:lnTo>
                    <a:lnTo>
                      <a:pt x="20" y="1"/>
                    </a:lnTo>
                    <a:lnTo>
                      <a:pt x="22" y="3"/>
                    </a:lnTo>
                    <a:lnTo>
                      <a:pt x="24" y="7"/>
                    </a:lnTo>
                    <a:lnTo>
                      <a:pt x="25" y="10"/>
                    </a:lnTo>
                    <a:lnTo>
                      <a:pt x="27" y="16"/>
                    </a:lnTo>
                    <a:lnTo>
                      <a:pt x="27" y="21"/>
                    </a:lnTo>
                    <a:lnTo>
                      <a:pt x="29" y="27"/>
                    </a:lnTo>
                    <a:lnTo>
                      <a:pt x="29" y="34"/>
                    </a:lnTo>
                    <a:lnTo>
                      <a:pt x="27" y="40"/>
                    </a:lnTo>
                    <a:lnTo>
                      <a:pt x="26" y="45"/>
                    </a:lnTo>
                    <a:lnTo>
                      <a:pt x="24" y="51"/>
                    </a:lnTo>
                    <a:lnTo>
                      <a:pt x="22" y="54"/>
                    </a:lnTo>
                    <a:lnTo>
                      <a:pt x="20" y="58"/>
                    </a:lnTo>
                    <a:lnTo>
                      <a:pt x="17" y="60"/>
                    </a:lnTo>
                    <a:lnTo>
                      <a:pt x="14" y="62"/>
                    </a:lnTo>
                    <a:lnTo>
                      <a:pt x="12" y="6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75" name="Freeform 143"/>
              <p:cNvSpPr>
                <a:spLocks/>
              </p:cNvSpPr>
              <p:nvPr/>
            </p:nvSpPr>
            <p:spPr bwMode="auto">
              <a:xfrm>
                <a:off x="698" y="1994"/>
                <a:ext cx="18" cy="43"/>
              </a:xfrm>
              <a:custGeom>
                <a:avLst/>
                <a:gdLst>
                  <a:gd name="T0" fmla="*/ 7 w 18"/>
                  <a:gd name="T1" fmla="*/ 43 h 44"/>
                  <a:gd name="T2" fmla="*/ 6 w 18"/>
                  <a:gd name="T3" fmla="*/ 41 h 44"/>
                  <a:gd name="T4" fmla="*/ 3 w 18"/>
                  <a:gd name="T5" fmla="*/ 39 h 44"/>
                  <a:gd name="T6" fmla="*/ 2 w 18"/>
                  <a:gd name="T7" fmla="*/ 37 h 44"/>
                  <a:gd name="T8" fmla="*/ 1 w 18"/>
                  <a:gd name="T9" fmla="*/ 35 h 44"/>
                  <a:gd name="T10" fmla="*/ 1 w 18"/>
                  <a:gd name="T11" fmla="*/ 31 h 44"/>
                  <a:gd name="T12" fmla="*/ 0 w 18"/>
                  <a:gd name="T13" fmla="*/ 27 h 44"/>
                  <a:gd name="T14" fmla="*/ 0 w 18"/>
                  <a:gd name="T15" fmla="*/ 23 h 44"/>
                  <a:gd name="T16" fmla="*/ 0 w 18"/>
                  <a:gd name="T17" fmla="*/ 18 h 44"/>
                  <a:gd name="T18" fmla="*/ 0 w 18"/>
                  <a:gd name="T19" fmla="*/ 15 h 44"/>
                  <a:gd name="T20" fmla="*/ 1 w 18"/>
                  <a:gd name="T21" fmla="*/ 11 h 44"/>
                  <a:gd name="T22" fmla="*/ 2 w 18"/>
                  <a:gd name="T23" fmla="*/ 7 h 44"/>
                  <a:gd name="T24" fmla="*/ 3 w 18"/>
                  <a:gd name="T25" fmla="*/ 4 h 44"/>
                  <a:gd name="T26" fmla="*/ 4 w 18"/>
                  <a:gd name="T27" fmla="*/ 2 h 44"/>
                  <a:gd name="T28" fmla="*/ 7 w 18"/>
                  <a:gd name="T29" fmla="*/ 1 h 44"/>
                  <a:gd name="T30" fmla="*/ 8 w 18"/>
                  <a:gd name="T31" fmla="*/ 0 h 44"/>
                  <a:gd name="T32" fmla="*/ 9 w 18"/>
                  <a:gd name="T33" fmla="*/ 0 h 44"/>
                  <a:gd name="T34" fmla="*/ 12 w 18"/>
                  <a:gd name="T35" fmla="*/ 1 h 44"/>
                  <a:gd name="T36" fmla="*/ 13 w 18"/>
                  <a:gd name="T37" fmla="*/ 2 h 44"/>
                  <a:gd name="T38" fmla="*/ 14 w 18"/>
                  <a:gd name="T39" fmla="*/ 4 h 44"/>
                  <a:gd name="T40" fmla="*/ 15 w 18"/>
                  <a:gd name="T41" fmla="*/ 7 h 44"/>
                  <a:gd name="T42" fmla="*/ 17 w 18"/>
                  <a:gd name="T43" fmla="*/ 11 h 44"/>
                  <a:gd name="T44" fmla="*/ 17 w 18"/>
                  <a:gd name="T45" fmla="*/ 14 h 44"/>
                  <a:gd name="T46" fmla="*/ 17 w 18"/>
                  <a:gd name="T47" fmla="*/ 18 h 44"/>
                  <a:gd name="T48" fmla="*/ 17 w 18"/>
                  <a:gd name="T49" fmla="*/ 23 h 44"/>
                  <a:gd name="T50" fmla="*/ 17 w 18"/>
                  <a:gd name="T51" fmla="*/ 27 h 44"/>
                  <a:gd name="T52" fmla="*/ 15 w 18"/>
                  <a:gd name="T53" fmla="*/ 31 h 44"/>
                  <a:gd name="T54" fmla="*/ 14 w 18"/>
                  <a:gd name="T55" fmla="*/ 35 h 44"/>
                  <a:gd name="T56" fmla="*/ 13 w 18"/>
                  <a:gd name="T57" fmla="*/ 37 h 44"/>
                  <a:gd name="T58" fmla="*/ 12 w 18"/>
                  <a:gd name="T59" fmla="*/ 39 h 44"/>
                  <a:gd name="T60" fmla="*/ 10 w 18"/>
                  <a:gd name="T61" fmla="*/ 41 h 44"/>
                  <a:gd name="T62" fmla="*/ 8 w 18"/>
                  <a:gd name="T63" fmla="*/ 43 h 44"/>
                  <a:gd name="T64" fmla="*/ 7 w 18"/>
                  <a:gd name="T65" fmla="*/ 43 h 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44"/>
                  <a:gd name="T101" fmla="*/ 18 w 18"/>
                  <a:gd name="T102" fmla="*/ 44 h 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44">
                    <a:moveTo>
                      <a:pt x="7" y="43"/>
                    </a:moveTo>
                    <a:lnTo>
                      <a:pt x="6" y="41"/>
                    </a:lnTo>
                    <a:lnTo>
                      <a:pt x="3" y="39"/>
                    </a:lnTo>
                    <a:lnTo>
                      <a:pt x="2" y="37"/>
                    </a:lnTo>
                    <a:lnTo>
                      <a:pt x="1" y="35"/>
                    </a:lnTo>
                    <a:lnTo>
                      <a:pt x="1" y="31"/>
                    </a:lnTo>
                    <a:lnTo>
                      <a:pt x="0" y="27"/>
                    </a:lnTo>
                    <a:lnTo>
                      <a:pt x="0" y="23"/>
                    </a:lnTo>
                    <a:lnTo>
                      <a:pt x="0" y="18"/>
                    </a:lnTo>
                    <a:lnTo>
                      <a:pt x="0" y="15"/>
                    </a:lnTo>
                    <a:lnTo>
                      <a:pt x="1" y="11"/>
                    </a:lnTo>
                    <a:lnTo>
                      <a:pt x="2" y="7"/>
                    </a:lnTo>
                    <a:lnTo>
                      <a:pt x="3" y="4"/>
                    </a:lnTo>
                    <a:lnTo>
                      <a:pt x="4" y="2"/>
                    </a:lnTo>
                    <a:lnTo>
                      <a:pt x="7" y="1"/>
                    </a:lnTo>
                    <a:lnTo>
                      <a:pt x="8" y="0"/>
                    </a:lnTo>
                    <a:lnTo>
                      <a:pt x="9" y="0"/>
                    </a:lnTo>
                    <a:lnTo>
                      <a:pt x="12" y="1"/>
                    </a:lnTo>
                    <a:lnTo>
                      <a:pt x="13" y="2"/>
                    </a:lnTo>
                    <a:lnTo>
                      <a:pt x="14" y="4"/>
                    </a:lnTo>
                    <a:lnTo>
                      <a:pt x="15" y="7"/>
                    </a:lnTo>
                    <a:lnTo>
                      <a:pt x="17" y="11"/>
                    </a:lnTo>
                    <a:lnTo>
                      <a:pt x="17" y="14"/>
                    </a:lnTo>
                    <a:lnTo>
                      <a:pt x="17" y="18"/>
                    </a:lnTo>
                    <a:lnTo>
                      <a:pt x="17" y="23"/>
                    </a:lnTo>
                    <a:lnTo>
                      <a:pt x="17" y="27"/>
                    </a:lnTo>
                    <a:lnTo>
                      <a:pt x="15" y="31"/>
                    </a:lnTo>
                    <a:lnTo>
                      <a:pt x="14" y="35"/>
                    </a:lnTo>
                    <a:lnTo>
                      <a:pt x="13" y="37"/>
                    </a:lnTo>
                    <a:lnTo>
                      <a:pt x="12" y="39"/>
                    </a:lnTo>
                    <a:lnTo>
                      <a:pt x="10" y="41"/>
                    </a:lnTo>
                    <a:lnTo>
                      <a:pt x="8" y="43"/>
                    </a:lnTo>
                    <a:lnTo>
                      <a:pt x="7" y="43"/>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76" name="Freeform 144"/>
              <p:cNvSpPr>
                <a:spLocks/>
              </p:cNvSpPr>
              <p:nvPr/>
            </p:nvSpPr>
            <p:spPr bwMode="auto">
              <a:xfrm>
                <a:off x="815" y="1932"/>
                <a:ext cx="26" cy="54"/>
              </a:xfrm>
              <a:custGeom>
                <a:avLst/>
                <a:gdLst>
                  <a:gd name="T0" fmla="*/ 10 w 25"/>
                  <a:gd name="T1" fmla="*/ 54 h 55"/>
                  <a:gd name="T2" fmla="*/ 7 w 25"/>
                  <a:gd name="T3" fmla="*/ 52 h 55"/>
                  <a:gd name="T4" fmla="*/ 5 w 25"/>
                  <a:gd name="T5" fmla="*/ 50 h 55"/>
                  <a:gd name="T6" fmla="*/ 4 w 25"/>
                  <a:gd name="T7" fmla="*/ 48 h 55"/>
                  <a:gd name="T8" fmla="*/ 2 w 25"/>
                  <a:gd name="T9" fmla="*/ 44 h 55"/>
                  <a:gd name="T10" fmla="*/ 1 w 25"/>
                  <a:gd name="T11" fmla="*/ 39 h 55"/>
                  <a:gd name="T12" fmla="*/ 0 w 25"/>
                  <a:gd name="T13" fmla="*/ 34 h 55"/>
                  <a:gd name="T14" fmla="*/ 0 w 25"/>
                  <a:gd name="T15" fmla="*/ 29 h 55"/>
                  <a:gd name="T16" fmla="*/ 0 w 25"/>
                  <a:gd name="T17" fmla="*/ 23 h 55"/>
                  <a:gd name="T18" fmla="*/ 1 w 25"/>
                  <a:gd name="T19" fmla="*/ 18 h 55"/>
                  <a:gd name="T20" fmla="*/ 2 w 25"/>
                  <a:gd name="T21" fmla="*/ 14 h 55"/>
                  <a:gd name="T22" fmla="*/ 3 w 25"/>
                  <a:gd name="T23" fmla="*/ 9 h 55"/>
                  <a:gd name="T24" fmla="*/ 5 w 25"/>
                  <a:gd name="T25" fmla="*/ 5 h 55"/>
                  <a:gd name="T26" fmla="*/ 7 w 25"/>
                  <a:gd name="T27" fmla="*/ 3 h 55"/>
                  <a:gd name="T28" fmla="*/ 9 w 25"/>
                  <a:gd name="T29" fmla="*/ 1 h 55"/>
                  <a:gd name="T30" fmla="*/ 12 w 25"/>
                  <a:gd name="T31" fmla="*/ 0 h 55"/>
                  <a:gd name="T32" fmla="*/ 14 w 25"/>
                  <a:gd name="T33" fmla="*/ 0 h 55"/>
                  <a:gd name="T34" fmla="*/ 16 w 25"/>
                  <a:gd name="T35" fmla="*/ 1 h 55"/>
                  <a:gd name="T36" fmla="*/ 18 w 25"/>
                  <a:gd name="T37" fmla="*/ 3 h 55"/>
                  <a:gd name="T38" fmla="*/ 20 w 25"/>
                  <a:gd name="T39" fmla="*/ 6 h 55"/>
                  <a:gd name="T40" fmla="*/ 21 w 25"/>
                  <a:gd name="T41" fmla="*/ 9 h 55"/>
                  <a:gd name="T42" fmla="*/ 22 w 25"/>
                  <a:gd name="T43" fmla="*/ 14 h 55"/>
                  <a:gd name="T44" fmla="*/ 24 w 25"/>
                  <a:gd name="T45" fmla="*/ 19 h 55"/>
                  <a:gd name="T46" fmla="*/ 24 w 25"/>
                  <a:gd name="T47" fmla="*/ 24 h 55"/>
                  <a:gd name="T48" fmla="*/ 24 w 25"/>
                  <a:gd name="T49" fmla="*/ 30 h 55"/>
                  <a:gd name="T50" fmla="*/ 24 w 25"/>
                  <a:gd name="T51" fmla="*/ 35 h 55"/>
                  <a:gd name="T52" fmla="*/ 22 w 25"/>
                  <a:gd name="T53" fmla="*/ 39 h 55"/>
                  <a:gd name="T54" fmla="*/ 20 w 25"/>
                  <a:gd name="T55" fmla="*/ 44 h 55"/>
                  <a:gd name="T56" fmla="*/ 19 w 25"/>
                  <a:gd name="T57" fmla="*/ 48 h 55"/>
                  <a:gd name="T58" fmla="*/ 17 w 25"/>
                  <a:gd name="T59" fmla="*/ 51 h 55"/>
                  <a:gd name="T60" fmla="*/ 15 w 25"/>
                  <a:gd name="T61" fmla="*/ 52 h 55"/>
                  <a:gd name="T62" fmla="*/ 13 w 25"/>
                  <a:gd name="T63" fmla="*/ 54 h 55"/>
                  <a:gd name="T64" fmla="*/ 10 w 25"/>
                  <a:gd name="T65" fmla="*/ 54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
                  <a:gd name="T100" fmla="*/ 0 h 55"/>
                  <a:gd name="T101" fmla="*/ 25 w 25"/>
                  <a:gd name="T102" fmla="*/ 55 h 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 h="55">
                    <a:moveTo>
                      <a:pt x="10" y="54"/>
                    </a:moveTo>
                    <a:lnTo>
                      <a:pt x="7" y="52"/>
                    </a:lnTo>
                    <a:lnTo>
                      <a:pt x="5" y="50"/>
                    </a:lnTo>
                    <a:lnTo>
                      <a:pt x="4" y="48"/>
                    </a:lnTo>
                    <a:lnTo>
                      <a:pt x="2" y="44"/>
                    </a:lnTo>
                    <a:lnTo>
                      <a:pt x="1" y="39"/>
                    </a:lnTo>
                    <a:lnTo>
                      <a:pt x="0" y="34"/>
                    </a:lnTo>
                    <a:lnTo>
                      <a:pt x="0" y="29"/>
                    </a:lnTo>
                    <a:lnTo>
                      <a:pt x="0" y="23"/>
                    </a:lnTo>
                    <a:lnTo>
                      <a:pt x="1" y="18"/>
                    </a:lnTo>
                    <a:lnTo>
                      <a:pt x="2" y="14"/>
                    </a:lnTo>
                    <a:lnTo>
                      <a:pt x="3" y="9"/>
                    </a:lnTo>
                    <a:lnTo>
                      <a:pt x="5" y="5"/>
                    </a:lnTo>
                    <a:lnTo>
                      <a:pt x="7" y="3"/>
                    </a:lnTo>
                    <a:lnTo>
                      <a:pt x="9" y="1"/>
                    </a:lnTo>
                    <a:lnTo>
                      <a:pt x="12" y="0"/>
                    </a:lnTo>
                    <a:lnTo>
                      <a:pt x="14" y="0"/>
                    </a:lnTo>
                    <a:lnTo>
                      <a:pt x="16" y="1"/>
                    </a:lnTo>
                    <a:lnTo>
                      <a:pt x="18" y="3"/>
                    </a:lnTo>
                    <a:lnTo>
                      <a:pt x="20" y="6"/>
                    </a:lnTo>
                    <a:lnTo>
                      <a:pt x="21" y="9"/>
                    </a:lnTo>
                    <a:lnTo>
                      <a:pt x="22" y="14"/>
                    </a:lnTo>
                    <a:lnTo>
                      <a:pt x="24" y="19"/>
                    </a:lnTo>
                    <a:lnTo>
                      <a:pt x="24" y="24"/>
                    </a:lnTo>
                    <a:lnTo>
                      <a:pt x="24" y="30"/>
                    </a:lnTo>
                    <a:lnTo>
                      <a:pt x="24" y="35"/>
                    </a:lnTo>
                    <a:lnTo>
                      <a:pt x="22" y="39"/>
                    </a:lnTo>
                    <a:lnTo>
                      <a:pt x="20" y="44"/>
                    </a:lnTo>
                    <a:lnTo>
                      <a:pt x="19" y="48"/>
                    </a:lnTo>
                    <a:lnTo>
                      <a:pt x="17" y="51"/>
                    </a:lnTo>
                    <a:lnTo>
                      <a:pt x="15" y="52"/>
                    </a:lnTo>
                    <a:lnTo>
                      <a:pt x="13" y="54"/>
                    </a:lnTo>
                    <a:lnTo>
                      <a:pt x="10" y="5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77" name="Freeform 145"/>
              <p:cNvSpPr>
                <a:spLocks/>
              </p:cNvSpPr>
              <p:nvPr/>
            </p:nvSpPr>
            <p:spPr bwMode="auto">
              <a:xfrm>
                <a:off x="820" y="1938"/>
                <a:ext cx="17" cy="39"/>
              </a:xfrm>
              <a:custGeom>
                <a:avLst/>
                <a:gdLst>
                  <a:gd name="T0" fmla="*/ 6 w 19"/>
                  <a:gd name="T1" fmla="*/ 37 h 38"/>
                  <a:gd name="T2" fmla="*/ 5 w 19"/>
                  <a:gd name="T3" fmla="*/ 37 h 38"/>
                  <a:gd name="T4" fmla="*/ 4 w 19"/>
                  <a:gd name="T5" fmla="*/ 35 h 38"/>
                  <a:gd name="T6" fmla="*/ 2 w 19"/>
                  <a:gd name="T7" fmla="*/ 33 h 38"/>
                  <a:gd name="T8" fmla="*/ 1 w 19"/>
                  <a:gd name="T9" fmla="*/ 30 h 38"/>
                  <a:gd name="T10" fmla="*/ 1 w 19"/>
                  <a:gd name="T11" fmla="*/ 28 h 38"/>
                  <a:gd name="T12" fmla="*/ 0 w 19"/>
                  <a:gd name="T13" fmla="*/ 25 h 38"/>
                  <a:gd name="T14" fmla="*/ 0 w 19"/>
                  <a:gd name="T15" fmla="*/ 20 h 38"/>
                  <a:gd name="T16" fmla="*/ 0 w 19"/>
                  <a:gd name="T17" fmla="*/ 17 h 38"/>
                  <a:gd name="T18" fmla="*/ 1 w 19"/>
                  <a:gd name="T19" fmla="*/ 13 h 38"/>
                  <a:gd name="T20" fmla="*/ 1 w 19"/>
                  <a:gd name="T21" fmla="*/ 9 h 38"/>
                  <a:gd name="T22" fmla="*/ 2 w 19"/>
                  <a:gd name="T23" fmla="*/ 7 h 38"/>
                  <a:gd name="T24" fmla="*/ 4 w 19"/>
                  <a:gd name="T25" fmla="*/ 4 h 38"/>
                  <a:gd name="T26" fmla="*/ 5 w 19"/>
                  <a:gd name="T27" fmla="*/ 3 h 38"/>
                  <a:gd name="T28" fmla="*/ 6 w 19"/>
                  <a:gd name="T29" fmla="*/ 1 h 38"/>
                  <a:gd name="T30" fmla="*/ 8 w 19"/>
                  <a:gd name="T31" fmla="*/ 0 h 38"/>
                  <a:gd name="T32" fmla="*/ 11 w 19"/>
                  <a:gd name="T33" fmla="*/ 0 h 38"/>
                  <a:gd name="T34" fmla="*/ 12 w 19"/>
                  <a:gd name="T35" fmla="*/ 1 h 38"/>
                  <a:gd name="T36" fmla="*/ 13 w 19"/>
                  <a:gd name="T37" fmla="*/ 2 h 38"/>
                  <a:gd name="T38" fmla="*/ 15 w 19"/>
                  <a:gd name="T39" fmla="*/ 4 h 38"/>
                  <a:gd name="T40" fmla="*/ 16 w 19"/>
                  <a:gd name="T41" fmla="*/ 7 h 38"/>
                  <a:gd name="T42" fmla="*/ 16 w 19"/>
                  <a:gd name="T43" fmla="*/ 9 h 38"/>
                  <a:gd name="T44" fmla="*/ 18 w 19"/>
                  <a:gd name="T45" fmla="*/ 13 h 38"/>
                  <a:gd name="T46" fmla="*/ 18 w 19"/>
                  <a:gd name="T47" fmla="*/ 17 h 38"/>
                  <a:gd name="T48" fmla="*/ 18 w 19"/>
                  <a:gd name="T49" fmla="*/ 20 h 38"/>
                  <a:gd name="T50" fmla="*/ 16 w 19"/>
                  <a:gd name="T51" fmla="*/ 23 h 38"/>
                  <a:gd name="T52" fmla="*/ 16 w 19"/>
                  <a:gd name="T53" fmla="*/ 28 h 38"/>
                  <a:gd name="T54" fmla="*/ 15 w 19"/>
                  <a:gd name="T55" fmla="*/ 30 h 38"/>
                  <a:gd name="T56" fmla="*/ 13 w 19"/>
                  <a:gd name="T57" fmla="*/ 33 h 38"/>
                  <a:gd name="T58" fmla="*/ 12 w 19"/>
                  <a:gd name="T59" fmla="*/ 34 h 38"/>
                  <a:gd name="T60" fmla="*/ 11 w 19"/>
                  <a:gd name="T61" fmla="*/ 37 h 38"/>
                  <a:gd name="T62" fmla="*/ 9 w 19"/>
                  <a:gd name="T63" fmla="*/ 37 h 38"/>
                  <a:gd name="T64" fmla="*/ 6 w 19"/>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
                  <a:gd name="T100" fmla="*/ 0 h 38"/>
                  <a:gd name="T101" fmla="*/ 19 w 19"/>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 h="38">
                    <a:moveTo>
                      <a:pt x="6" y="37"/>
                    </a:moveTo>
                    <a:lnTo>
                      <a:pt x="5" y="37"/>
                    </a:lnTo>
                    <a:lnTo>
                      <a:pt x="4" y="35"/>
                    </a:lnTo>
                    <a:lnTo>
                      <a:pt x="2" y="33"/>
                    </a:lnTo>
                    <a:lnTo>
                      <a:pt x="1" y="30"/>
                    </a:lnTo>
                    <a:lnTo>
                      <a:pt x="1" y="28"/>
                    </a:lnTo>
                    <a:lnTo>
                      <a:pt x="0" y="25"/>
                    </a:lnTo>
                    <a:lnTo>
                      <a:pt x="0" y="20"/>
                    </a:lnTo>
                    <a:lnTo>
                      <a:pt x="0" y="17"/>
                    </a:lnTo>
                    <a:lnTo>
                      <a:pt x="1" y="13"/>
                    </a:lnTo>
                    <a:lnTo>
                      <a:pt x="1" y="9"/>
                    </a:lnTo>
                    <a:lnTo>
                      <a:pt x="2" y="7"/>
                    </a:lnTo>
                    <a:lnTo>
                      <a:pt x="4" y="4"/>
                    </a:lnTo>
                    <a:lnTo>
                      <a:pt x="5" y="3"/>
                    </a:lnTo>
                    <a:lnTo>
                      <a:pt x="6" y="1"/>
                    </a:lnTo>
                    <a:lnTo>
                      <a:pt x="8" y="0"/>
                    </a:lnTo>
                    <a:lnTo>
                      <a:pt x="11" y="0"/>
                    </a:lnTo>
                    <a:lnTo>
                      <a:pt x="12" y="1"/>
                    </a:lnTo>
                    <a:lnTo>
                      <a:pt x="13" y="2"/>
                    </a:lnTo>
                    <a:lnTo>
                      <a:pt x="15" y="4"/>
                    </a:lnTo>
                    <a:lnTo>
                      <a:pt x="16" y="7"/>
                    </a:lnTo>
                    <a:lnTo>
                      <a:pt x="16" y="9"/>
                    </a:lnTo>
                    <a:lnTo>
                      <a:pt x="18" y="13"/>
                    </a:lnTo>
                    <a:lnTo>
                      <a:pt x="18" y="17"/>
                    </a:lnTo>
                    <a:lnTo>
                      <a:pt x="18" y="20"/>
                    </a:lnTo>
                    <a:lnTo>
                      <a:pt x="16" y="23"/>
                    </a:lnTo>
                    <a:lnTo>
                      <a:pt x="16" y="28"/>
                    </a:lnTo>
                    <a:lnTo>
                      <a:pt x="15" y="30"/>
                    </a:lnTo>
                    <a:lnTo>
                      <a:pt x="13" y="33"/>
                    </a:lnTo>
                    <a:lnTo>
                      <a:pt x="12" y="34"/>
                    </a:lnTo>
                    <a:lnTo>
                      <a:pt x="11" y="37"/>
                    </a:lnTo>
                    <a:lnTo>
                      <a:pt x="9" y="37"/>
                    </a:lnTo>
                    <a:lnTo>
                      <a:pt x="6" y="37"/>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78" name="Freeform 146"/>
              <p:cNvSpPr>
                <a:spLocks/>
              </p:cNvSpPr>
              <p:nvPr/>
            </p:nvSpPr>
            <p:spPr bwMode="auto">
              <a:xfrm>
                <a:off x="528" y="1964"/>
                <a:ext cx="140" cy="77"/>
              </a:xfrm>
              <a:custGeom>
                <a:avLst/>
                <a:gdLst>
                  <a:gd name="T0" fmla="*/ 140 w 141"/>
                  <a:gd name="T1" fmla="*/ 53 h 76"/>
                  <a:gd name="T2" fmla="*/ 140 w 141"/>
                  <a:gd name="T3" fmla="*/ 54 h 76"/>
                  <a:gd name="T4" fmla="*/ 138 w 141"/>
                  <a:gd name="T5" fmla="*/ 55 h 76"/>
                  <a:gd name="T6" fmla="*/ 138 w 141"/>
                  <a:gd name="T7" fmla="*/ 56 h 76"/>
                  <a:gd name="T8" fmla="*/ 137 w 141"/>
                  <a:gd name="T9" fmla="*/ 57 h 76"/>
                  <a:gd name="T10" fmla="*/ 136 w 141"/>
                  <a:gd name="T11" fmla="*/ 58 h 76"/>
                  <a:gd name="T12" fmla="*/ 135 w 141"/>
                  <a:gd name="T13" fmla="*/ 60 h 76"/>
                  <a:gd name="T14" fmla="*/ 134 w 141"/>
                  <a:gd name="T15" fmla="*/ 60 h 76"/>
                  <a:gd name="T16" fmla="*/ 133 w 141"/>
                  <a:gd name="T17" fmla="*/ 60 h 76"/>
                  <a:gd name="T18" fmla="*/ 126 w 141"/>
                  <a:gd name="T19" fmla="*/ 58 h 76"/>
                  <a:gd name="T20" fmla="*/ 111 w 141"/>
                  <a:gd name="T21" fmla="*/ 52 h 76"/>
                  <a:gd name="T22" fmla="*/ 91 w 141"/>
                  <a:gd name="T23" fmla="*/ 43 h 76"/>
                  <a:gd name="T24" fmla="*/ 68 w 141"/>
                  <a:gd name="T25" fmla="*/ 33 h 76"/>
                  <a:gd name="T26" fmla="*/ 45 w 141"/>
                  <a:gd name="T27" fmla="*/ 22 h 76"/>
                  <a:gd name="T28" fmla="*/ 26 w 141"/>
                  <a:gd name="T29" fmla="*/ 14 h 76"/>
                  <a:gd name="T30" fmla="*/ 11 w 141"/>
                  <a:gd name="T31" fmla="*/ 8 h 76"/>
                  <a:gd name="T32" fmla="*/ 6 w 141"/>
                  <a:gd name="T33" fmla="*/ 6 h 76"/>
                  <a:gd name="T34" fmla="*/ 3 w 141"/>
                  <a:gd name="T35" fmla="*/ 0 h 76"/>
                  <a:gd name="T36" fmla="*/ 3 w 141"/>
                  <a:gd name="T37" fmla="*/ 0 h 76"/>
                  <a:gd name="T38" fmla="*/ 3 w 141"/>
                  <a:gd name="T39" fmla="*/ 0 h 76"/>
                  <a:gd name="T40" fmla="*/ 2 w 141"/>
                  <a:gd name="T41" fmla="*/ 0 h 76"/>
                  <a:gd name="T42" fmla="*/ 2 w 141"/>
                  <a:gd name="T43" fmla="*/ 0 h 76"/>
                  <a:gd name="T44" fmla="*/ 1 w 141"/>
                  <a:gd name="T45" fmla="*/ 0 h 76"/>
                  <a:gd name="T46" fmla="*/ 1 w 141"/>
                  <a:gd name="T47" fmla="*/ 1 h 76"/>
                  <a:gd name="T48" fmla="*/ 0 w 141"/>
                  <a:gd name="T49" fmla="*/ 2 h 76"/>
                  <a:gd name="T50" fmla="*/ 0 w 141"/>
                  <a:gd name="T51" fmla="*/ 3 h 76"/>
                  <a:gd name="T52" fmla="*/ 0 w 141"/>
                  <a:gd name="T53" fmla="*/ 5 h 76"/>
                  <a:gd name="T54" fmla="*/ 1 w 141"/>
                  <a:gd name="T55" fmla="*/ 7 h 76"/>
                  <a:gd name="T56" fmla="*/ 1 w 141"/>
                  <a:gd name="T57" fmla="*/ 9 h 76"/>
                  <a:gd name="T58" fmla="*/ 2 w 141"/>
                  <a:gd name="T59" fmla="*/ 13 h 76"/>
                  <a:gd name="T60" fmla="*/ 3 w 141"/>
                  <a:gd name="T61" fmla="*/ 14 h 76"/>
                  <a:gd name="T62" fmla="*/ 3 w 141"/>
                  <a:gd name="T63" fmla="*/ 16 h 76"/>
                  <a:gd name="T64" fmla="*/ 4 w 141"/>
                  <a:gd name="T65" fmla="*/ 17 h 76"/>
                  <a:gd name="T66" fmla="*/ 4 w 141"/>
                  <a:gd name="T67" fmla="*/ 18 h 76"/>
                  <a:gd name="T68" fmla="*/ 9 w 141"/>
                  <a:gd name="T69" fmla="*/ 20 h 76"/>
                  <a:gd name="T70" fmla="*/ 23 w 141"/>
                  <a:gd name="T71" fmla="*/ 27 h 76"/>
                  <a:gd name="T72" fmla="*/ 44 w 141"/>
                  <a:gd name="T73" fmla="*/ 35 h 76"/>
                  <a:gd name="T74" fmla="*/ 68 w 141"/>
                  <a:gd name="T75" fmla="*/ 46 h 76"/>
                  <a:gd name="T76" fmla="*/ 91 w 141"/>
                  <a:gd name="T77" fmla="*/ 57 h 76"/>
                  <a:gd name="T78" fmla="*/ 111 w 141"/>
                  <a:gd name="T79" fmla="*/ 66 h 76"/>
                  <a:gd name="T80" fmla="*/ 126 w 141"/>
                  <a:gd name="T81" fmla="*/ 72 h 76"/>
                  <a:gd name="T82" fmla="*/ 133 w 141"/>
                  <a:gd name="T83" fmla="*/ 75 h 76"/>
                  <a:gd name="T84" fmla="*/ 134 w 141"/>
                  <a:gd name="T85" fmla="*/ 73 h 76"/>
                  <a:gd name="T86" fmla="*/ 135 w 141"/>
                  <a:gd name="T87" fmla="*/ 72 h 76"/>
                  <a:gd name="T88" fmla="*/ 136 w 141"/>
                  <a:gd name="T89" fmla="*/ 71 h 76"/>
                  <a:gd name="T90" fmla="*/ 136 w 141"/>
                  <a:gd name="T91" fmla="*/ 70 h 76"/>
                  <a:gd name="T92" fmla="*/ 137 w 141"/>
                  <a:gd name="T93" fmla="*/ 68 h 76"/>
                  <a:gd name="T94" fmla="*/ 138 w 141"/>
                  <a:gd name="T95" fmla="*/ 67 h 76"/>
                  <a:gd name="T96" fmla="*/ 138 w 141"/>
                  <a:gd name="T97" fmla="*/ 66 h 76"/>
                  <a:gd name="T98" fmla="*/ 138 w 141"/>
                  <a:gd name="T99" fmla="*/ 66 h 76"/>
                  <a:gd name="T100" fmla="*/ 140 w 141"/>
                  <a:gd name="T101" fmla="*/ 53 h 7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1"/>
                  <a:gd name="T154" fmla="*/ 0 h 76"/>
                  <a:gd name="T155" fmla="*/ 141 w 141"/>
                  <a:gd name="T156" fmla="*/ 76 h 7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1" h="76">
                    <a:moveTo>
                      <a:pt x="140" y="53"/>
                    </a:moveTo>
                    <a:lnTo>
                      <a:pt x="140" y="54"/>
                    </a:lnTo>
                    <a:lnTo>
                      <a:pt x="138" y="55"/>
                    </a:lnTo>
                    <a:lnTo>
                      <a:pt x="138" y="56"/>
                    </a:lnTo>
                    <a:lnTo>
                      <a:pt x="137" y="57"/>
                    </a:lnTo>
                    <a:lnTo>
                      <a:pt x="136" y="58"/>
                    </a:lnTo>
                    <a:lnTo>
                      <a:pt x="135" y="60"/>
                    </a:lnTo>
                    <a:lnTo>
                      <a:pt x="134" y="60"/>
                    </a:lnTo>
                    <a:lnTo>
                      <a:pt x="133" y="60"/>
                    </a:lnTo>
                    <a:lnTo>
                      <a:pt x="126" y="58"/>
                    </a:lnTo>
                    <a:lnTo>
                      <a:pt x="111" y="52"/>
                    </a:lnTo>
                    <a:lnTo>
                      <a:pt x="91" y="43"/>
                    </a:lnTo>
                    <a:lnTo>
                      <a:pt x="68" y="33"/>
                    </a:lnTo>
                    <a:lnTo>
                      <a:pt x="45" y="22"/>
                    </a:lnTo>
                    <a:lnTo>
                      <a:pt x="26" y="14"/>
                    </a:lnTo>
                    <a:lnTo>
                      <a:pt x="11" y="8"/>
                    </a:lnTo>
                    <a:lnTo>
                      <a:pt x="6" y="6"/>
                    </a:lnTo>
                    <a:lnTo>
                      <a:pt x="3" y="0"/>
                    </a:lnTo>
                    <a:lnTo>
                      <a:pt x="2" y="0"/>
                    </a:lnTo>
                    <a:lnTo>
                      <a:pt x="1" y="0"/>
                    </a:lnTo>
                    <a:lnTo>
                      <a:pt x="1" y="1"/>
                    </a:lnTo>
                    <a:lnTo>
                      <a:pt x="0" y="2"/>
                    </a:lnTo>
                    <a:lnTo>
                      <a:pt x="0" y="3"/>
                    </a:lnTo>
                    <a:lnTo>
                      <a:pt x="0" y="5"/>
                    </a:lnTo>
                    <a:lnTo>
                      <a:pt x="1" y="7"/>
                    </a:lnTo>
                    <a:lnTo>
                      <a:pt x="1" y="9"/>
                    </a:lnTo>
                    <a:lnTo>
                      <a:pt x="2" y="13"/>
                    </a:lnTo>
                    <a:lnTo>
                      <a:pt x="3" y="14"/>
                    </a:lnTo>
                    <a:lnTo>
                      <a:pt x="3" y="16"/>
                    </a:lnTo>
                    <a:lnTo>
                      <a:pt x="4" y="17"/>
                    </a:lnTo>
                    <a:lnTo>
                      <a:pt x="4" y="18"/>
                    </a:lnTo>
                    <a:lnTo>
                      <a:pt x="9" y="20"/>
                    </a:lnTo>
                    <a:lnTo>
                      <a:pt x="23" y="27"/>
                    </a:lnTo>
                    <a:lnTo>
                      <a:pt x="44" y="35"/>
                    </a:lnTo>
                    <a:lnTo>
                      <a:pt x="68" y="46"/>
                    </a:lnTo>
                    <a:lnTo>
                      <a:pt x="91" y="57"/>
                    </a:lnTo>
                    <a:lnTo>
                      <a:pt x="111" y="66"/>
                    </a:lnTo>
                    <a:lnTo>
                      <a:pt x="126" y="72"/>
                    </a:lnTo>
                    <a:lnTo>
                      <a:pt x="133" y="75"/>
                    </a:lnTo>
                    <a:lnTo>
                      <a:pt x="134" y="73"/>
                    </a:lnTo>
                    <a:lnTo>
                      <a:pt x="135" y="72"/>
                    </a:lnTo>
                    <a:lnTo>
                      <a:pt x="136" y="71"/>
                    </a:lnTo>
                    <a:lnTo>
                      <a:pt x="136" y="70"/>
                    </a:lnTo>
                    <a:lnTo>
                      <a:pt x="137" y="68"/>
                    </a:lnTo>
                    <a:lnTo>
                      <a:pt x="138" y="67"/>
                    </a:lnTo>
                    <a:lnTo>
                      <a:pt x="138" y="66"/>
                    </a:lnTo>
                    <a:lnTo>
                      <a:pt x="140" y="53"/>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79" name="Freeform 147"/>
              <p:cNvSpPr>
                <a:spLocks/>
              </p:cNvSpPr>
              <p:nvPr/>
            </p:nvSpPr>
            <p:spPr bwMode="auto">
              <a:xfrm>
                <a:off x="567" y="1868"/>
                <a:ext cx="157" cy="68"/>
              </a:xfrm>
              <a:custGeom>
                <a:avLst/>
                <a:gdLst>
                  <a:gd name="T0" fmla="*/ 152 w 157"/>
                  <a:gd name="T1" fmla="*/ 47 h 68"/>
                  <a:gd name="T2" fmla="*/ 154 w 157"/>
                  <a:gd name="T3" fmla="*/ 44 h 68"/>
                  <a:gd name="T4" fmla="*/ 156 w 157"/>
                  <a:gd name="T5" fmla="*/ 39 h 68"/>
                  <a:gd name="T6" fmla="*/ 154 w 157"/>
                  <a:gd name="T7" fmla="*/ 35 h 68"/>
                  <a:gd name="T8" fmla="*/ 154 w 157"/>
                  <a:gd name="T9" fmla="*/ 31 h 68"/>
                  <a:gd name="T10" fmla="*/ 153 w 157"/>
                  <a:gd name="T11" fmla="*/ 25 h 68"/>
                  <a:gd name="T12" fmla="*/ 152 w 157"/>
                  <a:gd name="T13" fmla="*/ 22 h 68"/>
                  <a:gd name="T14" fmla="*/ 151 w 157"/>
                  <a:gd name="T15" fmla="*/ 19 h 68"/>
                  <a:gd name="T16" fmla="*/ 150 w 157"/>
                  <a:gd name="T17" fmla="*/ 19 h 68"/>
                  <a:gd name="T18" fmla="*/ 149 w 157"/>
                  <a:gd name="T19" fmla="*/ 19 h 68"/>
                  <a:gd name="T20" fmla="*/ 144 w 157"/>
                  <a:gd name="T21" fmla="*/ 21 h 68"/>
                  <a:gd name="T22" fmla="*/ 137 w 157"/>
                  <a:gd name="T23" fmla="*/ 24 h 68"/>
                  <a:gd name="T24" fmla="*/ 128 w 157"/>
                  <a:gd name="T25" fmla="*/ 28 h 68"/>
                  <a:gd name="T26" fmla="*/ 120 w 157"/>
                  <a:gd name="T27" fmla="*/ 31 h 68"/>
                  <a:gd name="T28" fmla="*/ 112 w 157"/>
                  <a:gd name="T29" fmla="*/ 33 h 68"/>
                  <a:gd name="T30" fmla="*/ 107 w 157"/>
                  <a:gd name="T31" fmla="*/ 35 h 68"/>
                  <a:gd name="T32" fmla="*/ 104 w 157"/>
                  <a:gd name="T33" fmla="*/ 36 h 68"/>
                  <a:gd name="T34" fmla="*/ 97 w 157"/>
                  <a:gd name="T35" fmla="*/ 34 h 68"/>
                  <a:gd name="T36" fmla="*/ 84 w 157"/>
                  <a:gd name="T37" fmla="*/ 30 h 68"/>
                  <a:gd name="T38" fmla="*/ 69 w 157"/>
                  <a:gd name="T39" fmla="*/ 23 h 68"/>
                  <a:gd name="T40" fmla="*/ 52 w 157"/>
                  <a:gd name="T41" fmla="*/ 17 h 68"/>
                  <a:gd name="T42" fmla="*/ 35 w 157"/>
                  <a:gd name="T43" fmla="*/ 11 h 68"/>
                  <a:gd name="T44" fmla="*/ 21 w 157"/>
                  <a:gd name="T45" fmla="*/ 5 h 68"/>
                  <a:gd name="T46" fmla="*/ 11 w 157"/>
                  <a:gd name="T47" fmla="*/ 2 h 68"/>
                  <a:gd name="T48" fmla="*/ 8 w 157"/>
                  <a:gd name="T49" fmla="*/ 0 h 68"/>
                  <a:gd name="T50" fmla="*/ 0 w 157"/>
                  <a:gd name="T51" fmla="*/ 25 h 68"/>
                  <a:gd name="T52" fmla="*/ 1 w 157"/>
                  <a:gd name="T53" fmla="*/ 25 h 68"/>
                  <a:gd name="T54" fmla="*/ 3 w 157"/>
                  <a:gd name="T55" fmla="*/ 27 h 68"/>
                  <a:gd name="T56" fmla="*/ 6 w 157"/>
                  <a:gd name="T57" fmla="*/ 29 h 68"/>
                  <a:gd name="T58" fmla="*/ 10 w 157"/>
                  <a:gd name="T59" fmla="*/ 32 h 68"/>
                  <a:gd name="T60" fmla="*/ 16 w 157"/>
                  <a:gd name="T61" fmla="*/ 35 h 68"/>
                  <a:gd name="T62" fmla="*/ 23 w 157"/>
                  <a:gd name="T63" fmla="*/ 38 h 68"/>
                  <a:gd name="T64" fmla="*/ 32 w 157"/>
                  <a:gd name="T65" fmla="*/ 43 h 68"/>
                  <a:gd name="T66" fmla="*/ 42 w 157"/>
                  <a:gd name="T67" fmla="*/ 47 h 68"/>
                  <a:gd name="T68" fmla="*/ 53 w 157"/>
                  <a:gd name="T69" fmla="*/ 50 h 68"/>
                  <a:gd name="T70" fmla="*/ 63 w 157"/>
                  <a:gd name="T71" fmla="*/ 55 h 68"/>
                  <a:gd name="T72" fmla="*/ 74 w 157"/>
                  <a:gd name="T73" fmla="*/ 58 h 68"/>
                  <a:gd name="T74" fmla="*/ 84 w 157"/>
                  <a:gd name="T75" fmla="*/ 61 h 68"/>
                  <a:gd name="T76" fmla="*/ 93 w 157"/>
                  <a:gd name="T77" fmla="*/ 63 h 68"/>
                  <a:gd name="T78" fmla="*/ 99 w 157"/>
                  <a:gd name="T79" fmla="*/ 65 h 68"/>
                  <a:gd name="T80" fmla="*/ 104 w 157"/>
                  <a:gd name="T81" fmla="*/ 67 h 68"/>
                  <a:gd name="T82" fmla="*/ 105 w 157"/>
                  <a:gd name="T83" fmla="*/ 67 h 68"/>
                  <a:gd name="T84" fmla="*/ 107 w 157"/>
                  <a:gd name="T85" fmla="*/ 67 h 68"/>
                  <a:gd name="T86" fmla="*/ 111 w 157"/>
                  <a:gd name="T87" fmla="*/ 64 h 68"/>
                  <a:gd name="T88" fmla="*/ 118 w 157"/>
                  <a:gd name="T89" fmla="*/ 62 h 68"/>
                  <a:gd name="T90" fmla="*/ 126 w 157"/>
                  <a:gd name="T91" fmla="*/ 59 h 68"/>
                  <a:gd name="T92" fmla="*/ 134 w 157"/>
                  <a:gd name="T93" fmla="*/ 57 h 68"/>
                  <a:gd name="T94" fmla="*/ 141 w 157"/>
                  <a:gd name="T95" fmla="*/ 52 h 68"/>
                  <a:gd name="T96" fmla="*/ 148 w 157"/>
                  <a:gd name="T97" fmla="*/ 50 h 68"/>
                  <a:gd name="T98" fmla="*/ 152 w 157"/>
                  <a:gd name="T99" fmla="*/ 47 h 6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7"/>
                  <a:gd name="T151" fmla="*/ 0 h 68"/>
                  <a:gd name="T152" fmla="*/ 157 w 157"/>
                  <a:gd name="T153" fmla="*/ 68 h 6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7" h="68">
                    <a:moveTo>
                      <a:pt x="152" y="47"/>
                    </a:moveTo>
                    <a:lnTo>
                      <a:pt x="154" y="44"/>
                    </a:lnTo>
                    <a:lnTo>
                      <a:pt x="156" y="39"/>
                    </a:lnTo>
                    <a:lnTo>
                      <a:pt x="154" y="35"/>
                    </a:lnTo>
                    <a:lnTo>
                      <a:pt x="154" y="31"/>
                    </a:lnTo>
                    <a:lnTo>
                      <a:pt x="153" y="25"/>
                    </a:lnTo>
                    <a:lnTo>
                      <a:pt x="152" y="22"/>
                    </a:lnTo>
                    <a:lnTo>
                      <a:pt x="151" y="19"/>
                    </a:lnTo>
                    <a:lnTo>
                      <a:pt x="150" y="19"/>
                    </a:lnTo>
                    <a:lnTo>
                      <a:pt x="149" y="19"/>
                    </a:lnTo>
                    <a:lnTo>
                      <a:pt x="144" y="21"/>
                    </a:lnTo>
                    <a:lnTo>
                      <a:pt x="137" y="24"/>
                    </a:lnTo>
                    <a:lnTo>
                      <a:pt x="128" y="28"/>
                    </a:lnTo>
                    <a:lnTo>
                      <a:pt x="120" y="31"/>
                    </a:lnTo>
                    <a:lnTo>
                      <a:pt x="112" y="33"/>
                    </a:lnTo>
                    <a:lnTo>
                      <a:pt x="107" y="35"/>
                    </a:lnTo>
                    <a:lnTo>
                      <a:pt x="104" y="36"/>
                    </a:lnTo>
                    <a:lnTo>
                      <a:pt x="97" y="34"/>
                    </a:lnTo>
                    <a:lnTo>
                      <a:pt x="84" y="30"/>
                    </a:lnTo>
                    <a:lnTo>
                      <a:pt x="69" y="23"/>
                    </a:lnTo>
                    <a:lnTo>
                      <a:pt x="52" y="17"/>
                    </a:lnTo>
                    <a:lnTo>
                      <a:pt x="35" y="11"/>
                    </a:lnTo>
                    <a:lnTo>
                      <a:pt x="21" y="5"/>
                    </a:lnTo>
                    <a:lnTo>
                      <a:pt x="11" y="2"/>
                    </a:lnTo>
                    <a:lnTo>
                      <a:pt x="8" y="0"/>
                    </a:lnTo>
                    <a:lnTo>
                      <a:pt x="0" y="25"/>
                    </a:lnTo>
                    <a:lnTo>
                      <a:pt x="1" y="25"/>
                    </a:lnTo>
                    <a:lnTo>
                      <a:pt x="3" y="27"/>
                    </a:lnTo>
                    <a:lnTo>
                      <a:pt x="6" y="29"/>
                    </a:lnTo>
                    <a:lnTo>
                      <a:pt x="10" y="32"/>
                    </a:lnTo>
                    <a:lnTo>
                      <a:pt x="16" y="35"/>
                    </a:lnTo>
                    <a:lnTo>
                      <a:pt x="23" y="38"/>
                    </a:lnTo>
                    <a:lnTo>
                      <a:pt x="32" y="43"/>
                    </a:lnTo>
                    <a:lnTo>
                      <a:pt x="42" y="47"/>
                    </a:lnTo>
                    <a:lnTo>
                      <a:pt x="53" y="50"/>
                    </a:lnTo>
                    <a:lnTo>
                      <a:pt x="63" y="55"/>
                    </a:lnTo>
                    <a:lnTo>
                      <a:pt x="74" y="58"/>
                    </a:lnTo>
                    <a:lnTo>
                      <a:pt x="84" y="61"/>
                    </a:lnTo>
                    <a:lnTo>
                      <a:pt x="93" y="63"/>
                    </a:lnTo>
                    <a:lnTo>
                      <a:pt x="99" y="65"/>
                    </a:lnTo>
                    <a:lnTo>
                      <a:pt x="104" y="67"/>
                    </a:lnTo>
                    <a:lnTo>
                      <a:pt x="105" y="67"/>
                    </a:lnTo>
                    <a:lnTo>
                      <a:pt x="107" y="67"/>
                    </a:lnTo>
                    <a:lnTo>
                      <a:pt x="111" y="64"/>
                    </a:lnTo>
                    <a:lnTo>
                      <a:pt x="118" y="62"/>
                    </a:lnTo>
                    <a:lnTo>
                      <a:pt x="126" y="59"/>
                    </a:lnTo>
                    <a:lnTo>
                      <a:pt x="134" y="57"/>
                    </a:lnTo>
                    <a:lnTo>
                      <a:pt x="141" y="52"/>
                    </a:lnTo>
                    <a:lnTo>
                      <a:pt x="148" y="50"/>
                    </a:lnTo>
                    <a:lnTo>
                      <a:pt x="152" y="47"/>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80" name="Freeform 148"/>
              <p:cNvSpPr>
                <a:spLocks/>
              </p:cNvSpPr>
              <p:nvPr/>
            </p:nvSpPr>
            <p:spPr bwMode="auto">
              <a:xfrm>
                <a:off x="570" y="1872"/>
                <a:ext cx="86" cy="55"/>
              </a:xfrm>
              <a:custGeom>
                <a:avLst/>
                <a:gdLst>
                  <a:gd name="T0" fmla="*/ 65 w 85"/>
                  <a:gd name="T1" fmla="*/ 49 h 55"/>
                  <a:gd name="T2" fmla="*/ 55 w 85"/>
                  <a:gd name="T3" fmla="*/ 46 h 55"/>
                  <a:gd name="T4" fmla="*/ 42 w 85"/>
                  <a:gd name="T5" fmla="*/ 41 h 55"/>
                  <a:gd name="T6" fmla="*/ 31 w 85"/>
                  <a:gd name="T7" fmla="*/ 36 h 55"/>
                  <a:gd name="T8" fmla="*/ 25 w 85"/>
                  <a:gd name="T9" fmla="*/ 33 h 55"/>
                  <a:gd name="T10" fmla="*/ 16 w 85"/>
                  <a:gd name="T11" fmla="*/ 30 h 55"/>
                  <a:gd name="T12" fmla="*/ 6 w 85"/>
                  <a:gd name="T13" fmla="*/ 24 h 55"/>
                  <a:gd name="T14" fmla="*/ 1 w 85"/>
                  <a:gd name="T15" fmla="*/ 21 h 55"/>
                  <a:gd name="T16" fmla="*/ 1 w 85"/>
                  <a:gd name="T17" fmla="*/ 17 h 55"/>
                  <a:gd name="T18" fmla="*/ 2 w 85"/>
                  <a:gd name="T19" fmla="*/ 11 h 55"/>
                  <a:gd name="T20" fmla="*/ 5 w 85"/>
                  <a:gd name="T21" fmla="*/ 5 h 55"/>
                  <a:gd name="T22" fmla="*/ 6 w 85"/>
                  <a:gd name="T23" fmla="*/ 1 h 55"/>
                  <a:gd name="T24" fmla="*/ 7 w 85"/>
                  <a:gd name="T25" fmla="*/ 1 h 55"/>
                  <a:gd name="T26" fmla="*/ 13 w 85"/>
                  <a:gd name="T27" fmla="*/ 2 h 55"/>
                  <a:gd name="T28" fmla="*/ 20 w 85"/>
                  <a:gd name="T29" fmla="*/ 5 h 55"/>
                  <a:gd name="T30" fmla="*/ 28 w 85"/>
                  <a:gd name="T31" fmla="*/ 7 h 55"/>
                  <a:gd name="T32" fmla="*/ 33 w 85"/>
                  <a:gd name="T33" fmla="*/ 10 h 55"/>
                  <a:gd name="T34" fmla="*/ 39 w 85"/>
                  <a:gd name="T35" fmla="*/ 15 h 55"/>
                  <a:gd name="T36" fmla="*/ 43 w 85"/>
                  <a:gd name="T37" fmla="*/ 18 h 55"/>
                  <a:gd name="T38" fmla="*/ 42 w 85"/>
                  <a:gd name="T39" fmla="*/ 20 h 55"/>
                  <a:gd name="T40" fmla="*/ 32 w 85"/>
                  <a:gd name="T41" fmla="*/ 20 h 55"/>
                  <a:gd name="T42" fmla="*/ 27 w 85"/>
                  <a:gd name="T43" fmla="*/ 22 h 55"/>
                  <a:gd name="T44" fmla="*/ 30 w 85"/>
                  <a:gd name="T45" fmla="*/ 27 h 55"/>
                  <a:gd name="T46" fmla="*/ 38 w 85"/>
                  <a:gd name="T47" fmla="*/ 32 h 55"/>
                  <a:gd name="T48" fmla="*/ 45 w 85"/>
                  <a:gd name="T49" fmla="*/ 37 h 55"/>
                  <a:gd name="T50" fmla="*/ 55 w 85"/>
                  <a:gd name="T51" fmla="*/ 43 h 55"/>
                  <a:gd name="T52" fmla="*/ 66 w 85"/>
                  <a:gd name="T53" fmla="*/ 47 h 55"/>
                  <a:gd name="T54" fmla="*/ 77 w 85"/>
                  <a:gd name="T55" fmla="*/ 50 h 55"/>
                  <a:gd name="T56" fmla="*/ 84 w 85"/>
                  <a:gd name="T57" fmla="*/ 54 h 55"/>
                  <a:gd name="T58" fmla="*/ 81 w 85"/>
                  <a:gd name="T59" fmla="*/ 54 h 55"/>
                  <a:gd name="T60" fmla="*/ 74 w 85"/>
                  <a:gd name="T61" fmla="*/ 51 h 55"/>
                  <a:gd name="T62" fmla="*/ 67 w 85"/>
                  <a:gd name="T63" fmla="*/ 50 h 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5"/>
                  <a:gd name="T97" fmla="*/ 0 h 55"/>
                  <a:gd name="T98" fmla="*/ 85 w 85"/>
                  <a:gd name="T99" fmla="*/ 55 h 5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5" h="55">
                    <a:moveTo>
                      <a:pt x="66" y="50"/>
                    </a:moveTo>
                    <a:lnTo>
                      <a:pt x="65" y="49"/>
                    </a:lnTo>
                    <a:lnTo>
                      <a:pt x="61" y="48"/>
                    </a:lnTo>
                    <a:lnTo>
                      <a:pt x="55" y="46"/>
                    </a:lnTo>
                    <a:lnTo>
                      <a:pt x="49" y="44"/>
                    </a:lnTo>
                    <a:lnTo>
                      <a:pt x="42" y="41"/>
                    </a:lnTo>
                    <a:lnTo>
                      <a:pt x="37" y="38"/>
                    </a:lnTo>
                    <a:lnTo>
                      <a:pt x="31" y="36"/>
                    </a:lnTo>
                    <a:lnTo>
                      <a:pt x="28" y="34"/>
                    </a:lnTo>
                    <a:lnTo>
                      <a:pt x="25" y="33"/>
                    </a:lnTo>
                    <a:lnTo>
                      <a:pt x="20" y="31"/>
                    </a:lnTo>
                    <a:lnTo>
                      <a:pt x="16" y="30"/>
                    </a:lnTo>
                    <a:lnTo>
                      <a:pt x="10" y="27"/>
                    </a:lnTo>
                    <a:lnTo>
                      <a:pt x="6" y="24"/>
                    </a:lnTo>
                    <a:lnTo>
                      <a:pt x="3" y="22"/>
                    </a:lnTo>
                    <a:lnTo>
                      <a:pt x="1" y="21"/>
                    </a:lnTo>
                    <a:lnTo>
                      <a:pt x="0" y="19"/>
                    </a:lnTo>
                    <a:lnTo>
                      <a:pt x="1" y="17"/>
                    </a:lnTo>
                    <a:lnTo>
                      <a:pt x="1" y="15"/>
                    </a:lnTo>
                    <a:lnTo>
                      <a:pt x="2" y="11"/>
                    </a:lnTo>
                    <a:lnTo>
                      <a:pt x="3" y="8"/>
                    </a:lnTo>
                    <a:lnTo>
                      <a:pt x="5" y="5"/>
                    </a:lnTo>
                    <a:lnTo>
                      <a:pt x="5" y="3"/>
                    </a:lnTo>
                    <a:lnTo>
                      <a:pt x="6" y="1"/>
                    </a:lnTo>
                    <a:lnTo>
                      <a:pt x="6" y="0"/>
                    </a:lnTo>
                    <a:lnTo>
                      <a:pt x="7" y="1"/>
                    </a:lnTo>
                    <a:lnTo>
                      <a:pt x="9" y="1"/>
                    </a:lnTo>
                    <a:lnTo>
                      <a:pt x="13" y="2"/>
                    </a:lnTo>
                    <a:lnTo>
                      <a:pt x="16" y="3"/>
                    </a:lnTo>
                    <a:lnTo>
                      <a:pt x="20" y="5"/>
                    </a:lnTo>
                    <a:lnTo>
                      <a:pt x="24" y="6"/>
                    </a:lnTo>
                    <a:lnTo>
                      <a:pt x="28" y="7"/>
                    </a:lnTo>
                    <a:lnTo>
                      <a:pt x="31" y="9"/>
                    </a:lnTo>
                    <a:lnTo>
                      <a:pt x="33" y="10"/>
                    </a:lnTo>
                    <a:lnTo>
                      <a:pt x="37" y="12"/>
                    </a:lnTo>
                    <a:lnTo>
                      <a:pt x="39" y="15"/>
                    </a:lnTo>
                    <a:lnTo>
                      <a:pt x="41" y="16"/>
                    </a:lnTo>
                    <a:lnTo>
                      <a:pt x="43" y="18"/>
                    </a:lnTo>
                    <a:lnTo>
                      <a:pt x="43" y="19"/>
                    </a:lnTo>
                    <a:lnTo>
                      <a:pt x="42" y="20"/>
                    </a:lnTo>
                    <a:lnTo>
                      <a:pt x="40" y="20"/>
                    </a:lnTo>
                    <a:lnTo>
                      <a:pt x="32" y="20"/>
                    </a:lnTo>
                    <a:lnTo>
                      <a:pt x="28" y="21"/>
                    </a:lnTo>
                    <a:lnTo>
                      <a:pt x="27" y="22"/>
                    </a:lnTo>
                    <a:lnTo>
                      <a:pt x="28" y="24"/>
                    </a:lnTo>
                    <a:lnTo>
                      <a:pt x="30" y="27"/>
                    </a:lnTo>
                    <a:lnTo>
                      <a:pt x="33" y="30"/>
                    </a:lnTo>
                    <a:lnTo>
                      <a:pt x="38" y="32"/>
                    </a:lnTo>
                    <a:lnTo>
                      <a:pt x="42" y="35"/>
                    </a:lnTo>
                    <a:lnTo>
                      <a:pt x="45" y="37"/>
                    </a:lnTo>
                    <a:lnTo>
                      <a:pt x="51" y="41"/>
                    </a:lnTo>
                    <a:lnTo>
                      <a:pt x="55" y="43"/>
                    </a:lnTo>
                    <a:lnTo>
                      <a:pt x="61" y="45"/>
                    </a:lnTo>
                    <a:lnTo>
                      <a:pt x="66" y="47"/>
                    </a:lnTo>
                    <a:lnTo>
                      <a:pt x="72" y="48"/>
                    </a:lnTo>
                    <a:lnTo>
                      <a:pt x="77" y="50"/>
                    </a:lnTo>
                    <a:lnTo>
                      <a:pt x="81" y="52"/>
                    </a:lnTo>
                    <a:lnTo>
                      <a:pt x="84" y="54"/>
                    </a:lnTo>
                    <a:lnTo>
                      <a:pt x="81" y="54"/>
                    </a:lnTo>
                    <a:lnTo>
                      <a:pt x="78" y="52"/>
                    </a:lnTo>
                    <a:lnTo>
                      <a:pt x="74" y="51"/>
                    </a:lnTo>
                    <a:lnTo>
                      <a:pt x="70" y="51"/>
                    </a:lnTo>
                    <a:lnTo>
                      <a:pt x="67" y="50"/>
                    </a:lnTo>
                    <a:lnTo>
                      <a:pt x="66" y="5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81" name="Freeform 149"/>
              <p:cNvSpPr>
                <a:spLocks/>
              </p:cNvSpPr>
              <p:nvPr/>
            </p:nvSpPr>
            <p:spPr bwMode="auto">
              <a:xfrm>
                <a:off x="637" y="1994"/>
                <a:ext cx="21" cy="27"/>
              </a:xfrm>
              <a:custGeom>
                <a:avLst/>
                <a:gdLst>
                  <a:gd name="T0" fmla="*/ 20 w 21"/>
                  <a:gd name="T1" fmla="*/ 8 h 27"/>
                  <a:gd name="T2" fmla="*/ 0 w 21"/>
                  <a:gd name="T3" fmla="*/ 0 h 27"/>
                  <a:gd name="T4" fmla="*/ 0 w 21"/>
                  <a:gd name="T5" fmla="*/ 17 h 27"/>
                  <a:gd name="T6" fmla="*/ 20 w 21"/>
                  <a:gd name="T7" fmla="*/ 26 h 27"/>
                  <a:gd name="T8" fmla="*/ 20 w 21"/>
                  <a:gd name="T9" fmla="*/ 8 h 27"/>
                  <a:gd name="T10" fmla="*/ 0 60000 65536"/>
                  <a:gd name="T11" fmla="*/ 0 60000 65536"/>
                  <a:gd name="T12" fmla="*/ 0 60000 65536"/>
                  <a:gd name="T13" fmla="*/ 0 60000 65536"/>
                  <a:gd name="T14" fmla="*/ 0 60000 65536"/>
                  <a:gd name="T15" fmla="*/ 0 w 21"/>
                  <a:gd name="T16" fmla="*/ 0 h 27"/>
                  <a:gd name="T17" fmla="*/ 21 w 21"/>
                  <a:gd name="T18" fmla="*/ 27 h 27"/>
                </a:gdLst>
                <a:ahLst/>
                <a:cxnLst>
                  <a:cxn ang="T10">
                    <a:pos x="T0" y="T1"/>
                  </a:cxn>
                  <a:cxn ang="T11">
                    <a:pos x="T2" y="T3"/>
                  </a:cxn>
                  <a:cxn ang="T12">
                    <a:pos x="T4" y="T5"/>
                  </a:cxn>
                  <a:cxn ang="T13">
                    <a:pos x="T6" y="T7"/>
                  </a:cxn>
                  <a:cxn ang="T14">
                    <a:pos x="T8" y="T9"/>
                  </a:cxn>
                </a:cxnLst>
                <a:rect l="T15" t="T16" r="T17" b="T18"/>
                <a:pathLst>
                  <a:path w="21" h="27">
                    <a:moveTo>
                      <a:pt x="20" y="8"/>
                    </a:moveTo>
                    <a:lnTo>
                      <a:pt x="0" y="0"/>
                    </a:lnTo>
                    <a:lnTo>
                      <a:pt x="0" y="17"/>
                    </a:lnTo>
                    <a:lnTo>
                      <a:pt x="20" y="26"/>
                    </a:lnTo>
                    <a:lnTo>
                      <a:pt x="20" y="8"/>
                    </a:lnTo>
                  </a:path>
                </a:pathLst>
              </a:custGeom>
              <a:solidFill>
                <a:srgbClr val="FFFF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82" name="Freeform 150"/>
              <p:cNvSpPr>
                <a:spLocks/>
              </p:cNvSpPr>
              <p:nvPr/>
            </p:nvSpPr>
            <p:spPr bwMode="auto">
              <a:xfrm>
                <a:off x="541" y="1951"/>
                <a:ext cx="19" cy="27"/>
              </a:xfrm>
              <a:custGeom>
                <a:avLst/>
                <a:gdLst>
                  <a:gd name="T0" fmla="*/ 19 w 20"/>
                  <a:gd name="T1" fmla="*/ 9 h 27"/>
                  <a:gd name="T2" fmla="*/ 0 w 20"/>
                  <a:gd name="T3" fmla="*/ 0 h 27"/>
                  <a:gd name="T4" fmla="*/ 0 w 20"/>
                  <a:gd name="T5" fmla="*/ 17 h 27"/>
                  <a:gd name="T6" fmla="*/ 19 w 20"/>
                  <a:gd name="T7" fmla="*/ 26 h 27"/>
                  <a:gd name="T8" fmla="*/ 19 w 20"/>
                  <a:gd name="T9" fmla="*/ 9 h 27"/>
                  <a:gd name="T10" fmla="*/ 0 60000 65536"/>
                  <a:gd name="T11" fmla="*/ 0 60000 65536"/>
                  <a:gd name="T12" fmla="*/ 0 60000 65536"/>
                  <a:gd name="T13" fmla="*/ 0 60000 65536"/>
                  <a:gd name="T14" fmla="*/ 0 60000 65536"/>
                  <a:gd name="T15" fmla="*/ 0 w 20"/>
                  <a:gd name="T16" fmla="*/ 0 h 27"/>
                  <a:gd name="T17" fmla="*/ 20 w 20"/>
                  <a:gd name="T18" fmla="*/ 27 h 27"/>
                </a:gdLst>
                <a:ahLst/>
                <a:cxnLst>
                  <a:cxn ang="T10">
                    <a:pos x="T0" y="T1"/>
                  </a:cxn>
                  <a:cxn ang="T11">
                    <a:pos x="T2" y="T3"/>
                  </a:cxn>
                  <a:cxn ang="T12">
                    <a:pos x="T4" y="T5"/>
                  </a:cxn>
                  <a:cxn ang="T13">
                    <a:pos x="T6" y="T7"/>
                  </a:cxn>
                  <a:cxn ang="T14">
                    <a:pos x="T8" y="T9"/>
                  </a:cxn>
                </a:cxnLst>
                <a:rect l="T15" t="T16" r="T17" b="T18"/>
                <a:pathLst>
                  <a:path w="20" h="27">
                    <a:moveTo>
                      <a:pt x="19" y="9"/>
                    </a:moveTo>
                    <a:lnTo>
                      <a:pt x="0" y="0"/>
                    </a:lnTo>
                    <a:lnTo>
                      <a:pt x="0" y="17"/>
                    </a:lnTo>
                    <a:lnTo>
                      <a:pt x="19" y="26"/>
                    </a:lnTo>
                    <a:lnTo>
                      <a:pt x="19" y="9"/>
                    </a:lnTo>
                  </a:path>
                </a:pathLst>
              </a:custGeom>
              <a:solidFill>
                <a:srgbClr val="FFFF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83" name="Freeform 151"/>
              <p:cNvSpPr>
                <a:spLocks/>
              </p:cNvSpPr>
              <p:nvPr/>
            </p:nvSpPr>
            <p:spPr bwMode="auto">
              <a:xfrm>
                <a:off x="572" y="1820"/>
                <a:ext cx="243" cy="82"/>
              </a:xfrm>
              <a:custGeom>
                <a:avLst/>
                <a:gdLst>
                  <a:gd name="T0" fmla="*/ 245 w 246"/>
                  <a:gd name="T1" fmla="*/ 33 h 82"/>
                  <a:gd name="T2" fmla="*/ 156 w 246"/>
                  <a:gd name="T3" fmla="*/ 0 h 82"/>
                  <a:gd name="T4" fmla="*/ 149 w 246"/>
                  <a:gd name="T5" fmla="*/ 1 h 82"/>
                  <a:gd name="T6" fmla="*/ 131 w 246"/>
                  <a:gd name="T7" fmla="*/ 4 h 82"/>
                  <a:gd name="T8" fmla="*/ 106 w 246"/>
                  <a:gd name="T9" fmla="*/ 10 h 82"/>
                  <a:gd name="T10" fmla="*/ 78 w 246"/>
                  <a:gd name="T11" fmla="*/ 17 h 82"/>
                  <a:gd name="T12" fmla="*/ 48 w 246"/>
                  <a:gd name="T13" fmla="*/ 24 h 82"/>
                  <a:gd name="T14" fmla="*/ 23 w 246"/>
                  <a:gd name="T15" fmla="*/ 31 h 82"/>
                  <a:gd name="T16" fmla="*/ 6 w 246"/>
                  <a:gd name="T17" fmla="*/ 37 h 82"/>
                  <a:gd name="T18" fmla="*/ 0 w 246"/>
                  <a:gd name="T19" fmla="*/ 42 h 82"/>
                  <a:gd name="T20" fmla="*/ 4 w 246"/>
                  <a:gd name="T21" fmla="*/ 45 h 82"/>
                  <a:gd name="T22" fmla="*/ 15 w 246"/>
                  <a:gd name="T23" fmla="*/ 49 h 82"/>
                  <a:gd name="T24" fmla="*/ 31 w 246"/>
                  <a:gd name="T25" fmla="*/ 56 h 82"/>
                  <a:gd name="T26" fmla="*/ 49 w 246"/>
                  <a:gd name="T27" fmla="*/ 63 h 82"/>
                  <a:gd name="T28" fmla="*/ 68 w 246"/>
                  <a:gd name="T29" fmla="*/ 70 h 82"/>
                  <a:gd name="T30" fmla="*/ 84 w 246"/>
                  <a:gd name="T31" fmla="*/ 76 h 82"/>
                  <a:gd name="T32" fmla="*/ 97 w 246"/>
                  <a:gd name="T33" fmla="*/ 79 h 82"/>
                  <a:gd name="T34" fmla="*/ 104 w 246"/>
                  <a:gd name="T35" fmla="*/ 81 h 82"/>
                  <a:gd name="T36" fmla="*/ 112 w 246"/>
                  <a:gd name="T37" fmla="*/ 77 h 82"/>
                  <a:gd name="T38" fmla="*/ 131 w 246"/>
                  <a:gd name="T39" fmla="*/ 71 h 82"/>
                  <a:gd name="T40" fmla="*/ 153 w 246"/>
                  <a:gd name="T41" fmla="*/ 63 h 82"/>
                  <a:gd name="T42" fmla="*/ 178 w 246"/>
                  <a:gd name="T43" fmla="*/ 55 h 82"/>
                  <a:gd name="T44" fmla="*/ 203 w 246"/>
                  <a:gd name="T45" fmla="*/ 47 h 82"/>
                  <a:gd name="T46" fmla="*/ 224 w 246"/>
                  <a:gd name="T47" fmla="*/ 39 h 82"/>
                  <a:gd name="T48" fmla="*/ 239 w 246"/>
                  <a:gd name="T49" fmla="*/ 35 h 82"/>
                  <a:gd name="T50" fmla="*/ 245 w 246"/>
                  <a:gd name="T51" fmla="*/ 33 h 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6"/>
                  <a:gd name="T79" fmla="*/ 0 h 82"/>
                  <a:gd name="T80" fmla="*/ 246 w 246"/>
                  <a:gd name="T81" fmla="*/ 82 h 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6" h="82">
                    <a:moveTo>
                      <a:pt x="245" y="33"/>
                    </a:moveTo>
                    <a:lnTo>
                      <a:pt x="156" y="0"/>
                    </a:lnTo>
                    <a:lnTo>
                      <a:pt x="149" y="1"/>
                    </a:lnTo>
                    <a:lnTo>
                      <a:pt x="131" y="4"/>
                    </a:lnTo>
                    <a:lnTo>
                      <a:pt x="106" y="10"/>
                    </a:lnTo>
                    <a:lnTo>
                      <a:pt x="78" y="17"/>
                    </a:lnTo>
                    <a:lnTo>
                      <a:pt x="48" y="24"/>
                    </a:lnTo>
                    <a:lnTo>
                      <a:pt x="23" y="31"/>
                    </a:lnTo>
                    <a:lnTo>
                      <a:pt x="6" y="37"/>
                    </a:lnTo>
                    <a:lnTo>
                      <a:pt x="0" y="42"/>
                    </a:lnTo>
                    <a:lnTo>
                      <a:pt x="4" y="45"/>
                    </a:lnTo>
                    <a:lnTo>
                      <a:pt x="15" y="49"/>
                    </a:lnTo>
                    <a:lnTo>
                      <a:pt x="31" y="56"/>
                    </a:lnTo>
                    <a:lnTo>
                      <a:pt x="49" y="63"/>
                    </a:lnTo>
                    <a:lnTo>
                      <a:pt x="68" y="70"/>
                    </a:lnTo>
                    <a:lnTo>
                      <a:pt x="84" y="76"/>
                    </a:lnTo>
                    <a:lnTo>
                      <a:pt x="97" y="79"/>
                    </a:lnTo>
                    <a:lnTo>
                      <a:pt x="104" y="81"/>
                    </a:lnTo>
                    <a:lnTo>
                      <a:pt x="112" y="77"/>
                    </a:lnTo>
                    <a:lnTo>
                      <a:pt x="131" y="71"/>
                    </a:lnTo>
                    <a:lnTo>
                      <a:pt x="153" y="63"/>
                    </a:lnTo>
                    <a:lnTo>
                      <a:pt x="178" y="55"/>
                    </a:lnTo>
                    <a:lnTo>
                      <a:pt x="203" y="47"/>
                    </a:lnTo>
                    <a:lnTo>
                      <a:pt x="224" y="39"/>
                    </a:lnTo>
                    <a:lnTo>
                      <a:pt x="239" y="35"/>
                    </a:lnTo>
                    <a:lnTo>
                      <a:pt x="245" y="33"/>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84" name="Freeform 152"/>
              <p:cNvSpPr>
                <a:spLocks/>
              </p:cNvSpPr>
              <p:nvPr/>
            </p:nvSpPr>
            <p:spPr bwMode="auto">
              <a:xfrm>
                <a:off x="772" y="1880"/>
                <a:ext cx="35" cy="69"/>
              </a:xfrm>
              <a:custGeom>
                <a:avLst/>
                <a:gdLst>
                  <a:gd name="T0" fmla="*/ 34 w 35"/>
                  <a:gd name="T1" fmla="*/ 0 h 69"/>
                  <a:gd name="T2" fmla="*/ 0 w 35"/>
                  <a:gd name="T3" fmla="*/ 15 h 69"/>
                  <a:gd name="T4" fmla="*/ 0 w 35"/>
                  <a:gd name="T5" fmla="*/ 68 h 69"/>
                  <a:gd name="T6" fmla="*/ 34 w 35"/>
                  <a:gd name="T7" fmla="*/ 49 h 69"/>
                  <a:gd name="T8" fmla="*/ 34 w 35"/>
                  <a:gd name="T9" fmla="*/ 0 h 69"/>
                  <a:gd name="T10" fmla="*/ 0 60000 65536"/>
                  <a:gd name="T11" fmla="*/ 0 60000 65536"/>
                  <a:gd name="T12" fmla="*/ 0 60000 65536"/>
                  <a:gd name="T13" fmla="*/ 0 60000 65536"/>
                  <a:gd name="T14" fmla="*/ 0 60000 65536"/>
                  <a:gd name="T15" fmla="*/ 0 w 35"/>
                  <a:gd name="T16" fmla="*/ 0 h 69"/>
                  <a:gd name="T17" fmla="*/ 35 w 35"/>
                  <a:gd name="T18" fmla="*/ 69 h 69"/>
                </a:gdLst>
                <a:ahLst/>
                <a:cxnLst>
                  <a:cxn ang="T10">
                    <a:pos x="T0" y="T1"/>
                  </a:cxn>
                  <a:cxn ang="T11">
                    <a:pos x="T2" y="T3"/>
                  </a:cxn>
                  <a:cxn ang="T12">
                    <a:pos x="T4" y="T5"/>
                  </a:cxn>
                  <a:cxn ang="T13">
                    <a:pos x="T6" y="T7"/>
                  </a:cxn>
                  <a:cxn ang="T14">
                    <a:pos x="T8" y="T9"/>
                  </a:cxn>
                </a:cxnLst>
                <a:rect l="T15" t="T16" r="T17" b="T18"/>
                <a:pathLst>
                  <a:path w="35" h="69">
                    <a:moveTo>
                      <a:pt x="34" y="0"/>
                    </a:moveTo>
                    <a:lnTo>
                      <a:pt x="0" y="15"/>
                    </a:lnTo>
                    <a:lnTo>
                      <a:pt x="0" y="68"/>
                    </a:lnTo>
                    <a:lnTo>
                      <a:pt x="34" y="49"/>
                    </a:lnTo>
                    <a:lnTo>
                      <a:pt x="34"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85" name="Freeform 153"/>
              <p:cNvSpPr>
                <a:spLocks/>
              </p:cNvSpPr>
              <p:nvPr/>
            </p:nvSpPr>
            <p:spPr bwMode="auto">
              <a:xfrm>
                <a:off x="776" y="1882"/>
                <a:ext cx="35" cy="69"/>
              </a:xfrm>
              <a:custGeom>
                <a:avLst/>
                <a:gdLst>
                  <a:gd name="T0" fmla="*/ 35 w 36"/>
                  <a:gd name="T1" fmla="*/ 0 h 68"/>
                  <a:gd name="T2" fmla="*/ 0 w 36"/>
                  <a:gd name="T3" fmla="*/ 15 h 68"/>
                  <a:gd name="T4" fmla="*/ 0 w 36"/>
                  <a:gd name="T5" fmla="*/ 67 h 68"/>
                  <a:gd name="T6" fmla="*/ 35 w 36"/>
                  <a:gd name="T7" fmla="*/ 48 h 68"/>
                  <a:gd name="T8" fmla="*/ 35 w 36"/>
                  <a:gd name="T9" fmla="*/ 0 h 68"/>
                  <a:gd name="T10" fmla="*/ 0 60000 65536"/>
                  <a:gd name="T11" fmla="*/ 0 60000 65536"/>
                  <a:gd name="T12" fmla="*/ 0 60000 65536"/>
                  <a:gd name="T13" fmla="*/ 0 60000 65536"/>
                  <a:gd name="T14" fmla="*/ 0 60000 65536"/>
                  <a:gd name="T15" fmla="*/ 0 w 36"/>
                  <a:gd name="T16" fmla="*/ 0 h 68"/>
                  <a:gd name="T17" fmla="*/ 36 w 36"/>
                  <a:gd name="T18" fmla="*/ 68 h 68"/>
                </a:gdLst>
                <a:ahLst/>
                <a:cxnLst>
                  <a:cxn ang="T10">
                    <a:pos x="T0" y="T1"/>
                  </a:cxn>
                  <a:cxn ang="T11">
                    <a:pos x="T2" y="T3"/>
                  </a:cxn>
                  <a:cxn ang="T12">
                    <a:pos x="T4" y="T5"/>
                  </a:cxn>
                  <a:cxn ang="T13">
                    <a:pos x="T6" y="T7"/>
                  </a:cxn>
                  <a:cxn ang="T14">
                    <a:pos x="T8" y="T9"/>
                  </a:cxn>
                </a:cxnLst>
                <a:rect l="T15" t="T16" r="T17" b="T18"/>
                <a:pathLst>
                  <a:path w="36" h="68">
                    <a:moveTo>
                      <a:pt x="35" y="0"/>
                    </a:moveTo>
                    <a:lnTo>
                      <a:pt x="0" y="15"/>
                    </a:lnTo>
                    <a:lnTo>
                      <a:pt x="0" y="67"/>
                    </a:lnTo>
                    <a:lnTo>
                      <a:pt x="35" y="48"/>
                    </a:lnTo>
                    <a:lnTo>
                      <a:pt x="35"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86" name="Freeform 154"/>
              <p:cNvSpPr>
                <a:spLocks/>
              </p:cNvSpPr>
              <p:nvPr/>
            </p:nvSpPr>
            <p:spPr bwMode="auto">
              <a:xfrm>
                <a:off x="592" y="1845"/>
                <a:ext cx="91" cy="50"/>
              </a:xfrm>
              <a:custGeom>
                <a:avLst/>
                <a:gdLst>
                  <a:gd name="T0" fmla="*/ 0 w 91"/>
                  <a:gd name="T1" fmla="*/ 0 h 51"/>
                  <a:gd name="T2" fmla="*/ 0 w 91"/>
                  <a:gd name="T3" fmla="*/ 14 h 51"/>
                  <a:gd name="T4" fmla="*/ 90 w 91"/>
                  <a:gd name="T5" fmla="*/ 50 h 51"/>
                  <a:gd name="T6" fmla="*/ 90 w 91"/>
                  <a:gd name="T7" fmla="*/ 33 h 51"/>
                  <a:gd name="T8" fmla="*/ 0 w 91"/>
                  <a:gd name="T9" fmla="*/ 0 h 51"/>
                  <a:gd name="T10" fmla="*/ 0 60000 65536"/>
                  <a:gd name="T11" fmla="*/ 0 60000 65536"/>
                  <a:gd name="T12" fmla="*/ 0 60000 65536"/>
                  <a:gd name="T13" fmla="*/ 0 60000 65536"/>
                  <a:gd name="T14" fmla="*/ 0 60000 65536"/>
                  <a:gd name="T15" fmla="*/ 0 w 91"/>
                  <a:gd name="T16" fmla="*/ 0 h 51"/>
                  <a:gd name="T17" fmla="*/ 91 w 91"/>
                  <a:gd name="T18" fmla="*/ 51 h 51"/>
                </a:gdLst>
                <a:ahLst/>
                <a:cxnLst>
                  <a:cxn ang="T10">
                    <a:pos x="T0" y="T1"/>
                  </a:cxn>
                  <a:cxn ang="T11">
                    <a:pos x="T2" y="T3"/>
                  </a:cxn>
                  <a:cxn ang="T12">
                    <a:pos x="T4" y="T5"/>
                  </a:cxn>
                  <a:cxn ang="T13">
                    <a:pos x="T6" y="T7"/>
                  </a:cxn>
                  <a:cxn ang="T14">
                    <a:pos x="T8" y="T9"/>
                  </a:cxn>
                </a:cxnLst>
                <a:rect l="T15" t="T16" r="T17" b="T18"/>
                <a:pathLst>
                  <a:path w="91" h="51">
                    <a:moveTo>
                      <a:pt x="0" y="0"/>
                    </a:moveTo>
                    <a:lnTo>
                      <a:pt x="0" y="14"/>
                    </a:lnTo>
                    <a:lnTo>
                      <a:pt x="90" y="50"/>
                    </a:lnTo>
                    <a:lnTo>
                      <a:pt x="90" y="33"/>
                    </a:lnTo>
                    <a:lnTo>
                      <a:pt x="0" y="0"/>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87" name="Freeform 155"/>
              <p:cNvSpPr>
                <a:spLocks/>
              </p:cNvSpPr>
              <p:nvPr/>
            </p:nvSpPr>
            <p:spPr bwMode="auto">
              <a:xfrm>
                <a:off x="592" y="1841"/>
                <a:ext cx="103" cy="39"/>
              </a:xfrm>
              <a:custGeom>
                <a:avLst/>
                <a:gdLst>
                  <a:gd name="T0" fmla="*/ 11 w 103"/>
                  <a:gd name="T1" fmla="*/ 0 h 39"/>
                  <a:gd name="T2" fmla="*/ 0 w 103"/>
                  <a:gd name="T3" fmla="*/ 4 h 39"/>
                  <a:gd name="T4" fmla="*/ 90 w 103"/>
                  <a:gd name="T5" fmla="*/ 38 h 39"/>
                  <a:gd name="T6" fmla="*/ 102 w 103"/>
                  <a:gd name="T7" fmla="*/ 33 h 39"/>
                  <a:gd name="T8" fmla="*/ 11 w 103"/>
                  <a:gd name="T9" fmla="*/ 0 h 39"/>
                  <a:gd name="T10" fmla="*/ 0 60000 65536"/>
                  <a:gd name="T11" fmla="*/ 0 60000 65536"/>
                  <a:gd name="T12" fmla="*/ 0 60000 65536"/>
                  <a:gd name="T13" fmla="*/ 0 60000 65536"/>
                  <a:gd name="T14" fmla="*/ 0 60000 65536"/>
                  <a:gd name="T15" fmla="*/ 0 w 103"/>
                  <a:gd name="T16" fmla="*/ 0 h 39"/>
                  <a:gd name="T17" fmla="*/ 103 w 103"/>
                  <a:gd name="T18" fmla="*/ 39 h 39"/>
                </a:gdLst>
                <a:ahLst/>
                <a:cxnLst>
                  <a:cxn ang="T10">
                    <a:pos x="T0" y="T1"/>
                  </a:cxn>
                  <a:cxn ang="T11">
                    <a:pos x="T2" y="T3"/>
                  </a:cxn>
                  <a:cxn ang="T12">
                    <a:pos x="T4" y="T5"/>
                  </a:cxn>
                  <a:cxn ang="T13">
                    <a:pos x="T6" y="T7"/>
                  </a:cxn>
                  <a:cxn ang="T14">
                    <a:pos x="T8" y="T9"/>
                  </a:cxn>
                </a:cxnLst>
                <a:rect l="T15" t="T16" r="T17" b="T18"/>
                <a:pathLst>
                  <a:path w="103" h="39">
                    <a:moveTo>
                      <a:pt x="11" y="0"/>
                    </a:moveTo>
                    <a:lnTo>
                      <a:pt x="0" y="4"/>
                    </a:lnTo>
                    <a:lnTo>
                      <a:pt x="90" y="38"/>
                    </a:lnTo>
                    <a:lnTo>
                      <a:pt x="102" y="33"/>
                    </a:lnTo>
                    <a:lnTo>
                      <a:pt x="11"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88" name="Freeform 156"/>
              <p:cNvSpPr>
                <a:spLocks/>
              </p:cNvSpPr>
              <p:nvPr/>
            </p:nvSpPr>
            <p:spPr bwMode="auto">
              <a:xfrm>
                <a:off x="681" y="1874"/>
                <a:ext cx="17" cy="22"/>
              </a:xfrm>
              <a:custGeom>
                <a:avLst/>
                <a:gdLst>
                  <a:gd name="T0" fmla="*/ 17 w 18"/>
                  <a:gd name="T1" fmla="*/ 0 h 22"/>
                  <a:gd name="T2" fmla="*/ 17 w 18"/>
                  <a:gd name="T3" fmla="*/ 15 h 22"/>
                  <a:gd name="T4" fmla="*/ 0 w 18"/>
                  <a:gd name="T5" fmla="*/ 21 h 22"/>
                  <a:gd name="T6" fmla="*/ 0 w 18"/>
                  <a:gd name="T7" fmla="*/ 4 h 22"/>
                  <a:gd name="T8" fmla="*/ 17 w 18"/>
                  <a:gd name="T9" fmla="*/ 0 h 22"/>
                  <a:gd name="T10" fmla="*/ 0 60000 65536"/>
                  <a:gd name="T11" fmla="*/ 0 60000 65536"/>
                  <a:gd name="T12" fmla="*/ 0 60000 65536"/>
                  <a:gd name="T13" fmla="*/ 0 60000 65536"/>
                  <a:gd name="T14" fmla="*/ 0 60000 65536"/>
                  <a:gd name="T15" fmla="*/ 0 w 18"/>
                  <a:gd name="T16" fmla="*/ 0 h 22"/>
                  <a:gd name="T17" fmla="*/ 18 w 18"/>
                  <a:gd name="T18" fmla="*/ 22 h 22"/>
                </a:gdLst>
                <a:ahLst/>
                <a:cxnLst>
                  <a:cxn ang="T10">
                    <a:pos x="T0" y="T1"/>
                  </a:cxn>
                  <a:cxn ang="T11">
                    <a:pos x="T2" y="T3"/>
                  </a:cxn>
                  <a:cxn ang="T12">
                    <a:pos x="T4" y="T5"/>
                  </a:cxn>
                  <a:cxn ang="T13">
                    <a:pos x="T6" y="T7"/>
                  </a:cxn>
                  <a:cxn ang="T14">
                    <a:pos x="T8" y="T9"/>
                  </a:cxn>
                </a:cxnLst>
                <a:rect l="T15" t="T16" r="T17" b="T18"/>
                <a:pathLst>
                  <a:path w="18" h="22">
                    <a:moveTo>
                      <a:pt x="17" y="0"/>
                    </a:moveTo>
                    <a:lnTo>
                      <a:pt x="17" y="15"/>
                    </a:lnTo>
                    <a:lnTo>
                      <a:pt x="0" y="21"/>
                    </a:lnTo>
                    <a:lnTo>
                      <a:pt x="0" y="4"/>
                    </a:lnTo>
                    <a:lnTo>
                      <a:pt x="17"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89" name="Freeform 157"/>
              <p:cNvSpPr>
                <a:spLocks/>
              </p:cNvSpPr>
              <p:nvPr/>
            </p:nvSpPr>
            <p:spPr bwMode="auto">
              <a:xfrm>
                <a:off x="592" y="1845"/>
                <a:ext cx="91" cy="50"/>
              </a:xfrm>
              <a:custGeom>
                <a:avLst/>
                <a:gdLst>
                  <a:gd name="T0" fmla="*/ 0 w 91"/>
                  <a:gd name="T1" fmla="*/ 0 h 51"/>
                  <a:gd name="T2" fmla="*/ 0 w 91"/>
                  <a:gd name="T3" fmla="*/ 14 h 51"/>
                  <a:gd name="T4" fmla="*/ 90 w 91"/>
                  <a:gd name="T5" fmla="*/ 50 h 51"/>
                  <a:gd name="T6" fmla="*/ 90 w 91"/>
                  <a:gd name="T7" fmla="*/ 33 h 51"/>
                  <a:gd name="T8" fmla="*/ 0 w 91"/>
                  <a:gd name="T9" fmla="*/ 0 h 51"/>
                  <a:gd name="T10" fmla="*/ 0 60000 65536"/>
                  <a:gd name="T11" fmla="*/ 0 60000 65536"/>
                  <a:gd name="T12" fmla="*/ 0 60000 65536"/>
                  <a:gd name="T13" fmla="*/ 0 60000 65536"/>
                  <a:gd name="T14" fmla="*/ 0 60000 65536"/>
                  <a:gd name="T15" fmla="*/ 0 w 91"/>
                  <a:gd name="T16" fmla="*/ 0 h 51"/>
                  <a:gd name="T17" fmla="*/ 91 w 91"/>
                  <a:gd name="T18" fmla="*/ 51 h 51"/>
                </a:gdLst>
                <a:ahLst/>
                <a:cxnLst>
                  <a:cxn ang="T10">
                    <a:pos x="T0" y="T1"/>
                  </a:cxn>
                  <a:cxn ang="T11">
                    <a:pos x="T2" y="T3"/>
                  </a:cxn>
                  <a:cxn ang="T12">
                    <a:pos x="T4" y="T5"/>
                  </a:cxn>
                  <a:cxn ang="T13">
                    <a:pos x="T6" y="T7"/>
                  </a:cxn>
                  <a:cxn ang="T14">
                    <a:pos x="T8" y="T9"/>
                  </a:cxn>
                </a:cxnLst>
                <a:rect l="T15" t="T16" r="T17" b="T18"/>
                <a:pathLst>
                  <a:path w="91" h="51">
                    <a:moveTo>
                      <a:pt x="0" y="0"/>
                    </a:moveTo>
                    <a:lnTo>
                      <a:pt x="0" y="14"/>
                    </a:lnTo>
                    <a:lnTo>
                      <a:pt x="90" y="50"/>
                    </a:lnTo>
                    <a:lnTo>
                      <a:pt x="90" y="33"/>
                    </a:lnTo>
                    <a:lnTo>
                      <a:pt x="0" y="0"/>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90" name="Freeform 158"/>
              <p:cNvSpPr>
                <a:spLocks/>
              </p:cNvSpPr>
              <p:nvPr/>
            </p:nvSpPr>
            <p:spPr bwMode="auto">
              <a:xfrm>
                <a:off x="592" y="1841"/>
                <a:ext cx="103" cy="39"/>
              </a:xfrm>
              <a:custGeom>
                <a:avLst/>
                <a:gdLst>
                  <a:gd name="T0" fmla="*/ 11 w 103"/>
                  <a:gd name="T1" fmla="*/ 0 h 39"/>
                  <a:gd name="T2" fmla="*/ 0 w 103"/>
                  <a:gd name="T3" fmla="*/ 4 h 39"/>
                  <a:gd name="T4" fmla="*/ 90 w 103"/>
                  <a:gd name="T5" fmla="*/ 38 h 39"/>
                  <a:gd name="T6" fmla="*/ 102 w 103"/>
                  <a:gd name="T7" fmla="*/ 33 h 39"/>
                  <a:gd name="T8" fmla="*/ 11 w 103"/>
                  <a:gd name="T9" fmla="*/ 0 h 39"/>
                  <a:gd name="T10" fmla="*/ 0 60000 65536"/>
                  <a:gd name="T11" fmla="*/ 0 60000 65536"/>
                  <a:gd name="T12" fmla="*/ 0 60000 65536"/>
                  <a:gd name="T13" fmla="*/ 0 60000 65536"/>
                  <a:gd name="T14" fmla="*/ 0 60000 65536"/>
                  <a:gd name="T15" fmla="*/ 0 w 103"/>
                  <a:gd name="T16" fmla="*/ 0 h 39"/>
                  <a:gd name="T17" fmla="*/ 103 w 103"/>
                  <a:gd name="T18" fmla="*/ 39 h 39"/>
                </a:gdLst>
                <a:ahLst/>
                <a:cxnLst>
                  <a:cxn ang="T10">
                    <a:pos x="T0" y="T1"/>
                  </a:cxn>
                  <a:cxn ang="T11">
                    <a:pos x="T2" y="T3"/>
                  </a:cxn>
                  <a:cxn ang="T12">
                    <a:pos x="T4" y="T5"/>
                  </a:cxn>
                  <a:cxn ang="T13">
                    <a:pos x="T6" y="T7"/>
                  </a:cxn>
                  <a:cxn ang="T14">
                    <a:pos x="T8" y="T9"/>
                  </a:cxn>
                </a:cxnLst>
                <a:rect l="T15" t="T16" r="T17" b="T18"/>
                <a:pathLst>
                  <a:path w="103" h="39">
                    <a:moveTo>
                      <a:pt x="11" y="0"/>
                    </a:moveTo>
                    <a:lnTo>
                      <a:pt x="0" y="4"/>
                    </a:lnTo>
                    <a:lnTo>
                      <a:pt x="90" y="38"/>
                    </a:lnTo>
                    <a:lnTo>
                      <a:pt x="102" y="33"/>
                    </a:lnTo>
                    <a:lnTo>
                      <a:pt x="11"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91" name="Freeform 159"/>
              <p:cNvSpPr>
                <a:spLocks/>
              </p:cNvSpPr>
              <p:nvPr/>
            </p:nvSpPr>
            <p:spPr bwMode="auto">
              <a:xfrm>
                <a:off x="681" y="1874"/>
                <a:ext cx="17" cy="22"/>
              </a:xfrm>
              <a:custGeom>
                <a:avLst/>
                <a:gdLst>
                  <a:gd name="T0" fmla="*/ 17 w 18"/>
                  <a:gd name="T1" fmla="*/ 0 h 22"/>
                  <a:gd name="T2" fmla="*/ 17 w 18"/>
                  <a:gd name="T3" fmla="*/ 15 h 22"/>
                  <a:gd name="T4" fmla="*/ 0 w 18"/>
                  <a:gd name="T5" fmla="*/ 21 h 22"/>
                  <a:gd name="T6" fmla="*/ 0 w 18"/>
                  <a:gd name="T7" fmla="*/ 4 h 22"/>
                  <a:gd name="T8" fmla="*/ 17 w 18"/>
                  <a:gd name="T9" fmla="*/ 0 h 22"/>
                  <a:gd name="T10" fmla="*/ 0 60000 65536"/>
                  <a:gd name="T11" fmla="*/ 0 60000 65536"/>
                  <a:gd name="T12" fmla="*/ 0 60000 65536"/>
                  <a:gd name="T13" fmla="*/ 0 60000 65536"/>
                  <a:gd name="T14" fmla="*/ 0 60000 65536"/>
                  <a:gd name="T15" fmla="*/ 0 w 18"/>
                  <a:gd name="T16" fmla="*/ 0 h 22"/>
                  <a:gd name="T17" fmla="*/ 18 w 18"/>
                  <a:gd name="T18" fmla="*/ 22 h 22"/>
                </a:gdLst>
                <a:ahLst/>
                <a:cxnLst>
                  <a:cxn ang="T10">
                    <a:pos x="T0" y="T1"/>
                  </a:cxn>
                  <a:cxn ang="T11">
                    <a:pos x="T2" y="T3"/>
                  </a:cxn>
                  <a:cxn ang="T12">
                    <a:pos x="T4" y="T5"/>
                  </a:cxn>
                  <a:cxn ang="T13">
                    <a:pos x="T6" y="T7"/>
                  </a:cxn>
                  <a:cxn ang="T14">
                    <a:pos x="T8" y="T9"/>
                  </a:cxn>
                </a:cxnLst>
                <a:rect l="T15" t="T16" r="T17" b="T18"/>
                <a:pathLst>
                  <a:path w="18" h="22">
                    <a:moveTo>
                      <a:pt x="17" y="0"/>
                    </a:moveTo>
                    <a:lnTo>
                      <a:pt x="17" y="15"/>
                    </a:lnTo>
                    <a:lnTo>
                      <a:pt x="0" y="21"/>
                    </a:lnTo>
                    <a:lnTo>
                      <a:pt x="0" y="4"/>
                    </a:lnTo>
                    <a:lnTo>
                      <a:pt x="17"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92" name="Freeform 160"/>
              <p:cNvSpPr>
                <a:spLocks/>
              </p:cNvSpPr>
              <p:nvPr/>
            </p:nvSpPr>
            <p:spPr bwMode="auto">
              <a:xfrm>
                <a:off x="660" y="1870"/>
                <a:ext cx="21" cy="26"/>
              </a:xfrm>
              <a:custGeom>
                <a:avLst/>
                <a:gdLst>
                  <a:gd name="T0" fmla="*/ 0 w 23"/>
                  <a:gd name="T1" fmla="*/ 0 h 26"/>
                  <a:gd name="T2" fmla="*/ 0 w 23"/>
                  <a:gd name="T3" fmla="*/ 16 h 26"/>
                  <a:gd name="T4" fmla="*/ 22 w 23"/>
                  <a:gd name="T5" fmla="*/ 25 h 26"/>
                  <a:gd name="T6" fmla="*/ 22 w 23"/>
                  <a:gd name="T7" fmla="*/ 8 h 26"/>
                  <a:gd name="T8" fmla="*/ 0 w 23"/>
                  <a:gd name="T9" fmla="*/ 0 h 26"/>
                  <a:gd name="T10" fmla="*/ 0 60000 65536"/>
                  <a:gd name="T11" fmla="*/ 0 60000 65536"/>
                  <a:gd name="T12" fmla="*/ 0 60000 65536"/>
                  <a:gd name="T13" fmla="*/ 0 60000 65536"/>
                  <a:gd name="T14" fmla="*/ 0 60000 65536"/>
                  <a:gd name="T15" fmla="*/ 0 w 23"/>
                  <a:gd name="T16" fmla="*/ 0 h 26"/>
                  <a:gd name="T17" fmla="*/ 23 w 23"/>
                  <a:gd name="T18" fmla="*/ 26 h 26"/>
                </a:gdLst>
                <a:ahLst/>
                <a:cxnLst>
                  <a:cxn ang="T10">
                    <a:pos x="T0" y="T1"/>
                  </a:cxn>
                  <a:cxn ang="T11">
                    <a:pos x="T2" y="T3"/>
                  </a:cxn>
                  <a:cxn ang="T12">
                    <a:pos x="T4" y="T5"/>
                  </a:cxn>
                  <a:cxn ang="T13">
                    <a:pos x="T6" y="T7"/>
                  </a:cxn>
                  <a:cxn ang="T14">
                    <a:pos x="T8" y="T9"/>
                  </a:cxn>
                </a:cxnLst>
                <a:rect l="T15" t="T16" r="T17" b="T18"/>
                <a:pathLst>
                  <a:path w="23" h="26">
                    <a:moveTo>
                      <a:pt x="0" y="0"/>
                    </a:moveTo>
                    <a:lnTo>
                      <a:pt x="0" y="16"/>
                    </a:lnTo>
                    <a:lnTo>
                      <a:pt x="22" y="25"/>
                    </a:lnTo>
                    <a:lnTo>
                      <a:pt x="22" y="8"/>
                    </a:lnTo>
                    <a:lnTo>
                      <a:pt x="0" y="0"/>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93" name="Freeform 161"/>
              <p:cNvSpPr>
                <a:spLocks/>
              </p:cNvSpPr>
              <p:nvPr/>
            </p:nvSpPr>
            <p:spPr bwMode="auto">
              <a:xfrm>
                <a:off x="660" y="1866"/>
                <a:ext cx="34" cy="19"/>
              </a:xfrm>
              <a:custGeom>
                <a:avLst/>
                <a:gdLst>
                  <a:gd name="T0" fmla="*/ 12 w 35"/>
                  <a:gd name="T1" fmla="*/ 0 h 18"/>
                  <a:gd name="T2" fmla="*/ 0 w 35"/>
                  <a:gd name="T3" fmla="*/ 5 h 18"/>
                  <a:gd name="T4" fmla="*/ 21 w 35"/>
                  <a:gd name="T5" fmla="*/ 17 h 18"/>
                  <a:gd name="T6" fmla="*/ 34 w 35"/>
                  <a:gd name="T7" fmla="*/ 11 h 18"/>
                  <a:gd name="T8" fmla="*/ 12 w 35"/>
                  <a:gd name="T9" fmla="*/ 0 h 18"/>
                  <a:gd name="T10" fmla="*/ 0 60000 65536"/>
                  <a:gd name="T11" fmla="*/ 0 60000 65536"/>
                  <a:gd name="T12" fmla="*/ 0 60000 65536"/>
                  <a:gd name="T13" fmla="*/ 0 60000 65536"/>
                  <a:gd name="T14" fmla="*/ 0 60000 65536"/>
                  <a:gd name="T15" fmla="*/ 0 w 35"/>
                  <a:gd name="T16" fmla="*/ 0 h 18"/>
                  <a:gd name="T17" fmla="*/ 35 w 35"/>
                  <a:gd name="T18" fmla="*/ 18 h 18"/>
                </a:gdLst>
                <a:ahLst/>
                <a:cxnLst>
                  <a:cxn ang="T10">
                    <a:pos x="T0" y="T1"/>
                  </a:cxn>
                  <a:cxn ang="T11">
                    <a:pos x="T2" y="T3"/>
                  </a:cxn>
                  <a:cxn ang="T12">
                    <a:pos x="T4" y="T5"/>
                  </a:cxn>
                  <a:cxn ang="T13">
                    <a:pos x="T6" y="T7"/>
                  </a:cxn>
                  <a:cxn ang="T14">
                    <a:pos x="T8" y="T9"/>
                  </a:cxn>
                </a:cxnLst>
                <a:rect l="T15" t="T16" r="T17" b="T18"/>
                <a:pathLst>
                  <a:path w="35" h="18">
                    <a:moveTo>
                      <a:pt x="12" y="0"/>
                    </a:moveTo>
                    <a:lnTo>
                      <a:pt x="0" y="5"/>
                    </a:lnTo>
                    <a:lnTo>
                      <a:pt x="21" y="17"/>
                    </a:lnTo>
                    <a:lnTo>
                      <a:pt x="34" y="11"/>
                    </a:lnTo>
                    <a:lnTo>
                      <a:pt x="12" y="0"/>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94" name="Freeform 162"/>
              <p:cNvSpPr>
                <a:spLocks/>
              </p:cNvSpPr>
              <p:nvPr/>
            </p:nvSpPr>
            <p:spPr bwMode="auto">
              <a:xfrm>
                <a:off x="592" y="1845"/>
                <a:ext cx="22" cy="23"/>
              </a:xfrm>
              <a:custGeom>
                <a:avLst/>
                <a:gdLst>
                  <a:gd name="T0" fmla="*/ 0 w 22"/>
                  <a:gd name="T1" fmla="*/ 0 h 24"/>
                  <a:gd name="T2" fmla="*/ 0 w 22"/>
                  <a:gd name="T3" fmla="*/ 14 h 24"/>
                  <a:gd name="T4" fmla="*/ 21 w 22"/>
                  <a:gd name="T5" fmla="*/ 23 h 24"/>
                  <a:gd name="T6" fmla="*/ 21 w 22"/>
                  <a:gd name="T7" fmla="*/ 8 h 24"/>
                  <a:gd name="T8" fmla="*/ 0 w 22"/>
                  <a:gd name="T9" fmla="*/ 0 h 24"/>
                  <a:gd name="T10" fmla="*/ 0 60000 65536"/>
                  <a:gd name="T11" fmla="*/ 0 60000 65536"/>
                  <a:gd name="T12" fmla="*/ 0 60000 65536"/>
                  <a:gd name="T13" fmla="*/ 0 60000 65536"/>
                  <a:gd name="T14" fmla="*/ 0 60000 65536"/>
                  <a:gd name="T15" fmla="*/ 0 w 22"/>
                  <a:gd name="T16" fmla="*/ 0 h 24"/>
                  <a:gd name="T17" fmla="*/ 22 w 22"/>
                  <a:gd name="T18" fmla="*/ 24 h 24"/>
                </a:gdLst>
                <a:ahLst/>
                <a:cxnLst>
                  <a:cxn ang="T10">
                    <a:pos x="T0" y="T1"/>
                  </a:cxn>
                  <a:cxn ang="T11">
                    <a:pos x="T2" y="T3"/>
                  </a:cxn>
                  <a:cxn ang="T12">
                    <a:pos x="T4" y="T5"/>
                  </a:cxn>
                  <a:cxn ang="T13">
                    <a:pos x="T6" y="T7"/>
                  </a:cxn>
                  <a:cxn ang="T14">
                    <a:pos x="T8" y="T9"/>
                  </a:cxn>
                </a:cxnLst>
                <a:rect l="T15" t="T16" r="T17" b="T18"/>
                <a:pathLst>
                  <a:path w="22" h="24">
                    <a:moveTo>
                      <a:pt x="0" y="0"/>
                    </a:moveTo>
                    <a:lnTo>
                      <a:pt x="0" y="14"/>
                    </a:lnTo>
                    <a:lnTo>
                      <a:pt x="21" y="23"/>
                    </a:lnTo>
                    <a:lnTo>
                      <a:pt x="21" y="8"/>
                    </a:lnTo>
                    <a:lnTo>
                      <a:pt x="0" y="0"/>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95" name="Freeform 163"/>
              <p:cNvSpPr>
                <a:spLocks/>
              </p:cNvSpPr>
              <p:nvPr/>
            </p:nvSpPr>
            <p:spPr bwMode="auto">
              <a:xfrm>
                <a:off x="590" y="1841"/>
                <a:ext cx="35" cy="18"/>
              </a:xfrm>
              <a:custGeom>
                <a:avLst/>
                <a:gdLst>
                  <a:gd name="T0" fmla="*/ 10 w 34"/>
                  <a:gd name="T1" fmla="*/ 0 h 18"/>
                  <a:gd name="T2" fmla="*/ 0 w 34"/>
                  <a:gd name="T3" fmla="*/ 5 h 18"/>
                  <a:gd name="T4" fmla="*/ 21 w 34"/>
                  <a:gd name="T5" fmla="*/ 17 h 18"/>
                  <a:gd name="T6" fmla="*/ 33 w 34"/>
                  <a:gd name="T7" fmla="*/ 9 h 18"/>
                  <a:gd name="T8" fmla="*/ 10 w 34"/>
                  <a:gd name="T9" fmla="*/ 0 h 18"/>
                  <a:gd name="T10" fmla="*/ 0 60000 65536"/>
                  <a:gd name="T11" fmla="*/ 0 60000 65536"/>
                  <a:gd name="T12" fmla="*/ 0 60000 65536"/>
                  <a:gd name="T13" fmla="*/ 0 60000 65536"/>
                  <a:gd name="T14" fmla="*/ 0 60000 65536"/>
                  <a:gd name="T15" fmla="*/ 0 w 34"/>
                  <a:gd name="T16" fmla="*/ 0 h 18"/>
                  <a:gd name="T17" fmla="*/ 34 w 34"/>
                  <a:gd name="T18" fmla="*/ 18 h 18"/>
                </a:gdLst>
                <a:ahLst/>
                <a:cxnLst>
                  <a:cxn ang="T10">
                    <a:pos x="T0" y="T1"/>
                  </a:cxn>
                  <a:cxn ang="T11">
                    <a:pos x="T2" y="T3"/>
                  </a:cxn>
                  <a:cxn ang="T12">
                    <a:pos x="T4" y="T5"/>
                  </a:cxn>
                  <a:cxn ang="T13">
                    <a:pos x="T6" y="T7"/>
                  </a:cxn>
                  <a:cxn ang="T14">
                    <a:pos x="T8" y="T9"/>
                  </a:cxn>
                </a:cxnLst>
                <a:rect l="T15" t="T16" r="T17" b="T18"/>
                <a:pathLst>
                  <a:path w="34" h="18">
                    <a:moveTo>
                      <a:pt x="10" y="0"/>
                    </a:moveTo>
                    <a:lnTo>
                      <a:pt x="0" y="5"/>
                    </a:lnTo>
                    <a:lnTo>
                      <a:pt x="21" y="17"/>
                    </a:lnTo>
                    <a:lnTo>
                      <a:pt x="33" y="9"/>
                    </a:lnTo>
                    <a:lnTo>
                      <a:pt x="10" y="0"/>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96" name="Freeform 164"/>
              <p:cNvSpPr>
                <a:spLocks/>
              </p:cNvSpPr>
              <p:nvPr/>
            </p:nvSpPr>
            <p:spPr bwMode="auto">
              <a:xfrm>
                <a:off x="681" y="1874"/>
                <a:ext cx="17" cy="22"/>
              </a:xfrm>
              <a:custGeom>
                <a:avLst/>
                <a:gdLst>
                  <a:gd name="T0" fmla="*/ 17 w 18"/>
                  <a:gd name="T1" fmla="*/ 0 h 22"/>
                  <a:gd name="T2" fmla="*/ 17 w 18"/>
                  <a:gd name="T3" fmla="*/ 15 h 22"/>
                  <a:gd name="T4" fmla="*/ 0 w 18"/>
                  <a:gd name="T5" fmla="*/ 21 h 22"/>
                  <a:gd name="T6" fmla="*/ 0 w 18"/>
                  <a:gd name="T7" fmla="*/ 4 h 22"/>
                  <a:gd name="T8" fmla="*/ 17 w 18"/>
                  <a:gd name="T9" fmla="*/ 0 h 22"/>
                  <a:gd name="T10" fmla="*/ 0 60000 65536"/>
                  <a:gd name="T11" fmla="*/ 0 60000 65536"/>
                  <a:gd name="T12" fmla="*/ 0 60000 65536"/>
                  <a:gd name="T13" fmla="*/ 0 60000 65536"/>
                  <a:gd name="T14" fmla="*/ 0 60000 65536"/>
                  <a:gd name="T15" fmla="*/ 0 w 18"/>
                  <a:gd name="T16" fmla="*/ 0 h 22"/>
                  <a:gd name="T17" fmla="*/ 18 w 18"/>
                  <a:gd name="T18" fmla="*/ 22 h 22"/>
                </a:gdLst>
                <a:ahLst/>
                <a:cxnLst>
                  <a:cxn ang="T10">
                    <a:pos x="T0" y="T1"/>
                  </a:cxn>
                  <a:cxn ang="T11">
                    <a:pos x="T2" y="T3"/>
                  </a:cxn>
                  <a:cxn ang="T12">
                    <a:pos x="T4" y="T5"/>
                  </a:cxn>
                  <a:cxn ang="T13">
                    <a:pos x="T6" y="T7"/>
                  </a:cxn>
                  <a:cxn ang="T14">
                    <a:pos x="T8" y="T9"/>
                  </a:cxn>
                </a:cxnLst>
                <a:rect l="T15" t="T16" r="T17" b="T18"/>
                <a:pathLst>
                  <a:path w="18" h="22">
                    <a:moveTo>
                      <a:pt x="17" y="0"/>
                    </a:moveTo>
                    <a:lnTo>
                      <a:pt x="17" y="15"/>
                    </a:lnTo>
                    <a:lnTo>
                      <a:pt x="0" y="21"/>
                    </a:lnTo>
                    <a:lnTo>
                      <a:pt x="0" y="4"/>
                    </a:lnTo>
                    <a:lnTo>
                      <a:pt x="17"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grpSp>
            <p:nvGrpSpPr>
              <p:cNvPr id="33872" name="Group 167"/>
              <p:cNvGrpSpPr>
                <a:grpSpLocks/>
              </p:cNvGrpSpPr>
              <p:nvPr/>
            </p:nvGrpSpPr>
            <p:grpSpPr bwMode="auto">
              <a:xfrm>
                <a:off x="779" y="1897"/>
                <a:ext cx="28" cy="35"/>
                <a:chOff x="779" y="1897"/>
                <a:chExt cx="28" cy="35"/>
              </a:xfrm>
            </p:grpSpPr>
            <p:sp>
              <p:nvSpPr>
                <p:cNvPr id="398" name="Line 165"/>
                <p:cNvSpPr>
                  <a:spLocks noChangeShapeType="1"/>
                </p:cNvSpPr>
                <p:nvPr/>
              </p:nvSpPr>
              <p:spPr bwMode="auto">
                <a:xfrm>
                  <a:off x="795" y="1897"/>
                  <a:ext cx="0" cy="35"/>
                </a:xfrm>
                <a:prstGeom prst="line">
                  <a:avLst/>
                </a:prstGeom>
                <a:noFill/>
                <a:ln w="127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399" name="Line 166"/>
                <p:cNvSpPr>
                  <a:spLocks noChangeShapeType="1"/>
                </p:cNvSpPr>
                <p:nvPr/>
              </p:nvSpPr>
              <p:spPr bwMode="auto">
                <a:xfrm flipV="1">
                  <a:off x="779" y="1909"/>
                  <a:ext cx="31" cy="9"/>
                </a:xfrm>
                <a:prstGeom prst="line">
                  <a:avLst/>
                </a:prstGeom>
                <a:noFill/>
                <a:ln w="127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grpSp>
        </p:grpSp>
      </p:grpSp>
      <p:sp>
        <p:nvSpPr>
          <p:cNvPr id="33803" name="Rectangle 30"/>
          <p:cNvSpPr>
            <a:spLocks noChangeArrowheads="1"/>
          </p:cNvSpPr>
          <p:nvPr/>
        </p:nvSpPr>
        <p:spPr bwMode="auto">
          <a:xfrm>
            <a:off x="5740400" y="1149350"/>
            <a:ext cx="3429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90000"/>
              <a:buFont typeface="Arial" pitchFamily="34" charset="0"/>
              <a:buBlip>
                <a:blip r:embed="rId5"/>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6"/>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7"/>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供应链管理</a:t>
            </a:r>
            <a:endParaRPr lang="en-US" altLang="zh-CN" b="1">
              <a:solidFill>
                <a:srgbClr val="000000"/>
              </a:solidFill>
              <a:latin typeface="微软雅黑" pitchFamily="34" charset="-122"/>
              <a:ea typeface="微软雅黑" pitchFamily="34" charset="-122"/>
              <a:cs typeface="宋体" pitchFamily="2" charset="-122"/>
            </a:endParaRPr>
          </a:p>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电子病历记录管理</a:t>
            </a:r>
            <a:endParaRPr lang="en-US" altLang="zh-CN" b="1">
              <a:solidFill>
                <a:srgbClr val="000000"/>
              </a:solidFill>
              <a:latin typeface="微软雅黑" pitchFamily="34" charset="-122"/>
              <a:ea typeface="微软雅黑" pitchFamily="34" charset="-122"/>
              <a:cs typeface="宋体" pitchFamily="2" charset="-122"/>
            </a:endParaRPr>
          </a:p>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统一患者主索引管理</a:t>
            </a:r>
            <a:endParaRPr lang="en-US" altLang="zh-CN" b="1">
              <a:solidFill>
                <a:srgbClr val="000000"/>
              </a:solidFill>
              <a:latin typeface="微软雅黑" pitchFamily="34" charset="-122"/>
              <a:ea typeface="微软雅黑" pitchFamily="34" charset="-122"/>
              <a:cs typeface="宋体" pitchFamily="2" charset="-122"/>
            </a:endParaRPr>
          </a:p>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转诊管理</a:t>
            </a:r>
            <a:endParaRPr lang="en-US" altLang="zh-CN" b="1">
              <a:solidFill>
                <a:srgbClr val="000000"/>
              </a:solidFill>
              <a:latin typeface="微软雅黑" pitchFamily="34" charset="-122"/>
              <a:ea typeface="微软雅黑" pitchFamily="34" charset="-122"/>
              <a:cs typeface="宋体" pitchFamily="2" charset="-122"/>
            </a:endParaRPr>
          </a:p>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各种运营数据的上传下达</a:t>
            </a:r>
            <a:endParaRPr lang="en-US" altLang="zh-CN" b="1">
              <a:solidFill>
                <a:srgbClr val="000000"/>
              </a:solidFill>
              <a:latin typeface="微软雅黑" pitchFamily="34" charset="-122"/>
              <a:ea typeface="微软雅黑" pitchFamily="34" charset="-122"/>
              <a:cs typeface="宋体" pitchFamily="2" charset="-122"/>
            </a:endParaRPr>
          </a:p>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健康档案记录汇总分享</a:t>
            </a:r>
            <a:endParaRPr lang="en-US" altLang="zh-CN" b="1">
              <a:solidFill>
                <a:srgbClr val="000000"/>
              </a:solidFill>
              <a:latin typeface="微软雅黑" pitchFamily="34" charset="-122"/>
              <a:ea typeface="微软雅黑" pitchFamily="34" charset="-122"/>
              <a:cs typeface="宋体" pitchFamily="2" charset="-122"/>
            </a:endParaRPr>
          </a:p>
          <a:p>
            <a:pPr eaLnBrk="1" hangingPunct="1">
              <a:lnSpc>
                <a:spcPct val="90000"/>
              </a:lnSpc>
              <a:buClr>
                <a:srgbClr val="B9B40A"/>
              </a:buClr>
              <a:buSzPct val="130000"/>
              <a:buFont typeface="Times" pitchFamily="18" charset="0"/>
              <a:buChar char="•"/>
            </a:pPr>
            <a:endParaRPr lang="en-US" altLang="zh-CN" b="1">
              <a:solidFill>
                <a:srgbClr val="000000"/>
              </a:solidFill>
              <a:latin typeface="微软雅黑" pitchFamily="34" charset="-122"/>
              <a:ea typeface="微软雅黑" pitchFamily="34" charset="-122"/>
              <a:cs typeface="宋体" pitchFamily="2" charset="-122"/>
            </a:endParaRPr>
          </a:p>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随着集团的扩张可复制</a:t>
            </a:r>
            <a:endParaRPr lang="en-US" altLang="zh-CN" b="1">
              <a:solidFill>
                <a:srgbClr val="000000"/>
              </a:solidFill>
              <a:latin typeface="微软雅黑" pitchFamily="34" charset="-122"/>
              <a:ea typeface="微软雅黑" pitchFamily="34" charset="-122"/>
              <a:cs typeface="宋体" pitchFamily="2" charset="-122"/>
            </a:endParaRPr>
          </a:p>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集团内基础信息统一管控</a:t>
            </a:r>
            <a:endParaRPr lang="en-US" altLang="zh-CN" b="1">
              <a:solidFill>
                <a:srgbClr val="000000"/>
              </a:solidFill>
              <a:latin typeface="微软雅黑" pitchFamily="34" charset="-122"/>
              <a:ea typeface="微软雅黑" pitchFamily="34" charset="-122"/>
              <a:cs typeface="宋体" pitchFamily="2" charset="-122"/>
            </a:endParaRPr>
          </a:p>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本部管理决策实时发布</a:t>
            </a:r>
            <a:endParaRPr lang="en-US" altLang="zh-CN" b="1">
              <a:solidFill>
                <a:srgbClr val="000000"/>
              </a:solidFill>
              <a:latin typeface="微软雅黑" pitchFamily="34" charset="-122"/>
              <a:ea typeface="微软雅黑" pitchFamily="34" charset="-122"/>
              <a:cs typeface="宋体" pitchFamily="2" charset="-122"/>
            </a:endParaRPr>
          </a:p>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允许分院的差异化存在</a:t>
            </a:r>
            <a:endParaRPr lang="en-US" altLang="zh-CN" b="1">
              <a:solidFill>
                <a:srgbClr val="000000"/>
              </a:solidFill>
              <a:latin typeface="微软雅黑" pitchFamily="34" charset="-122"/>
              <a:ea typeface="微软雅黑" pitchFamily="34" charset="-122"/>
              <a:cs typeface="宋体" pitchFamily="2" charset="-122"/>
            </a:endParaRPr>
          </a:p>
          <a:p>
            <a:pPr eaLnBrk="1" hangingPunct="1">
              <a:lnSpc>
                <a:spcPct val="90000"/>
              </a:lnSpc>
              <a:buClr>
                <a:srgbClr val="B9B40A"/>
              </a:buClr>
              <a:buSzPct val="130000"/>
              <a:buFont typeface="Times" pitchFamily="18" charset="0"/>
              <a:buChar char="•"/>
            </a:pPr>
            <a:endParaRPr lang="en-US" altLang="zh-CN" b="1">
              <a:solidFill>
                <a:srgbClr val="000000"/>
              </a:solidFill>
              <a:latin typeface="微软雅黑" pitchFamily="34" charset="-122"/>
              <a:ea typeface="微软雅黑" pitchFamily="34" charset="-122"/>
              <a:cs typeface="宋体" pitchFamily="2" charset="-122"/>
            </a:endParaRPr>
          </a:p>
          <a:p>
            <a:pPr eaLnBrk="1" hangingPunct="1">
              <a:lnSpc>
                <a:spcPct val="90000"/>
              </a:lnSpc>
              <a:buClr>
                <a:srgbClr val="B9B40A"/>
              </a:buClr>
              <a:buSzPct val="130000"/>
              <a:buFont typeface="Times" pitchFamily="18" charset="0"/>
              <a:buChar char="•"/>
            </a:pPr>
            <a:endParaRPr lang="en-US" altLang="zh-CN" b="1">
              <a:solidFill>
                <a:srgbClr val="000000"/>
              </a:solidFill>
              <a:latin typeface="微软雅黑" pitchFamily="34" charset="-122"/>
              <a:ea typeface="微软雅黑" pitchFamily="34" charset="-122"/>
              <a:cs typeface="宋体" pitchFamily="2" charset="-122"/>
            </a:endParaRPr>
          </a:p>
        </p:txBody>
      </p:sp>
      <p:sp>
        <p:nvSpPr>
          <p:cNvPr id="401" name="闪电形 400"/>
          <p:cNvSpPr/>
          <p:nvPr/>
        </p:nvSpPr>
        <p:spPr>
          <a:xfrm rot="6979844">
            <a:off x="1255713" y="3341687"/>
            <a:ext cx="457200" cy="365125"/>
          </a:xfrm>
          <a:prstGeom prst="lightningBolt">
            <a:avLst/>
          </a:prstGeom>
          <a:solidFill>
            <a:srgbClr val="BBE0E3"/>
          </a:solidFill>
          <a:ln w="25400" cap="flat" cmpd="sng" algn="ctr">
            <a:solidFill>
              <a:srgbClr val="BBE0E3">
                <a:shade val="50000"/>
              </a:srgbClr>
            </a:solidFill>
            <a:prstDash val="solid"/>
          </a:ln>
          <a:effectLst/>
        </p:spPr>
        <p:txBody>
          <a:bodyPr anchor="ctr"/>
          <a:lstStyle/>
          <a:p>
            <a:pPr algn="ctr" eaLnBrk="1" fontAlgn="auto" hangingPunct="1">
              <a:spcBef>
                <a:spcPts val="0"/>
              </a:spcBef>
              <a:spcAft>
                <a:spcPts val="0"/>
              </a:spcAft>
              <a:defRPr/>
            </a:pPr>
            <a:endParaRPr lang="zh-CN" altLang="en-US" b="1" kern="0">
              <a:solidFill>
                <a:srgbClr val="FFFFFF"/>
              </a:solidFill>
              <a:latin typeface="微软雅黑" panose="020B0503020204020204" pitchFamily="34" charset="-122"/>
              <a:ea typeface="微软雅黑" panose="020B0503020204020204" pitchFamily="34" charset="-122"/>
            </a:endParaRPr>
          </a:p>
        </p:txBody>
      </p:sp>
      <p:sp>
        <p:nvSpPr>
          <p:cNvPr id="402" name="闪电形 401"/>
          <p:cNvSpPr/>
          <p:nvPr/>
        </p:nvSpPr>
        <p:spPr>
          <a:xfrm rot="6979844">
            <a:off x="1646238" y="4772025"/>
            <a:ext cx="457200" cy="365125"/>
          </a:xfrm>
          <a:prstGeom prst="lightningBolt">
            <a:avLst/>
          </a:prstGeom>
          <a:solidFill>
            <a:srgbClr val="BBE0E3"/>
          </a:solidFill>
          <a:ln w="25400" cap="flat" cmpd="sng" algn="ctr">
            <a:solidFill>
              <a:srgbClr val="BBE0E3">
                <a:shade val="50000"/>
              </a:srgbClr>
            </a:solidFill>
            <a:prstDash val="solid"/>
          </a:ln>
          <a:effectLst/>
        </p:spPr>
        <p:txBody>
          <a:bodyPr anchor="ctr"/>
          <a:lstStyle/>
          <a:p>
            <a:pPr algn="ctr" eaLnBrk="1" fontAlgn="auto" hangingPunct="1">
              <a:spcBef>
                <a:spcPts val="0"/>
              </a:spcBef>
              <a:spcAft>
                <a:spcPts val="0"/>
              </a:spcAft>
              <a:defRPr/>
            </a:pPr>
            <a:endParaRPr lang="zh-CN" altLang="en-US" b="1" kern="0">
              <a:solidFill>
                <a:srgbClr val="FFFFFF"/>
              </a:solidFill>
              <a:latin typeface="微软雅黑" panose="020B0503020204020204" pitchFamily="34" charset="-122"/>
              <a:ea typeface="微软雅黑" panose="020B0503020204020204" pitchFamily="34" charset="-122"/>
            </a:endParaRPr>
          </a:p>
        </p:txBody>
      </p:sp>
      <p:sp>
        <p:nvSpPr>
          <p:cNvPr id="403" name="闪电形 402"/>
          <p:cNvSpPr/>
          <p:nvPr/>
        </p:nvSpPr>
        <p:spPr>
          <a:xfrm rot="4353576">
            <a:off x="2833688" y="5430837"/>
            <a:ext cx="457200" cy="365125"/>
          </a:xfrm>
          <a:prstGeom prst="lightningBolt">
            <a:avLst/>
          </a:prstGeom>
          <a:solidFill>
            <a:srgbClr val="BBE0E3"/>
          </a:solidFill>
          <a:ln w="25400" cap="flat" cmpd="sng" algn="ctr">
            <a:solidFill>
              <a:srgbClr val="BBE0E3">
                <a:shade val="50000"/>
              </a:srgbClr>
            </a:solidFill>
            <a:prstDash val="solid"/>
          </a:ln>
          <a:effectLst/>
        </p:spPr>
        <p:txBody>
          <a:bodyPr anchor="ctr"/>
          <a:lstStyle/>
          <a:p>
            <a:pPr algn="ctr" eaLnBrk="1" fontAlgn="auto" hangingPunct="1">
              <a:spcBef>
                <a:spcPts val="0"/>
              </a:spcBef>
              <a:spcAft>
                <a:spcPts val="0"/>
              </a:spcAft>
              <a:defRPr/>
            </a:pPr>
            <a:endParaRPr lang="zh-CN" altLang="en-US" b="1" kern="0">
              <a:solidFill>
                <a:srgbClr val="FFFFFF"/>
              </a:solidFill>
              <a:latin typeface="微软雅黑" panose="020B0503020204020204" pitchFamily="34" charset="-122"/>
              <a:ea typeface="微软雅黑" panose="020B0503020204020204" pitchFamily="34" charset="-122"/>
            </a:endParaRPr>
          </a:p>
        </p:txBody>
      </p:sp>
      <p:sp>
        <p:nvSpPr>
          <p:cNvPr id="33807" name="文本框 200"/>
          <p:cNvSpPr txBox="1">
            <a:spLocks noChangeArrowheads="1"/>
          </p:cNvSpPr>
          <p:nvPr/>
        </p:nvSpPr>
        <p:spPr bwMode="auto">
          <a:xfrm>
            <a:off x="3454400" y="1682750"/>
            <a:ext cx="671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5"/>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6"/>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7"/>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en-US" altLang="zh-CN" sz="1800" b="1">
                <a:solidFill>
                  <a:srgbClr val="000000"/>
                </a:solidFill>
                <a:latin typeface="微软雅黑" pitchFamily="34" charset="-122"/>
                <a:ea typeface="微软雅黑" pitchFamily="34" charset="-122"/>
                <a:cs typeface="宋体" pitchFamily="2" charset="-122"/>
              </a:rPr>
              <a:t>HSB</a:t>
            </a:r>
            <a:endParaRPr lang="zh-CN" altLang="en-US" sz="1800" b="1">
              <a:solidFill>
                <a:srgbClr val="000000"/>
              </a:solidFill>
              <a:latin typeface="微软雅黑" pitchFamily="34" charset="-122"/>
              <a:ea typeface="微软雅黑" pitchFamily="34" charset="-122"/>
              <a:cs typeface="宋体" pitchFamily="2" charset="-122"/>
            </a:endParaRPr>
          </a:p>
        </p:txBody>
      </p:sp>
      <p:sp>
        <p:nvSpPr>
          <p:cNvPr id="33808" name="文本框 201"/>
          <p:cNvSpPr txBox="1">
            <a:spLocks noChangeArrowheads="1"/>
          </p:cNvSpPr>
          <p:nvPr/>
        </p:nvSpPr>
        <p:spPr bwMode="auto">
          <a:xfrm>
            <a:off x="3124200" y="41910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5"/>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6"/>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7"/>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zh-CN" altLang="en-US" sz="1800" b="1">
                <a:solidFill>
                  <a:srgbClr val="000000"/>
                </a:solidFill>
                <a:latin typeface="微软雅黑" pitchFamily="34" charset="-122"/>
                <a:ea typeface="微软雅黑" pitchFamily="34" charset="-122"/>
                <a:cs typeface="宋体" pitchFamily="2" charset="-122"/>
              </a:rPr>
              <a:t>本部</a:t>
            </a:r>
          </a:p>
        </p:txBody>
      </p:sp>
      <p:sp>
        <p:nvSpPr>
          <p:cNvPr id="33809" name="文本框 202"/>
          <p:cNvSpPr txBox="1">
            <a:spLocks noChangeArrowheads="1"/>
          </p:cNvSpPr>
          <p:nvPr/>
        </p:nvSpPr>
        <p:spPr bwMode="auto">
          <a:xfrm>
            <a:off x="314325" y="4191000"/>
            <a:ext cx="819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5"/>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6"/>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7"/>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zh-CN" altLang="en-US" sz="1800" b="1">
                <a:solidFill>
                  <a:srgbClr val="000000"/>
                </a:solidFill>
                <a:latin typeface="微软雅黑" pitchFamily="34" charset="-122"/>
                <a:ea typeface="微软雅黑" pitchFamily="34" charset="-122"/>
                <a:cs typeface="宋体" pitchFamily="2" charset="-122"/>
              </a:rPr>
              <a:t>分院</a:t>
            </a:r>
            <a:r>
              <a:rPr lang="en-US" altLang="zh-CN" sz="1800" b="1">
                <a:solidFill>
                  <a:srgbClr val="000000"/>
                </a:solidFill>
                <a:latin typeface="微软雅黑" pitchFamily="34" charset="-122"/>
                <a:ea typeface="微软雅黑" pitchFamily="34" charset="-122"/>
                <a:cs typeface="宋体" pitchFamily="2" charset="-122"/>
              </a:rPr>
              <a:t>A</a:t>
            </a:r>
            <a:endParaRPr lang="zh-CN" altLang="en-US" sz="1800" b="1">
              <a:solidFill>
                <a:srgbClr val="000000"/>
              </a:solidFill>
              <a:latin typeface="微软雅黑" pitchFamily="34" charset="-122"/>
              <a:ea typeface="微软雅黑" pitchFamily="34" charset="-122"/>
              <a:cs typeface="宋体" pitchFamily="2" charset="-122"/>
            </a:endParaRPr>
          </a:p>
        </p:txBody>
      </p:sp>
      <p:sp>
        <p:nvSpPr>
          <p:cNvPr id="33810" name="文本框 204"/>
          <p:cNvSpPr txBox="1">
            <a:spLocks noChangeArrowheads="1"/>
          </p:cNvSpPr>
          <p:nvPr/>
        </p:nvSpPr>
        <p:spPr bwMode="auto">
          <a:xfrm>
            <a:off x="1035050" y="6105525"/>
            <a:ext cx="800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5"/>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6"/>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7"/>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zh-CN" altLang="en-US" sz="1800" b="1">
                <a:solidFill>
                  <a:srgbClr val="000000"/>
                </a:solidFill>
                <a:latin typeface="微软雅黑" pitchFamily="34" charset="-122"/>
                <a:ea typeface="微软雅黑" pitchFamily="34" charset="-122"/>
                <a:cs typeface="宋体" pitchFamily="2" charset="-122"/>
              </a:rPr>
              <a:t>分院</a:t>
            </a:r>
            <a:r>
              <a:rPr lang="en-US" altLang="zh-CN" sz="1800" b="1">
                <a:solidFill>
                  <a:srgbClr val="000000"/>
                </a:solidFill>
                <a:latin typeface="微软雅黑" pitchFamily="34" charset="-122"/>
                <a:ea typeface="微软雅黑" pitchFamily="34" charset="-122"/>
                <a:cs typeface="宋体" pitchFamily="2" charset="-122"/>
              </a:rPr>
              <a:t>B</a:t>
            </a:r>
            <a:endParaRPr lang="zh-CN" altLang="en-US" sz="1800" b="1">
              <a:solidFill>
                <a:srgbClr val="000000"/>
              </a:solidFill>
              <a:latin typeface="微软雅黑" pitchFamily="34" charset="-122"/>
              <a:ea typeface="微软雅黑" pitchFamily="34" charset="-122"/>
              <a:cs typeface="宋体" pitchFamily="2" charset="-122"/>
            </a:endParaRPr>
          </a:p>
        </p:txBody>
      </p:sp>
      <p:sp>
        <p:nvSpPr>
          <p:cNvPr id="33811" name="文本框 205"/>
          <p:cNvSpPr txBox="1">
            <a:spLocks noChangeArrowheads="1"/>
          </p:cNvSpPr>
          <p:nvPr/>
        </p:nvSpPr>
        <p:spPr bwMode="auto">
          <a:xfrm>
            <a:off x="3665538" y="6199188"/>
            <a:ext cx="812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5"/>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6"/>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7"/>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zh-CN" altLang="en-US" sz="1800" b="1">
                <a:solidFill>
                  <a:srgbClr val="000000"/>
                </a:solidFill>
                <a:latin typeface="微软雅黑" pitchFamily="34" charset="-122"/>
                <a:ea typeface="微软雅黑" pitchFamily="34" charset="-122"/>
                <a:cs typeface="宋体" pitchFamily="2" charset="-122"/>
              </a:rPr>
              <a:t>分院</a:t>
            </a:r>
            <a:r>
              <a:rPr lang="en-US" altLang="zh-CN" sz="1800" b="1">
                <a:solidFill>
                  <a:srgbClr val="000000"/>
                </a:solidFill>
                <a:latin typeface="微软雅黑" pitchFamily="34" charset="-122"/>
                <a:ea typeface="微软雅黑" pitchFamily="34" charset="-122"/>
                <a:cs typeface="宋体" pitchFamily="2" charset="-122"/>
              </a:rPr>
              <a:t>C</a:t>
            </a:r>
            <a:endParaRPr lang="zh-CN" altLang="en-US" sz="1800" b="1">
              <a:solidFill>
                <a:srgbClr val="000000"/>
              </a:solidFill>
              <a:latin typeface="微软雅黑" pitchFamily="34" charset="-122"/>
              <a:ea typeface="微软雅黑" pitchFamily="34" charset="-122"/>
              <a:cs typeface="宋体" pitchFamily="2" charset="-122"/>
            </a:endParaRPr>
          </a:p>
        </p:txBody>
      </p:sp>
      <p:sp>
        <p:nvSpPr>
          <p:cNvPr id="409" name="闪电形 408"/>
          <p:cNvSpPr/>
          <p:nvPr/>
        </p:nvSpPr>
        <p:spPr>
          <a:xfrm rot="6979844">
            <a:off x="2685257" y="4144168"/>
            <a:ext cx="457200" cy="366713"/>
          </a:xfrm>
          <a:prstGeom prst="lightningBolt">
            <a:avLst/>
          </a:prstGeom>
          <a:solidFill>
            <a:srgbClr val="BBE0E3"/>
          </a:solidFill>
          <a:ln w="25400" cap="flat" cmpd="sng" algn="ctr">
            <a:solidFill>
              <a:srgbClr val="BBE0E3">
                <a:shade val="50000"/>
              </a:srgbClr>
            </a:solidFill>
            <a:prstDash val="solid"/>
          </a:ln>
          <a:effectLst/>
        </p:spPr>
        <p:txBody>
          <a:bodyPr anchor="ctr"/>
          <a:lstStyle/>
          <a:p>
            <a:pPr algn="ctr" eaLnBrk="1" fontAlgn="auto" hangingPunct="1">
              <a:spcBef>
                <a:spcPts val="0"/>
              </a:spcBef>
              <a:spcAft>
                <a:spcPts val="0"/>
              </a:spcAft>
              <a:defRPr/>
            </a:pPr>
            <a:endParaRPr lang="zh-CN" altLang="en-US" b="1" kern="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医院服务总线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应用场景</a:t>
            </a:r>
            <a:r>
              <a:rPr lang="en-US" altLang="zh-CN" b="1" kern="1200" dirty="0" smtClean="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区域医疗系统集成</a:t>
            </a:r>
          </a:p>
        </p:txBody>
      </p:sp>
      <p:sp>
        <p:nvSpPr>
          <p:cNvPr id="577" name="圆角矩形 576"/>
          <p:cNvSpPr/>
          <p:nvPr/>
        </p:nvSpPr>
        <p:spPr>
          <a:xfrm>
            <a:off x="381000" y="4953000"/>
            <a:ext cx="6781800" cy="457200"/>
          </a:xfrm>
          <a:prstGeom prst="roundRect">
            <a:avLst/>
          </a:prstGeom>
          <a:blipFill>
            <a:blip r:embed="rId2"/>
            <a:tile tx="0" ty="0" sx="100000" sy="100000" flip="none" algn="tl"/>
          </a:blipFill>
          <a:ln w="25400" cap="flat" cmpd="sng" algn="ctr">
            <a:solidFill>
              <a:srgbClr val="BBE0E3">
                <a:shade val="50000"/>
              </a:srgbClr>
            </a:solidFill>
            <a:prstDash val="solid"/>
          </a:ln>
          <a:effectLst/>
          <a:scene3d>
            <a:camera prst="orthographicFront"/>
            <a:lightRig rig="threePt" dir="t"/>
          </a:scene3d>
          <a:sp3d>
            <a:bevelT/>
            <a:bevelB/>
          </a:sp3d>
        </p:spPr>
        <p:txBody>
          <a:bodyPr anchor="ctr"/>
          <a:lstStyle/>
          <a:p>
            <a:pPr algn="ctr" eaLnBrk="1" fontAlgn="auto" hangingPunct="1">
              <a:spcBef>
                <a:spcPts val="0"/>
              </a:spcBef>
              <a:spcAft>
                <a:spcPts val="0"/>
              </a:spcAft>
              <a:defRPr/>
            </a:pPr>
            <a:r>
              <a:rPr lang="en-US" altLang="zh-CN" b="1" dirty="0">
                <a:solidFill>
                  <a:srgbClr val="000000"/>
                </a:solidFill>
                <a:latin typeface="微软雅黑" panose="020B0503020204020204" pitchFamily="34" charset="-122"/>
                <a:ea typeface="微软雅黑" panose="020B0503020204020204" pitchFamily="34" charset="-122"/>
              </a:rPr>
              <a:t>HSB</a:t>
            </a:r>
            <a:endParaRPr lang="zh-CN" altLang="en-US" b="1" dirty="0">
              <a:solidFill>
                <a:srgbClr val="000000"/>
              </a:solidFill>
              <a:latin typeface="微软雅黑" panose="020B0503020204020204" pitchFamily="34" charset="-122"/>
              <a:ea typeface="微软雅黑" panose="020B0503020204020204" pitchFamily="34" charset="-122"/>
            </a:endParaRPr>
          </a:p>
        </p:txBody>
      </p:sp>
      <p:pic>
        <p:nvPicPr>
          <p:cNvPr id="34822" name="Picture 11" descr="buildings_front"/>
          <p:cNvPicPr>
            <a:picLocks noChangeAspect="1" noChangeArrowheads="1"/>
          </p:cNvPicPr>
          <p:nvPr/>
        </p:nvPicPr>
        <p:blipFill>
          <a:blip r:embed="rId3">
            <a:extLst>
              <a:ext uri="{28A0092B-C50C-407E-A947-70E740481C1C}">
                <a14:useLocalDpi xmlns:a14="http://schemas.microsoft.com/office/drawing/2010/main" val="0"/>
              </a:ext>
            </a:extLst>
          </a:blip>
          <a:srcRect t="26660" b="65564"/>
          <a:stretch>
            <a:fillRect/>
          </a:stretch>
        </p:blipFill>
        <p:spPr bwMode="auto">
          <a:xfrm>
            <a:off x="0" y="5486400"/>
            <a:ext cx="71770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图片 5" descr="0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32075" y="2438400"/>
            <a:ext cx="20161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图片 5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84425" y="1047750"/>
            <a:ext cx="2428875"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25" name="Group 169"/>
          <p:cNvGrpSpPr>
            <a:grpSpLocks/>
          </p:cNvGrpSpPr>
          <p:nvPr/>
        </p:nvGrpSpPr>
        <p:grpSpPr bwMode="auto">
          <a:xfrm>
            <a:off x="6118225" y="3097213"/>
            <a:ext cx="1225550" cy="1079500"/>
            <a:chOff x="528" y="1281"/>
            <a:chExt cx="1002" cy="918"/>
          </a:xfrm>
        </p:grpSpPr>
        <p:sp>
          <p:nvSpPr>
            <p:cNvPr id="582" name="Freeform 107"/>
            <p:cNvSpPr>
              <a:spLocks/>
            </p:cNvSpPr>
            <p:nvPr/>
          </p:nvSpPr>
          <p:spPr bwMode="auto">
            <a:xfrm>
              <a:off x="933" y="1328"/>
              <a:ext cx="597" cy="284"/>
            </a:xfrm>
            <a:custGeom>
              <a:avLst/>
              <a:gdLst>
                <a:gd name="T0" fmla="*/ 395 w 597"/>
                <a:gd name="T1" fmla="*/ 283 h 284"/>
                <a:gd name="T2" fmla="*/ 596 w 597"/>
                <a:gd name="T3" fmla="*/ 219 h 284"/>
                <a:gd name="T4" fmla="*/ 208 w 597"/>
                <a:gd name="T5" fmla="*/ 0 h 284"/>
                <a:gd name="T6" fmla="*/ 0 w 597"/>
                <a:gd name="T7" fmla="*/ 66 h 284"/>
                <a:gd name="T8" fmla="*/ 395 w 597"/>
                <a:gd name="T9" fmla="*/ 283 h 284"/>
                <a:gd name="T10" fmla="*/ 0 60000 65536"/>
                <a:gd name="T11" fmla="*/ 0 60000 65536"/>
                <a:gd name="T12" fmla="*/ 0 60000 65536"/>
                <a:gd name="T13" fmla="*/ 0 60000 65536"/>
                <a:gd name="T14" fmla="*/ 0 60000 65536"/>
                <a:gd name="T15" fmla="*/ 0 w 597"/>
                <a:gd name="T16" fmla="*/ 0 h 284"/>
                <a:gd name="T17" fmla="*/ 597 w 597"/>
                <a:gd name="T18" fmla="*/ 284 h 284"/>
              </a:gdLst>
              <a:ahLst/>
              <a:cxnLst>
                <a:cxn ang="T10">
                  <a:pos x="T0" y="T1"/>
                </a:cxn>
                <a:cxn ang="T11">
                  <a:pos x="T2" y="T3"/>
                </a:cxn>
                <a:cxn ang="T12">
                  <a:pos x="T4" y="T5"/>
                </a:cxn>
                <a:cxn ang="T13">
                  <a:pos x="T6" y="T7"/>
                </a:cxn>
                <a:cxn ang="T14">
                  <a:pos x="T8" y="T9"/>
                </a:cxn>
              </a:cxnLst>
              <a:rect l="T15" t="T16" r="T17" b="T18"/>
              <a:pathLst>
                <a:path w="597" h="284">
                  <a:moveTo>
                    <a:pt x="395" y="283"/>
                  </a:moveTo>
                  <a:lnTo>
                    <a:pt x="596" y="219"/>
                  </a:lnTo>
                  <a:lnTo>
                    <a:pt x="208" y="0"/>
                  </a:lnTo>
                  <a:lnTo>
                    <a:pt x="0" y="66"/>
                  </a:lnTo>
                  <a:lnTo>
                    <a:pt x="395" y="283"/>
                  </a:lnTo>
                </a:path>
              </a:pathLst>
            </a:custGeom>
            <a:solidFill>
              <a:srgbClr val="99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583" name="Freeform 108"/>
            <p:cNvSpPr>
              <a:spLocks/>
            </p:cNvSpPr>
            <p:nvPr/>
          </p:nvSpPr>
          <p:spPr bwMode="auto">
            <a:xfrm>
              <a:off x="570" y="1281"/>
              <a:ext cx="501" cy="215"/>
            </a:xfrm>
            <a:custGeom>
              <a:avLst/>
              <a:gdLst>
                <a:gd name="T0" fmla="*/ 302 w 500"/>
                <a:gd name="T1" fmla="*/ 0 h 215"/>
                <a:gd name="T2" fmla="*/ 0 w 500"/>
                <a:gd name="T3" fmla="*/ 90 h 215"/>
                <a:gd name="T4" fmla="*/ 211 w 500"/>
                <a:gd name="T5" fmla="*/ 214 h 215"/>
                <a:gd name="T6" fmla="*/ 499 w 500"/>
                <a:gd name="T7" fmla="*/ 127 h 215"/>
                <a:gd name="T8" fmla="*/ 302 w 500"/>
                <a:gd name="T9" fmla="*/ 0 h 215"/>
                <a:gd name="T10" fmla="*/ 0 60000 65536"/>
                <a:gd name="T11" fmla="*/ 0 60000 65536"/>
                <a:gd name="T12" fmla="*/ 0 60000 65536"/>
                <a:gd name="T13" fmla="*/ 0 60000 65536"/>
                <a:gd name="T14" fmla="*/ 0 60000 65536"/>
                <a:gd name="T15" fmla="*/ 0 w 500"/>
                <a:gd name="T16" fmla="*/ 0 h 215"/>
                <a:gd name="T17" fmla="*/ 500 w 500"/>
                <a:gd name="T18" fmla="*/ 215 h 215"/>
              </a:gdLst>
              <a:ahLst/>
              <a:cxnLst>
                <a:cxn ang="T10">
                  <a:pos x="T0" y="T1"/>
                </a:cxn>
                <a:cxn ang="T11">
                  <a:pos x="T2" y="T3"/>
                </a:cxn>
                <a:cxn ang="T12">
                  <a:pos x="T4" y="T5"/>
                </a:cxn>
                <a:cxn ang="T13">
                  <a:pos x="T6" y="T7"/>
                </a:cxn>
                <a:cxn ang="T14">
                  <a:pos x="T8" y="T9"/>
                </a:cxn>
              </a:cxnLst>
              <a:rect l="T15" t="T16" r="T17" b="T18"/>
              <a:pathLst>
                <a:path w="500" h="215">
                  <a:moveTo>
                    <a:pt x="302" y="0"/>
                  </a:moveTo>
                  <a:lnTo>
                    <a:pt x="0" y="90"/>
                  </a:lnTo>
                  <a:lnTo>
                    <a:pt x="211" y="214"/>
                  </a:lnTo>
                  <a:lnTo>
                    <a:pt x="499" y="127"/>
                  </a:lnTo>
                  <a:lnTo>
                    <a:pt x="302" y="0"/>
                  </a:lnTo>
                </a:path>
              </a:pathLst>
            </a:custGeom>
            <a:solidFill>
              <a:srgbClr val="99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584" name="Freeform 109"/>
            <p:cNvSpPr>
              <a:spLocks/>
            </p:cNvSpPr>
            <p:nvPr/>
          </p:nvSpPr>
          <p:spPr bwMode="auto">
            <a:xfrm>
              <a:off x="1038" y="1547"/>
              <a:ext cx="489" cy="549"/>
            </a:xfrm>
            <a:custGeom>
              <a:avLst/>
              <a:gdLst>
                <a:gd name="T0" fmla="*/ 489 w 490"/>
                <a:gd name="T1" fmla="*/ 0 h 550"/>
                <a:gd name="T2" fmla="*/ 230 w 490"/>
                <a:gd name="T3" fmla="*/ 80 h 550"/>
                <a:gd name="T4" fmla="*/ 230 w 490"/>
                <a:gd name="T5" fmla="*/ 284 h 550"/>
                <a:gd name="T6" fmla="*/ 0 w 490"/>
                <a:gd name="T7" fmla="*/ 335 h 550"/>
                <a:gd name="T8" fmla="*/ 0 w 490"/>
                <a:gd name="T9" fmla="*/ 549 h 550"/>
                <a:gd name="T10" fmla="*/ 487 w 490"/>
                <a:gd name="T11" fmla="*/ 415 h 550"/>
                <a:gd name="T12" fmla="*/ 489 w 490"/>
                <a:gd name="T13" fmla="*/ 0 h 550"/>
                <a:gd name="T14" fmla="*/ 0 60000 65536"/>
                <a:gd name="T15" fmla="*/ 0 60000 65536"/>
                <a:gd name="T16" fmla="*/ 0 60000 65536"/>
                <a:gd name="T17" fmla="*/ 0 60000 65536"/>
                <a:gd name="T18" fmla="*/ 0 60000 65536"/>
                <a:gd name="T19" fmla="*/ 0 60000 65536"/>
                <a:gd name="T20" fmla="*/ 0 60000 65536"/>
                <a:gd name="T21" fmla="*/ 0 w 490"/>
                <a:gd name="T22" fmla="*/ 0 h 550"/>
                <a:gd name="T23" fmla="*/ 490 w 490"/>
                <a:gd name="T24" fmla="*/ 550 h 5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550">
                  <a:moveTo>
                    <a:pt x="489" y="0"/>
                  </a:moveTo>
                  <a:lnTo>
                    <a:pt x="230" y="80"/>
                  </a:lnTo>
                  <a:lnTo>
                    <a:pt x="230" y="284"/>
                  </a:lnTo>
                  <a:lnTo>
                    <a:pt x="0" y="335"/>
                  </a:lnTo>
                  <a:lnTo>
                    <a:pt x="0" y="549"/>
                  </a:lnTo>
                  <a:lnTo>
                    <a:pt x="487" y="415"/>
                  </a:lnTo>
                  <a:lnTo>
                    <a:pt x="489" y="0"/>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585" name="Freeform 110"/>
            <p:cNvSpPr>
              <a:spLocks/>
            </p:cNvSpPr>
            <p:nvPr/>
          </p:nvSpPr>
          <p:spPr bwMode="auto">
            <a:xfrm>
              <a:off x="780" y="1408"/>
              <a:ext cx="289" cy="288"/>
            </a:xfrm>
            <a:custGeom>
              <a:avLst/>
              <a:gdLst>
                <a:gd name="T0" fmla="*/ 0 w 289"/>
                <a:gd name="T1" fmla="*/ 287 h 288"/>
                <a:gd name="T2" fmla="*/ 0 w 289"/>
                <a:gd name="T3" fmla="*/ 85 h 288"/>
                <a:gd name="T4" fmla="*/ 288 w 289"/>
                <a:gd name="T5" fmla="*/ 0 h 288"/>
                <a:gd name="T6" fmla="*/ 288 w 289"/>
                <a:gd name="T7" fmla="*/ 196 h 288"/>
                <a:gd name="T8" fmla="*/ 0 w 289"/>
                <a:gd name="T9" fmla="*/ 287 h 288"/>
                <a:gd name="T10" fmla="*/ 0 60000 65536"/>
                <a:gd name="T11" fmla="*/ 0 60000 65536"/>
                <a:gd name="T12" fmla="*/ 0 60000 65536"/>
                <a:gd name="T13" fmla="*/ 0 60000 65536"/>
                <a:gd name="T14" fmla="*/ 0 60000 65536"/>
                <a:gd name="T15" fmla="*/ 0 w 289"/>
                <a:gd name="T16" fmla="*/ 0 h 288"/>
                <a:gd name="T17" fmla="*/ 289 w 289"/>
                <a:gd name="T18" fmla="*/ 288 h 288"/>
              </a:gdLst>
              <a:ahLst/>
              <a:cxnLst>
                <a:cxn ang="T10">
                  <a:pos x="T0" y="T1"/>
                </a:cxn>
                <a:cxn ang="T11">
                  <a:pos x="T2" y="T3"/>
                </a:cxn>
                <a:cxn ang="T12">
                  <a:pos x="T4" y="T5"/>
                </a:cxn>
                <a:cxn ang="T13">
                  <a:pos x="T6" y="T7"/>
                </a:cxn>
                <a:cxn ang="T14">
                  <a:pos x="T8" y="T9"/>
                </a:cxn>
              </a:cxnLst>
              <a:rect l="T15" t="T16" r="T17" b="T18"/>
              <a:pathLst>
                <a:path w="289" h="288">
                  <a:moveTo>
                    <a:pt x="0" y="287"/>
                  </a:moveTo>
                  <a:lnTo>
                    <a:pt x="0" y="85"/>
                  </a:lnTo>
                  <a:lnTo>
                    <a:pt x="288" y="0"/>
                  </a:lnTo>
                  <a:lnTo>
                    <a:pt x="288" y="196"/>
                  </a:lnTo>
                  <a:lnTo>
                    <a:pt x="0" y="287"/>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586" name="Freeform 111"/>
            <p:cNvSpPr>
              <a:spLocks/>
            </p:cNvSpPr>
            <p:nvPr/>
          </p:nvSpPr>
          <p:spPr bwMode="auto">
            <a:xfrm>
              <a:off x="1068" y="1466"/>
              <a:ext cx="263" cy="290"/>
            </a:xfrm>
            <a:custGeom>
              <a:avLst/>
              <a:gdLst>
                <a:gd name="T0" fmla="*/ 0 w 263"/>
                <a:gd name="T1" fmla="*/ 0 h 290"/>
                <a:gd name="T2" fmla="*/ 0 w 263"/>
                <a:gd name="T3" fmla="*/ 136 h 290"/>
                <a:gd name="T4" fmla="*/ 262 w 263"/>
                <a:gd name="T5" fmla="*/ 289 h 290"/>
                <a:gd name="T6" fmla="*/ 262 w 263"/>
                <a:gd name="T7" fmla="*/ 142 h 290"/>
                <a:gd name="T8" fmla="*/ 0 w 263"/>
                <a:gd name="T9" fmla="*/ 0 h 290"/>
                <a:gd name="T10" fmla="*/ 0 60000 65536"/>
                <a:gd name="T11" fmla="*/ 0 60000 65536"/>
                <a:gd name="T12" fmla="*/ 0 60000 65536"/>
                <a:gd name="T13" fmla="*/ 0 60000 65536"/>
                <a:gd name="T14" fmla="*/ 0 60000 65536"/>
                <a:gd name="T15" fmla="*/ 0 w 263"/>
                <a:gd name="T16" fmla="*/ 0 h 290"/>
                <a:gd name="T17" fmla="*/ 263 w 263"/>
                <a:gd name="T18" fmla="*/ 290 h 290"/>
              </a:gdLst>
              <a:ahLst/>
              <a:cxnLst>
                <a:cxn ang="T10">
                  <a:pos x="T0" y="T1"/>
                </a:cxn>
                <a:cxn ang="T11">
                  <a:pos x="T2" y="T3"/>
                </a:cxn>
                <a:cxn ang="T12">
                  <a:pos x="T4" y="T5"/>
                </a:cxn>
                <a:cxn ang="T13">
                  <a:pos x="T6" y="T7"/>
                </a:cxn>
                <a:cxn ang="T14">
                  <a:pos x="T8" y="T9"/>
                </a:cxn>
              </a:cxnLst>
              <a:rect l="T15" t="T16" r="T17" b="T18"/>
              <a:pathLst>
                <a:path w="263" h="290">
                  <a:moveTo>
                    <a:pt x="0" y="0"/>
                  </a:moveTo>
                  <a:lnTo>
                    <a:pt x="0" y="136"/>
                  </a:lnTo>
                  <a:lnTo>
                    <a:pt x="262" y="289"/>
                  </a:lnTo>
                  <a:lnTo>
                    <a:pt x="262" y="142"/>
                  </a:lnTo>
                  <a:lnTo>
                    <a:pt x="0" y="0"/>
                  </a:lnTo>
                </a:path>
              </a:pathLst>
            </a:custGeom>
            <a:solidFill>
              <a:srgbClr val="3399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587" name="Freeform 112"/>
            <p:cNvSpPr>
              <a:spLocks/>
            </p:cNvSpPr>
            <p:nvPr/>
          </p:nvSpPr>
          <p:spPr bwMode="auto">
            <a:xfrm>
              <a:off x="1196" y="1972"/>
              <a:ext cx="29" cy="227"/>
            </a:xfrm>
            <a:custGeom>
              <a:avLst/>
              <a:gdLst>
                <a:gd name="T0" fmla="*/ 28 w 29"/>
                <a:gd name="T1" fmla="*/ 17 h 227"/>
                <a:gd name="T2" fmla="*/ 28 w 29"/>
                <a:gd name="T3" fmla="*/ 226 h 227"/>
                <a:gd name="T4" fmla="*/ 0 w 29"/>
                <a:gd name="T5" fmla="*/ 209 h 227"/>
                <a:gd name="T6" fmla="*/ 0 w 29"/>
                <a:gd name="T7" fmla="*/ 0 h 227"/>
                <a:gd name="T8" fmla="*/ 28 w 29"/>
                <a:gd name="T9" fmla="*/ 17 h 227"/>
                <a:gd name="T10" fmla="*/ 0 60000 65536"/>
                <a:gd name="T11" fmla="*/ 0 60000 65536"/>
                <a:gd name="T12" fmla="*/ 0 60000 65536"/>
                <a:gd name="T13" fmla="*/ 0 60000 65536"/>
                <a:gd name="T14" fmla="*/ 0 60000 65536"/>
                <a:gd name="T15" fmla="*/ 0 w 29"/>
                <a:gd name="T16" fmla="*/ 0 h 227"/>
                <a:gd name="T17" fmla="*/ 29 w 29"/>
                <a:gd name="T18" fmla="*/ 227 h 227"/>
              </a:gdLst>
              <a:ahLst/>
              <a:cxnLst>
                <a:cxn ang="T10">
                  <a:pos x="T0" y="T1"/>
                </a:cxn>
                <a:cxn ang="T11">
                  <a:pos x="T2" y="T3"/>
                </a:cxn>
                <a:cxn ang="T12">
                  <a:pos x="T4" y="T5"/>
                </a:cxn>
                <a:cxn ang="T13">
                  <a:pos x="T6" y="T7"/>
                </a:cxn>
                <a:cxn ang="T14">
                  <a:pos x="T8" y="T9"/>
                </a:cxn>
              </a:cxnLst>
              <a:rect l="T15" t="T16" r="T17" b="T18"/>
              <a:pathLst>
                <a:path w="29" h="227">
                  <a:moveTo>
                    <a:pt x="28" y="17"/>
                  </a:moveTo>
                  <a:lnTo>
                    <a:pt x="28" y="226"/>
                  </a:lnTo>
                  <a:lnTo>
                    <a:pt x="0" y="209"/>
                  </a:lnTo>
                  <a:lnTo>
                    <a:pt x="0" y="0"/>
                  </a:lnTo>
                  <a:lnTo>
                    <a:pt x="28" y="17"/>
                  </a:lnTo>
                </a:path>
              </a:pathLst>
            </a:custGeom>
            <a:solidFill>
              <a:srgbClr val="3399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588" name="Freeform 113"/>
            <p:cNvSpPr>
              <a:spLocks/>
            </p:cNvSpPr>
            <p:nvPr/>
          </p:nvSpPr>
          <p:spPr bwMode="auto">
            <a:xfrm>
              <a:off x="1222" y="1975"/>
              <a:ext cx="27" cy="224"/>
            </a:xfrm>
            <a:custGeom>
              <a:avLst/>
              <a:gdLst>
                <a:gd name="T0" fmla="*/ 26 w 27"/>
                <a:gd name="T1" fmla="*/ 0 h 224"/>
                <a:gd name="T2" fmla="*/ 26 w 27"/>
                <a:gd name="T3" fmla="*/ 215 h 224"/>
                <a:gd name="T4" fmla="*/ 0 w 27"/>
                <a:gd name="T5" fmla="*/ 223 h 224"/>
                <a:gd name="T6" fmla="*/ 0 w 27"/>
                <a:gd name="T7" fmla="*/ 14 h 224"/>
                <a:gd name="T8" fmla="*/ 26 w 27"/>
                <a:gd name="T9" fmla="*/ 0 h 224"/>
                <a:gd name="T10" fmla="*/ 0 60000 65536"/>
                <a:gd name="T11" fmla="*/ 0 60000 65536"/>
                <a:gd name="T12" fmla="*/ 0 60000 65536"/>
                <a:gd name="T13" fmla="*/ 0 60000 65536"/>
                <a:gd name="T14" fmla="*/ 0 60000 65536"/>
                <a:gd name="T15" fmla="*/ 0 w 27"/>
                <a:gd name="T16" fmla="*/ 0 h 224"/>
                <a:gd name="T17" fmla="*/ 27 w 27"/>
                <a:gd name="T18" fmla="*/ 224 h 224"/>
              </a:gdLst>
              <a:ahLst/>
              <a:cxnLst>
                <a:cxn ang="T10">
                  <a:pos x="T0" y="T1"/>
                </a:cxn>
                <a:cxn ang="T11">
                  <a:pos x="T2" y="T3"/>
                </a:cxn>
                <a:cxn ang="T12">
                  <a:pos x="T4" y="T5"/>
                </a:cxn>
                <a:cxn ang="T13">
                  <a:pos x="T6" y="T7"/>
                </a:cxn>
                <a:cxn ang="T14">
                  <a:pos x="T8" y="T9"/>
                </a:cxn>
              </a:cxnLst>
              <a:rect l="T15" t="T16" r="T17" b="T18"/>
              <a:pathLst>
                <a:path w="27" h="224">
                  <a:moveTo>
                    <a:pt x="26" y="0"/>
                  </a:moveTo>
                  <a:lnTo>
                    <a:pt x="26" y="215"/>
                  </a:lnTo>
                  <a:lnTo>
                    <a:pt x="0" y="223"/>
                  </a:lnTo>
                  <a:lnTo>
                    <a:pt x="0" y="14"/>
                  </a:lnTo>
                  <a:lnTo>
                    <a:pt x="26" y="0"/>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589" name="Freeform 114"/>
            <p:cNvSpPr>
              <a:spLocks/>
            </p:cNvSpPr>
            <p:nvPr/>
          </p:nvSpPr>
          <p:spPr bwMode="auto">
            <a:xfrm>
              <a:off x="781" y="1600"/>
              <a:ext cx="739" cy="351"/>
            </a:xfrm>
            <a:custGeom>
              <a:avLst/>
              <a:gdLst>
                <a:gd name="T0" fmla="*/ 437 w 738"/>
                <a:gd name="T1" fmla="*/ 350 h 351"/>
                <a:gd name="T2" fmla="*/ 737 w 738"/>
                <a:gd name="T3" fmla="*/ 261 h 351"/>
                <a:gd name="T4" fmla="*/ 284 w 738"/>
                <a:gd name="T5" fmla="*/ 0 h 351"/>
                <a:gd name="T6" fmla="*/ 0 w 738"/>
                <a:gd name="T7" fmla="*/ 94 h 351"/>
                <a:gd name="T8" fmla="*/ 437 w 738"/>
                <a:gd name="T9" fmla="*/ 350 h 351"/>
                <a:gd name="T10" fmla="*/ 0 60000 65536"/>
                <a:gd name="T11" fmla="*/ 0 60000 65536"/>
                <a:gd name="T12" fmla="*/ 0 60000 65536"/>
                <a:gd name="T13" fmla="*/ 0 60000 65536"/>
                <a:gd name="T14" fmla="*/ 0 60000 65536"/>
                <a:gd name="T15" fmla="*/ 0 w 738"/>
                <a:gd name="T16" fmla="*/ 0 h 351"/>
                <a:gd name="T17" fmla="*/ 738 w 738"/>
                <a:gd name="T18" fmla="*/ 351 h 351"/>
              </a:gdLst>
              <a:ahLst/>
              <a:cxnLst>
                <a:cxn ang="T10">
                  <a:pos x="T0" y="T1"/>
                </a:cxn>
                <a:cxn ang="T11">
                  <a:pos x="T2" y="T3"/>
                </a:cxn>
                <a:cxn ang="T12">
                  <a:pos x="T4" y="T5"/>
                </a:cxn>
                <a:cxn ang="T13">
                  <a:pos x="T6" y="T7"/>
                </a:cxn>
                <a:cxn ang="T14">
                  <a:pos x="T8" y="T9"/>
                </a:cxn>
              </a:cxnLst>
              <a:rect l="T15" t="T16" r="T17" b="T18"/>
              <a:pathLst>
                <a:path w="738" h="351">
                  <a:moveTo>
                    <a:pt x="437" y="350"/>
                  </a:moveTo>
                  <a:lnTo>
                    <a:pt x="737" y="261"/>
                  </a:lnTo>
                  <a:lnTo>
                    <a:pt x="284" y="0"/>
                  </a:lnTo>
                  <a:lnTo>
                    <a:pt x="0" y="94"/>
                  </a:lnTo>
                  <a:lnTo>
                    <a:pt x="437" y="350"/>
                  </a:lnTo>
                </a:path>
              </a:pathLst>
            </a:custGeom>
            <a:solidFill>
              <a:srgbClr val="99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590" name="Freeform 115"/>
            <p:cNvSpPr>
              <a:spLocks/>
            </p:cNvSpPr>
            <p:nvPr/>
          </p:nvSpPr>
          <p:spPr bwMode="auto">
            <a:xfrm>
              <a:off x="1294" y="1758"/>
              <a:ext cx="97" cy="140"/>
            </a:xfrm>
            <a:custGeom>
              <a:avLst/>
              <a:gdLst>
                <a:gd name="T0" fmla="*/ 96 w 97"/>
                <a:gd name="T1" fmla="*/ 0 h 141"/>
                <a:gd name="T2" fmla="*/ 0 w 97"/>
                <a:gd name="T3" fmla="*/ 18 h 141"/>
                <a:gd name="T4" fmla="*/ 0 w 97"/>
                <a:gd name="T5" fmla="*/ 140 h 141"/>
                <a:gd name="T6" fmla="*/ 96 w 97"/>
                <a:gd name="T7" fmla="*/ 115 h 141"/>
                <a:gd name="T8" fmla="*/ 96 w 97"/>
                <a:gd name="T9" fmla="*/ 0 h 141"/>
                <a:gd name="T10" fmla="*/ 0 60000 65536"/>
                <a:gd name="T11" fmla="*/ 0 60000 65536"/>
                <a:gd name="T12" fmla="*/ 0 60000 65536"/>
                <a:gd name="T13" fmla="*/ 0 60000 65536"/>
                <a:gd name="T14" fmla="*/ 0 60000 65536"/>
                <a:gd name="T15" fmla="*/ 0 w 97"/>
                <a:gd name="T16" fmla="*/ 0 h 141"/>
                <a:gd name="T17" fmla="*/ 97 w 97"/>
                <a:gd name="T18" fmla="*/ 141 h 141"/>
              </a:gdLst>
              <a:ahLst/>
              <a:cxnLst>
                <a:cxn ang="T10">
                  <a:pos x="T0" y="T1"/>
                </a:cxn>
                <a:cxn ang="T11">
                  <a:pos x="T2" y="T3"/>
                </a:cxn>
                <a:cxn ang="T12">
                  <a:pos x="T4" y="T5"/>
                </a:cxn>
                <a:cxn ang="T13">
                  <a:pos x="T6" y="T7"/>
                </a:cxn>
                <a:cxn ang="T14">
                  <a:pos x="T8" y="T9"/>
                </a:cxn>
              </a:cxnLst>
              <a:rect l="T15" t="T16" r="T17" b="T18"/>
              <a:pathLst>
                <a:path w="97" h="141">
                  <a:moveTo>
                    <a:pt x="96" y="0"/>
                  </a:moveTo>
                  <a:lnTo>
                    <a:pt x="0" y="18"/>
                  </a:lnTo>
                  <a:lnTo>
                    <a:pt x="0" y="140"/>
                  </a:lnTo>
                  <a:lnTo>
                    <a:pt x="96" y="115"/>
                  </a:lnTo>
                  <a:lnTo>
                    <a:pt x="9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591" name="Freeform 116"/>
            <p:cNvSpPr>
              <a:spLocks/>
            </p:cNvSpPr>
            <p:nvPr/>
          </p:nvSpPr>
          <p:spPr bwMode="auto">
            <a:xfrm>
              <a:off x="1305" y="1763"/>
              <a:ext cx="96" cy="139"/>
            </a:xfrm>
            <a:custGeom>
              <a:avLst/>
              <a:gdLst>
                <a:gd name="T0" fmla="*/ 96 w 97"/>
                <a:gd name="T1" fmla="*/ 0 h 139"/>
                <a:gd name="T2" fmla="*/ 0 w 97"/>
                <a:gd name="T3" fmla="*/ 19 h 139"/>
                <a:gd name="T4" fmla="*/ 0 w 97"/>
                <a:gd name="T5" fmla="*/ 138 h 139"/>
                <a:gd name="T6" fmla="*/ 96 w 97"/>
                <a:gd name="T7" fmla="*/ 113 h 139"/>
                <a:gd name="T8" fmla="*/ 96 w 97"/>
                <a:gd name="T9" fmla="*/ 0 h 139"/>
                <a:gd name="T10" fmla="*/ 0 60000 65536"/>
                <a:gd name="T11" fmla="*/ 0 60000 65536"/>
                <a:gd name="T12" fmla="*/ 0 60000 65536"/>
                <a:gd name="T13" fmla="*/ 0 60000 65536"/>
                <a:gd name="T14" fmla="*/ 0 60000 65536"/>
                <a:gd name="T15" fmla="*/ 0 w 97"/>
                <a:gd name="T16" fmla="*/ 0 h 139"/>
                <a:gd name="T17" fmla="*/ 97 w 97"/>
                <a:gd name="T18" fmla="*/ 139 h 139"/>
              </a:gdLst>
              <a:ahLst/>
              <a:cxnLst>
                <a:cxn ang="T10">
                  <a:pos x="T0" y="T1"/>
                </a:cxn>
                <a:cxn ang="T11">
                  <a:pos x="T2" y="T3"/>
                </a:cxn>
                <a:cxn ang="T12">
                  <a:pos x="T4" y="T5"/>
                </a:cxn>
                <a:cxn ang="T13">
                  <a:pos x="T6" y="T7"/>
                </a:cxn>
                <a:cxn ang="T14">
                  <a:pos x="T8" y="T9"/>
                </a:cxn>
              </a:cxnLst>
              <a:rect l="T15" t="T16" r="T17" b="T18"/>
              <a:pathLst>
                <a:path w="97" h="139">
                  <a:moveTo>
                    <a:pt x="96" y="0"/>
                  </a:moveTo>
                  <a:lnTo>
                    <a:pt x="0" y="19"/>
                  </a:lnTo>
                  <a:lnTo>
                    <a:pt x="0" y="138"/>
                  </a:lnTo>
                  <a:lnTo>
                    <a:pt x="96" y="113"/>
                  </a:lnTo>
                  <a:lnTo>
                    <a:pt x="96"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592" name="Freeform 117"/>
            <p:cNvSpPr>
              <a:spLocks/>
            </p:cNvSpPr>
            <p:nvPr/>
          </p:nvSpPr>
          <p:spPr bwMode="auto">
            <a:xfrm>
              <a:off x="1311" y="1816"/>
              <a:ext cx="83" cy="42"/>
            </a:xfrm>
            <a:custGeom>
              <a:avLst/>
              <a:gdLst>
                <a:gd name="T0" fmla="*/ 0 w 83"/>
                <a:gd name="T1" fmla="*/ 40 h 41"/>
                <a:gd name="T2" fmla="*/ 82 w 83"/>
                <a:gd name="T3" fmla="*/ 20 h 41"/>
                <a:gd name="T4" fmla="*/ 82 w 83"/>
                <a:gd name="T5" fmla="*/ 0 h 41"/>
                <a:gd name="T6" fmla="*/ 0 w 83"/>
                <a:gd name="T7" fmla="*/ 16 h 41"/>
                <a:gd name="T8" fmla="*/ 0 w 83"/>
                <a:gd name="T9" fmla="*/ 40 h 41"/>
                <a:gd name="T10" fmla="*/ 0 60000 65536"/>
                <a:gd name="T11" fmla="*/ 0 60000 65536"/>
                <a:gd name="T12" fmla="*/ 0 60000 65536"/>
                <a:gd name="T13" fmla="*/ 0 60000 65536"/>
                <a:gd name="T14" fmla="*/ 0 60000 65536"/>
                <a:gd name="T15" fmla="*/ 0 w 83"/>
                <a:gd name="T16" fmla="*/ 0 h 41"/>
                <a:gd name="T17" fmla="*/ 83 w 83"/>
                <a:gd name="T18" fmla="*/ 41 h 41"/>
              </a:gdLst>
              <a:ahLst/>
              <a:cxnLst>
                <a:cxn ang="T10">
                  <a:pos x="T0" y="T1"/>
                </a:cxn>
                <a:cxn ang="T11">
                  <a:pos x="T2" y="T3"/>
                </a:cxn>
                <a:cxn ang="T12">
                  <a:pos x="T4" y="T5"/>
                </a:cxn>
                <a:cxn ang="T13">
                  <a:pos x="T6" y="T7"/>
                </a:cxn>
                <a:cxn ang="T14">
                  <a:pos x="T8" y="T9"/>
                </a:cxn>
              </a:cxnLst>
              <a:rect l="T15" t="T16" r="T17" b="T18"/>
              <a:pathLst>
                <a:path w="83" h="41">
                  <a:moveTo>
                    <a:pt x="0" y="40"/>
                  </a:moveTo>
                  <a:lnTo>
                    <a:pt x="82" y="20"/>
                  </a:lnTo>
                  <a:lnTo>
                    <a:pt x="82" y="0"/>
                  </a:lnTo>
                  <a:lnTo>
                    <a:pt x="0" y="16"/>
                  </a:lnTo>
                  <a:lnTo>
                    <a:pt x="0" y="40"/>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593" name="Freeform 118"/>
            <p:cNvSpPr>
              <a:spLocks/>
            </p:cNvSpPr>
            <p:nvPr/>
          </p:nvSpPr>
          <p:spPr bwMode="auto">
            <a:xfrm>
              <a:off x="1342" y="1785"/>
              <a:ext cx="25" cy="100"/>
            </a:xfrm>
            <a:custGeom>
              <a:avLst/>
              <a:gdLst>
                <a:gd name="T0" fmla="*/ 0 w 24"/>
                <a:gd name="T1" fmla="*/ 98 h 99"/>
                <a:gd name="T2" fmla="*/ 23 w 24"/>
                <a:gd name="T3" fmla="*/ 91 h 99"/>
                <a:gd name="T4" fmla="*/ 21 w 24"/>
                <a:gd name="T5" fmla="*/ 0 h 99"/>
                <a:gd name="T6" fmla="*/ 0 w 24"/>
                <a:gd name="T7" fmla="*/ 4 h 99"/>
                <a:gd name="T8" fmla="*/ 0 w 24"/>
                <a:gd name="T9" fmla="*/ 98 h 99"/>
                <a:gd name="T10" fmla="*/ 0 60000 65536"/>
                <a:gd name="T11" fmla="*/ 0 60000 65536"/>
                <a:gd name="T12" fmla="*/ 0 60000 65536"/>
                <a:gd name="T13" fmla="*/ 0 60000 65536"/>
                <a:gd name="T14" fmla="*/ 0 60000 65536"/>
                <a:gd name="T15" fmla="*/ 0 w 24"/>
                <a:gd name="T16" fmla="*/ 0 h 99"/>
                <a:gd name="T17" fmla="*/ 24 w 24"/>
                <a:gd name="T18" fmla="*/ 99 h 99"/>
              </a:gdLst>
              <a:ahLst/>
              <a:cxnLst>
                <a:cxn ang="T10">
                  <a:pos x="T0" y="T1"/>
                </a:cxn>
                <a:cxn ang="T11">
                  <a:pos x="T2" y="T3"/>
                </a:cxn>
                <a:cxn ang="T12">
                  <a:pos x="T4" y="T5"/>
                </a:cxn>
                <a:cxn ang="T13">
                  <a:pos x="T6" y="T7"/>
                </a:cxn>
                <a:cxn ang="T14">
                  <a:pos x="T8" y="T9"/>
                </a:cxn>
              </a:cxnLst>
              <a:rect l="T15" t="T16" r="T17" b="T18"/>
              <a:pathLst>
                <a:path w="24" h="99">
                  <a:moveTo>
                    <a:pt x="0" y="98"/>
                  </a:moveTo>
                  <a:lnTo>
                    <a:pt x="23" y="91"/>
                  </a:lnTo>
                  <a:lnTo>
                    <a:pt x="21" y="0"/>
                  </a:lnTo>
                  <a:lnTo>
                    <a:pt x="0" y="4"/>
                  </a:lnTo>
                  <a:lnTo>
                    <a:pt x="0" y="98"/>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594" name="Freeform 119"/>
            <p:cNvSpPr>
              <a:spLocks/>
            </p:cNvSpPr>
            <p:nvPr/>
          </p:nvSpPr>
          <p:spPr bwMode="auto">
            <a:xfrm>
              <a:off x="570" y="1373"/>
              <a:ext cx="654" cy="728"/>
            </a:xfrm>
            <a:custGeom>
              <a:avLst/>
              <a:gdLst>
                <a:gd name="T0" fmla="*/ 211 w 654"/>
                <a:gd name="T1" fmla="*/ 321 h 727"/>
                <a:gd name="T2" fmla="*/ 211 w 654"/>
                <a:gd name="T3" fmla="*/ 122 h 727"/>
                <a:gd name="T4" fmla="*/ 0 w 654"/>
                <a:gd name="T5" fmla="*/ 0 h 727"/>
                <a:gd name="T6" fmla="*/ 0 w 654"/>
                <a:gd name="T7" fmla="*/ 455 h 727"/>
                <a:gd name="T8" fmla="*/ 125 w 654"/>
                <a:gd name="T9" fmla="*/ 530 h 727"/>
                <a:gd name="T10" fmla="*/ 125 w 654"/>
                <a:gd name="T11" fmla="*/ 399 h 727"/>
                <a:gd name="T12" fmla="*/ 289 w 654"/>
                <a:gd name="T13" fmla="*/ 485 h 727"/>
                <a:gd name="T14" fmla="*/ 285 w 654"/>
                <a:gd name="T15" fmla="*/ 616 h 727"/>
                <a:gd name="T16" fmla="*/ 466 w 654"/>
                <a:gd name="T17" fmla="*/ 726 h 727"/>
                <a:gd name="T18" fmla="*/ 466 w 654"/>
                <a:gd name="T19" fmla="*/ 512 h 727"/>
                <a:gd name="T20" fmla="*/ 653 w 654"/>
                <a:gd name="T21" fmla="*/ 615 h 727"/>
                <a:gd name="T22" fmla="*/ 653 w 654"/>
                <a:gd name="T23" fmla="*/ 574 h 727"/>
                <a:gd name="T24" fmla="*/ 211 w 654"/>
                <a:gd name="T25" fmla="*/ 321 h 7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4"/>
                <a:gd name="T40" fmla="*/ 0 h 727"/>
                <a:gd name="T41" fmla="*/ 654 w 654"/>
                <a:gd name="T42" fmla="*/ 727 h 7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4" h="727">
                  <a:moveTo>
                    <a:pt x="211" y="321"/>
                  </a:moveTo>
                  <a:lnTo>
                    <a:pt x="211" y="122"/>
                  </a:lnTo>
                  <a:lnTo>
                    <a:pt x="0" y="0"/>
                  </a:lnTo>
                  <a:lnTo>
                    <a:pt x="0" y="455"/>
                  </a:lnTo>
                  <a:lnTo>
                    <a:pt x="125" y="530"/>
                  </a:lnTo>
                  <a:lnTo>
                    <a:pt x="125" y="399"/>
                  </a:lnTo>
                  <a:lnTo>
                    <a:pt x="289" y="485"/>
                  </a:lnTo>
                  <a:lnTo>
                    <a:pt x="285" y="616"/>
                  </a:lnTo>
                  <a:lnTo>
                    <a:pt x="466" y="726"/>
                  </a:lnTo>
                  <a:lnTo>
                    <a:pt x="466" y="512"/>
                  </a:lnTo>
                  <a:lnTo>
                    <a:pt x="653" y="615"/>
                  </a:lnTo>
                  <a:lnTo>
                    <a:pt x="653" y="574"/>
                  </a:lnTo>
                  <a:lnTo>
                    <a:pt x="211" y="321"/>
                  </a:lnTo>
                </a:path>
              </a:pathLst>
            </a:custGeom>
            <a:solidFill>
              <a:srgbClr val="3399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595" name="Freeform 120"/>
            <p:cNvSpPr>
              <a:spLocks/>
            </p:cNvSpPr>
            <p:nvPr/>
          </p:nvSpPr>
          <p:spPr bwMode="auto">
            <a:xfrm>
              <a:off x="695" y="1767"/>
              <a:ext cx="165" cy="142"/>
            </a:xfrm>
            <a:custGeom>
              <a:avLst/>
              <a:gdLst>
                <a:gd name="T0" fmla="*/ 163 w 164"/>
                <a:gd name="T1" fmla="*/ 92 h 142"/>
                <a:gd name="T2" fmla="*/ 137 w 164"/>
                <a:gd name="T3" fmla="*/ 77 h 142"/>
                <a:gd name="T4" fmla="*/ 0 w 164"/>
                <a:gd name="T5" fmla="*/ 0 h 142"/>
                <a:gd name="T6" fmla="*/ 0 w 164"/>
                <a:gd name="T7" fmla="*/ 138 h 142"/>
                <a:gd name="T8" fmla="*/ 3 w 164"/>
                <a:gd name="T9" fmla="*/ 141 h 142"/>
                <a:gd name="T10" fmla="*/ 163 w 164"/>
                <a:gd name="T11" fmla="*/ 92 h 142"/>
                <a:gd name="T12" fmla="*/ 0 60000 65536"/>
                <a:gd name="T13" fmla="*/ 0 60000 65536"/>
                <a:gd name="T14" fmla="*/ 0 60000 65536"/>
                <a:gd name="T15" fmla="*/ 0 60000 65536"/>
                <a:gd name="T16" fmla="*/ 0 60000 65536"/>
                <a:gd name="T17" fmla="*/ 0 60000 65536"/>
                <a:gd name="T18" fmla="*/ 0 w 164"/>
                <a:gd name="T19" fmla="*/ 0 h 142"/>
                <a:gd name="T20" fmla="*/ 164 w 164"/>
                <a:gd name="T21" fmla="*/ 142 h 142"/>
              </a:gdLst>
              <a:ahLst/>
              <a:cxnLst>
                <a:cxn ang="T12">
                  <a:pos x="T0" y="T1"/>
                </a:cxn>
                <a:cxn ang="T13">
                  <a:pos x="T2" y="T3"/>
                </a:cxn>
                <a:cxn ang="T14">
                  <a:pos x="T4" y="T5"/>
                </a:cxn>
                <a:cxn ang="T15">
                  <a:pos x="T6" y="T7"/>
                </a:cxn>
                <a:cxn ang="T16">
                  <a:pos x="T8" y="T9"/>
                </a:cxn>
                <a:cxn ang="T17">
                  <a:pos x="T10" y="T11"/>
                </a:cxn>
              </a:cxnLst>
              <a:rect l="T18" t="T19" r="T20" b="T21"/>
              <a:pathLst>
                <a:path w="164" h="142">
                  <a:moveTo>
                    <a:pt x="163" y="92"/>
                  </a:moveTo>
                  <a:lnTo>
                    <a:pt x="137" y="77"/>
                  </a:lnTo>
                  <a:lnTo>
                    <a:pt x="0" y="0"/>
                  </a:lnTo>
                  <a:lnTo>
                    <a:pt x="0" y="138"/>
                  </a:lnTo>
                  <a:lnTo>
                    <a:pt x="3" y="141"/>
                  </a:lnTo>
                  <a:lnTo>
                    <a:pt x="163" y="9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596" name="Freeform 121"/>
            <p:cNvSpPr>
              <a:spLocks/>
            </p:cNvSpPr>
            <p:nvPr/>
          </p:nvSpPr>
          <p:spPr bwMode="auto">
            <a:xfrm>
              <a:off x="593" y="1478"/>
              <a:ext cx="62" cy="107"/>
            </a:xfrm>
            <a:custGeom>
              <a:avLst/>
              <a:gdLst>
                <a:gd name="T0" fmla="*/ 61 w 62"/>
                <a:gd name="T1" fmla="*/ 106 h 107"/>
                <a:gd name="T2" fmla="*/ 61 w 62"/>
                <a:gd name="T3" fmla="*/ 35 h 107"/>
                <a:gd name="T4" fmla="*/ 0 w 62"/>
                <a:gd name="T5" fmla="*/ 0 h 107"/>
                <a:gd name="T6" fmla="*/ 0 w 62"/>
                <a:gd name="T7" fmla="*/ 69 h 107"/>
                <a:gd name="T8" fmla="*/ 61 w 62"/>
                <a:gd name="T9" fmla="*/ 106 h 107"/>
                <a:gd name="T10" fmla="*/ 0 60000 65536"/>
                <a:gd name="T11" fmla="*/ 0 60000 65536"/>
                <a:gd name="T12" fmla="*/ 0 60000 65536"/>
                <a:gd name="T13" fmla="*/ 0 60000 65536"/>
                <a:gd name="T14" fmla="*/ 0 60000 65536"/>
                <a:gd name="T15" fmla="*/ 0 w 62"/>
                <a:gd name="T16" fmla="*/ 0 h 107"/>
                <a:gd name="T17" fmla="*/ 62 w 62"/>
                <a:gd name="T18" fmla="*/ 107 h 107"/>
              </a:gdLst>
              <a:ahLst/>
              <a:cxnLst>
                <a:cxn ang="T10">
                  <a:pos x="T0" y="T1"/>
                </a:cxn>
                <a:cxn ang="T11">
                  <a:pos x="T2" y="T3"/>
                </a:cxn>
                <a:cxn ang="T12">
                  <a:pos x="T4" y="T5"/>
                </a:cxn>
                <a:cxn ang="T13">
                  <a:pos x="T6" y="T7"/>
                </a:cxn>
                <a:cxn ang="T14">
                  <a:pos x="T8" y="T9"/>
                </a:cxn>
              </a:cxnLst>
              <a:rect l="T15" t="T16" r="T17" b="T18"/>
              <a:pathLst>
                <a:path w="62" h="107">
                  <a:moveTo>
                    <a:pt x="61" y="106"/>
                  </a:moveTo>
                  <a:lnTo>
                    <a:pt x="61" y="35"/>
                  </a:lnTo>
                  <a:lnTo>
                    <a:pt x="0" y="0"/>
                  </a:lnTo>
                  <a:lnTo>
                    <a:pt x="0" y="69"/>
                  </a:lnTo>
                  <a:lnTo>
                    <a:pt x="61" y="106"/>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597" name="Freeform 122"/>
            <p:cNvSpPr>
              <a:spLocks/>
            </p:cNvSpPr>
            <p:nvPr/>
          </p:nvSpPr>
          <p:spPr bwMode="auto">
            <a:xfrm>
              <a:off x="685" y="1532"/>
              <a:ext cx="62" cy="107"/>
            </a:xfrm>
            <a:custGeom>
              <a:avLst/>
              <a:gdLst>
                <a:gd name="T0" fmla="*/ 61 w 62"/>
                <a:gd name="T1" fmla="*/ 106 h 107"/>
                <a:gd name="T2" fmla="*/ 61 w 62"/>
                <a:gd name="T3" fmla="*/ 35 h 107"/>
                <a:gd name="T4" fmla="*/ 0 w 62"/>
                <a:gd name="T5" fmla="*/ 0 h 107"/>
                <a:gd name="T6" fmla="*/ 0 w 62"/>
                <a:gd name="T7" fmla="*/ 70 h 107"/>
                <a:gd name="T8" fmla="*/ 61 w 62"/>
                <a:gd name="T9" fmla="*/ 106 h 107"/>
                <a:gd name="T10" fmla="*/ 0 60000 65536"/>
                <a:gd name="T11" fmla="*/ 0 60000 65536"/>
                <a:gd name="T12" fmla="*/ 0 60000 65536"/>
                <a:gd name="T13" fmla="*/ 0 60000 65536"/>
                <a:gd name="T14" fmla="*/ 0 60000 65536"/>
                <a:gd name="T15" fmla="*/ 0 w 62"/>
                <a:gd name="T16" fmla="*/ 0 h 107"/>
                <a:gd name="T17" fmla="*/ 62 w 62"/>
                <a:gd name="T18" fmla="*/ 107 h 107"/>
              </a:gdLst>
              <a:ahLst/>
              <a:cxnLst>
                <a:cxn ang="T10">
                  <a:pos x="T0" y="T1"/>
                </a:cxn>
                <a:cxn ang="T11">
                  <a:pos x="T2" y="T3"/>
                </a:cxn>
                <a:cxn ang="T12">
                  <a:pos x="T4" y="T5"/>
                </a:cxn>
                <a:cxn ang="T13">
                  <a:pos x="T6" y="T7"/>
                </a:cxn>
                <a:cxn ang="T14">
                  <a:pos x="T8" y="T9"/>
                </a:cxn>
              </a:cxnLst>
              <a:rect l="T15" t="T16" r="T17" b="T18"/>
              <a:pathLst>
                <a:path w="62" h="107">
                  <a:moveTo>
                    <a:pt x="61" y="106"/>
                  </a:moveTo>
                  <a:lnTo>
                    <a:pt x="61" y="35"/>
                  </a:lnTo>
                  <a:lnTo>
                    <a:pt x="0" y="0"/>
                  </a:lnTo>
                  <a:lnTo>
                    <a:pt x="0" y="70"/>
                  </a:lnTo>
                  <a:lnTo>
                    <a:pt x="61" y="106"/>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598" name="Freeform 123"/>
            <p:cNvSpPr>
              <a:spLocks/>
            </p:cNvSpPr>
            <p:nvPr/>
          </p:nvSpPr>
          <p:spPr bwMode="auto">
            <a:xfrm>
              <a:off x="913" y="1830"/>
              <a:ext cx="61" cy="108"/>
            </a:xfrm>
            <a:custGeom>
              <a:avLst/>
              <a:gdLst>
                <a:gd name="T0" fmla="*/ 61 w 62"/>
                <a:gd name="T1" fmla="*/ 107 h 108"/>
                <a:gd name="T2" fmla="*/ 61 w 62"/>
                <a:gd name="T3" fmla="*/ 36 h 108"/>
                <a:gd name="T4" fmla="*/ 0 w 62"/>
                <a:gd name="T5" fmla="*/ 0 h 108"/>
                <a:gd name="T6" fmla="*/ 0 w 62"/>
                <a:gd name="T7" fmla="*/ 70 h 108"/>
                <a:gd name="T8" fmla="*/ 61 w 62"/>
                <a:gd name="T9" fmla="*/ 107 h 108"/>
                <a:gd name="T10" fmla="*/ 0 60000 65536"/>
                <a:gd name="T11" fmla="*/ 0 60000 65536"/>
                <a:gd name="T12" fmla="*/ 0 60000 65536"/>
                <a:gd name="T13" fmla="*/ 0 60000 65536"/>
                <a:gd name="T14" fmla="*/ 0 60000 65536"/>
                <a:gd name="T15" fmla="*/ 0 w 62"/>
                <a:gd name="T16" fmla="*/ 0 h 108"/>
                <a:gd name="T17" fmla="*/ 62 w 62"/>
                <a:gd name="T18" fmla="*/ 108 h 108"/>
              </a:gdLst>
              <a:ahLst/>
              <a:cxnLst>
                <a:cxn ang="T10">
                  <a:pos x="T0" y="T1"/>
                </a:cxn>
                <a:cxn ang="T11">
                  <a:pos x="T2" y="T3"/>
                </a:cxn>
                <a:cxn ang="T12">
                  <a:pos x="T4" y="T5"/>
                </a:cxn>
                <a:cxn ang="T13">
                  <a:pos x="T6" y="T7"/>
                </a:cxn>
                <a:cxn ang="T14">
                  <a:pos x="T8" y="T9"/>
                </a:cxn>
              </a:cxnLst>
              <a:rect l="T15" t="T16" r="T17" b="T18"/>
              <a:pathLst>
                <a:path w="62" h="108">
                  <a:moveTo>
                    <a:pt x="61" y="107"/>
                  </a:moveTo>
                  <a:lnTo>
                    <a:pt x="61" y="36"/>
                  </a:lnTo>
                  <a:lnTo>
                    <a:pt x="0" y="0"/>
                  </a:lnTo>
                  <a:lnTo>
                    <a:pt x="0" y="70"/>
                  </a:lnTo>
                  <a:lnTo>
                    <a:pt x="61" y="107"/>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599" name="Freeform 124"/>
            <p:cNvSpPr>
              <a:spLocks/>
            </p:cNvSpPr>
            <p:nvPr/>
          </p:nvSpPr>
          <p:spPr bwMode="auto">
            <a:xfrm>
              <a:off x="605" y="1677"/>
              <a:ext cx="61" cy="108"/>
            </a:xfrm>
            <a:custGeom>
              <a:avLst/>
              <a:gdLst>
                <a:gd name="T0" fmla="*/ 60 w 61"/>
                <a:gd name="T1" fmla="*/ 106 h 107"/>
                <a:gd name="T2" fmla="*/ 60 w 61"/>
                <a:gd name="T3" fmla="*/ 35 h 107"/>
                <a:gd name="T4" fmla="*/ 0 w 61"/>
                <a:gd name="T5" fmla="*/ 0 h 107"/>
                <a:gd name="T6" fmla="*/ 0 w 61"/>
                <a:gd name="T7" fmla="*/ 70 h 107"/>
                <a:gd name="T8" fmla="*/ 60 w 61"/>
                <a:gd name="T9" fmla="*/ 106 h 107"/>
                <a:gd name="T10" fmla="*/ 0 60000 65536"/>
                <a:gd name="T11" fmla="*/ 0 60000 65536"/>
                <a:gd name="T12" fmla="*/ 0 60000 65536"/>
                <a:gd name="T13" fmla="*/ 0 60000 65536"/>
                <a:gd name="T14" fmla="*/ 0 60000 65536"/>
                <a:gd name="T15" fmla="*/ 0 w 61"/>
                <a:gd name="T16" fmla="*/ 0 h 107"/>
                <a:gd name="T17" fmla="*/ 61 w 61"/>
                <a:gd name="T18" fmla="*/ 107 h 107"/>
              </a:gdLst>
              <a:ahLst/>
              <a:cxnLst>
                <a:cxn ang="T10">
                  <a:pos x="T0" y="T1"/>
                </a:cxn>
                <a:cxn ang="T11">
                  <a:pos x="T2" y="T3"/>
                </a:cxn>
                <a:cxn ang="T12">
                  <a:pos x="T4" y="T5"/>
                </a:cxn>
                <a:cxn ang="T13">
                  <a:pos x="T6" y="T7"/>
                </a:cxn>
                <a:cxn ang="T14">
                  <a:pos x="T8" y="T9"/>
                </a:cxn>
              </a:cxnLst>
              <a:rect l="T15" t="T16" r="T17" b="T18"/>
              <a:pathLst>
                <a:path w="61" h="107">
                  <a:moveTo>
                    <a:pt x="60" y="106"/>
                  </a:moveTo>
                  <a:lnTo>
                    <a:pt x="60" y="35"/>
                  </a:lnTo>
                  <a:lnTo>
                    <a:pt x="0" y="0"/>
                  </a:lnTo>
                  <a:lnTo>
                    <a:pt x="0" y="70"/>
                  </a:lnTo>
                  <a:lnTo>
                    <a:pt x="60" y="106"/>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00" name="Freeform 125"/>
            <p:cNvSpPr>
              <a:spLocks/>
            </p:cNvSpPr>
            <p:nvPr/>
          </p:nvSpPr>
          <p:spPr bwMode="auto">
            <a:xfrm>
              <a:off x="891" y="1926"/>
              <a:ext cx="44" cy="112"/>
            </a:xfrm>
            <a:custGeom>
              <a:avLst/>
              <a:gdLst>
                <a:gd name="T0" fmla="*/ 45 w 46"/>
                <a:gd name="T1" fmla="*/ 112 h 113"/>
                <a:gd name="T2" fmla="*/ 45 w 46"/>
                <a:gd name="T3" fmla="*/ 26 h 113"/>
                <a:gd name="T4" fmla="*/ 0 w 46"/>
                <a:gd name="T5" fmla="*/ 0 h 113"/>
                <a:gd name="T6" fmla="*/ 0 w 46"/>
                <a:gd name="T7" fmla="*/ 84 h 113"/>
                <a:gd name="T8" fmla="*/ 45 w 46"/>
                <a:gd name="T9" fmla="*/ 112 h 113"/>
                <a:gd name="T10" fmla="*/ 0 60000 65536"/>
                <a:gd name="T11" fmla="*/ 0 60000 65536"/>
                <a:gd name="T12" fmla="*/ 0 60000 65536"/>
                <a:gd name="T13" fmla="*/ 0 60000 65536"/>
                <a:gd name="T14" fmla="*/ 0 60000 65536"/>
                <a:gd name="T15" fmla="*/ 0 w 46"/>
                <a:gd name="T16" fmla="*/ 0 h 113"/>
                <a:gd name="T17" fmla="*/ 46 w 46"/>
                <a:gd name="T18" fmla="*/ 113 h 113"/>
              </a:gdLst>
              <a:ahLst/>
              <a:cxnLst>
                <a:cxn ang="T10">
                  <a:pos x="T0" y="T1"/>
                </a:cxn>
                <a:cxn ang="T11">
                  <a:pos x="T2" y="T3"/>
                </a:cxn>
                <a:cxn ang="T12">
                  <a:pos x="T4" y="T5"/>
                </a:cxn>
                <a:cxn ang="T13">
                  <a:pos x="T6" y="T7"/>
                </a:cxn>
                <a:cxn ang="T14">
                  <a:pos x="T8" y="T9"/>
                </a:cxn>
              </a:cxnLst>
              <a:rect l="T15" t="T16" r="T17" b="T18"/>
              <a:pathLst>
                <a:path w="46" h="113">
                  <a:moveTo>
                    <a:pt x="45" y="112"/>
                  </a:moveTo>
                  <a:lnTo>
                    <a:pt x="45" y="26"/>
                  </a:lnTo>
                  <a:lnTo>
                    <a:pt x="0" y="0"/>
                  </a:lnTo>
                  <a:lnTo>
                    <a:pt x="0" y="84"/>
                  </a:lnTo>
                  <a:lnTo>
                    <a:pt x="45" y="11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01" name="Freeform 126"/>
            <p:cNvSpPr>
              <a:spLocks/>
            </p:cNvSpPr>
            <p:nvPr/>
          </p:nvSpPr>
          <p:spPr bwMode="auto">
            <a:xfrm>
              <a:off x="952" y="1963"/>
              <a:ext cx="48" cy="111"/>
            </a:xfrm>
            <a:custGeom>
              <a:avLst/>
              <a:gdLst>
                <a:gd name="T0" fmla="*/ 47 w 48"/>
                <a:gd name="T1" fmla="*/ 110 h 111"/>
                <a:gd name="T2" fmla="*/ 47 w 48"/>
                <a:gd name="T3" fmla="*/ 25 h 111"/>
                <a:gd name="T4" fmla="*/ 0 w 48"/>
                <a:gd name="T5" fmla="*/ 0 h 111"/>
                <a:gd name="T6" fmla="*/ 0 w 48"/>
                <a:gd name="T7" fmla="*/ 84 h 111"/>
                <a:gd name="T8" fmla="*/ 47 w 48"/>
                <a:gd name="T9" fmla="*/ 110 h 111"/>
                <a:gd name="T10" fmla="*/ 0 60000 65536"/>
                <a:gd name="T11" fmla="*/ 0 60000 65536"/>
                <a:gd name="T12" fmla="*/ 0 60000 65536"/>
                <a:gd name="T13" fmla="*/ 0 60000 65536"/>
                <a:gd name="T14" fmla="*/ 0 60000 65536"/>
                <a:gd name="T15" fmla="*/ 0 w 48"/>
                <a:gd name="T16" fmla="*/ 0 h 111"/>
                <a:gd name="T17" fmla="*/ 48 w 48"/>
                <a:gd name="T18" fmla="*/ 111 h 111"/>
              </a:gdLst>
              <a:ahLst/>
              <a:cxnLst>
                <a:cxn ang="T10">
                  <a:pos x="T0" y="T1"/>
                </a:cxn>
                <a:cxn ang="T11">
                  <a:pos x="T2" y="T3"/>
                </a:cxn>
                <a:cxn ang="T12">
                  <a:pos x="T4" y="T5"/>
                </a:cxn>
                <a:cxn ang="T13">
                  <a:pos x="T6" y="T7"/>
                </a:cxn>
                <a:cxn ang="T14">
                  <a:pos x="T8" y="T9"/>
                </a:cxn>
              </a:cxnLst>
              <a:rect l="T15" t="T16" r="T17" b="T18"/>
              <a:pathLst>
                <a:path w="48" h="111">
                  <a:moveTo>
                    <a:pt x="47" y="110"/>
                  </a:moveTo>
                  <a:lnTo>
                    <a:pt x="47" y="25"/>
                  </a:lnTo>
                  <a:lnTo>
                    <a:pt x="0" y="0"/>
                  </a:lnTo>
                  <a:lnTo>
                    <a:pt x="0" y="84"/>
                  </a:lnTo>
                  <a:lnTo>
                    <a:pt x="47" y="11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02" name="Freeform 127"/>
            <p:cNvSpPr>
              <a:spLocks/>
            </p:cNvSpPr>
            <p:nvPr/>
          </p:nvSpPr>
          <p:spPr bwMode="auto">
            <a:xfrm>
              <a:off x="1120" y="1744"/>
              <a:ext cx="96" cy="169"/>
            </a:xfrm>
            <a:custGeom>
              <a:avLst/>
              <a:gdLst>
                <a:gd name="T0" fmla="*/ 0 w 96"/>
                <a:gd name="T1" fmla="*/ 0 h 169"/>
                <a:gd name="T2" fmla="*/ 95 w 96"/>
                <a:gd name="T3" fmla="*/ 46 h 169"/>
                <a:gd name="T4" fmla="*/ 95 w 96"/>
                <a:gd name="T5" fmla="*/ 168 h 169"/>
                <a:gd name="T6" fmla="*/ 0 w 96"/>
                <a:gd name="T7" fmla="*/ 115 h 169"/>
                <a:gd name="T8" fmla="*/ 0 w 96"/>
                <a:gd name="T9" fmla="*/ 0 h 169"/>
                <a:gd name="T10" fmla="*/ 0 60000 65536"/>
                <a:gd name="T11" fmla="*/ 0 60000 65536"/>
                <a:gd name="T12" fmla="*/ 0 60000 65536"/>
                <a:gd name="T13" fmla="*/ 0 60000 65536"/>
                <a:gd name="T14" fmla="*/ 0 60000 65536"/>
                <a:gd name="T15" fmla="*/ 0 w 96"/>
                <a:gd name="T16" fmla="*/ 0 h 169"/>
                <a:gd name="T17" fmla="*/ 96 w 96"/>
                <a:gd name="T18" fmla="*/ 169 h 169"/>
              </a:gdLst>
              <a:ahLst/>
              <a:cxnLst>
                <a:cxn ang="T10">
                  <a:pos x="T0" y="T1"/>
                </a:cxn>
                <a:cxn ang="T11">
                  <a:pos x="T2" y="T3"/>
                </a:cxn>
                <a:cxn ang="T12">
                  <a:pos x="T4" y="T5"/>
                </a:cxn>
                <a:cxn ang="T13">
                  <a:pos x="T6" y="T7"/>
                </a:cxn>
                <a:cxn ang="T14">
                  <a:pos x="T8" y="T9"/>
                </a:cxn>
              </a:cxnLst>
              <a:rect l="T15" t="T16" r="T17" b="T18"/>
              <a:pathLst>
                <a:path w="96" h="169">
                  <a:moveTo>
                    <a:pt x="0" y="0"/>
                  </a:moveTo>
                  <a:lnTo>
                    <a:pt x="95" y="46"/>
                  </a:lnTo>
                  <a:lnTo>
                    <a:pt x="95" y="168"/>
                  </a:lnTo>
                  <a:lnTo>
                    <a:pt x="0" y="115"/>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03" name="Freeform 128"/>
            <p:cNvSpPr>
              <a:spLocks/>
            </p:cNvSpPr>
            <p:nvPr/>
          </p:nvSpPr>
          <p:spPr bwMode="auto">
            <a:xfrm>
              <a:off x="1109" y="1749"/>
              <a:ext cx="96" cy="165"/>
            </a:xfrm>
            <a:custGeom>
              <a:avLst/>
              <a:gdLst>
                <a:gd name="T0" fmla="*/ 0 w 97"/>
                <a:gd name="T1" fmla="*/ 0 h 165"/>
                <a:gd name="T2" fmla="*/ 96 w 97"/>
                <a:gd name="T3" fmla="*/ 45 h 165"/>
                <a:gd name="T4" fmla="*/ 96 w 97"/>
                <a:gd name="T5" fmla="*/ 164 h 165"/>
                <a:gd name="T6" fmla="*/ 0 w 97"/>
                <a:gd name="T7" fmla="*/ 113 h 165"/>
                <a:gd name="T8" fmla="*/ 0 w 97"/>
                <a:gd name="T9" fmla="*/ 0 h 165"/>
                <a:gd name="T10" fmla="*/ 0 60000 65536"/>
                <a:gd name="T11" fmla="*/ 0 60000 65536"/>
                <a:gd name="T12" fmla="*/ 0 60000 65536"/>
                <a:gd name="T13" fmla="*/ 0 60000 65536"/>
                <a:gd name="T14" fmla="*/ 0 60000 65536"/>
                <a:gd name="T15" fmla="*/ 0 w 97"/>
                <a:gd name="T16" fmla="*/ 0 h 165"/>
                <a:gd name="T17" fmla="*/ 97 w 97"/>
                <a:gd name="T18" fmla="*/ 165 h 165"/>
              </a:gdLst>
              <a:ahLst/>
              <a:cxnLst>
                <a:cxn ang="T10">
                  <a:pos x="T0" y="T1"/>
                </a:cxn>
                <a:cxn ang="T11">
                  <a:pos x="T2" y="T3"/>
                </a:cxn>
                <a:cxn ang="T12">
                  <a:pos x="T4" y="T5"/>
                </a:cxn>
                <a:cxn ang="T13">
                  <a:pos x="T6" y="T7"/>
                </a:cxn>
                <a:cxn ang="T14">
                  <a:pos x="T8" y="T9"/>
                </a:cxn>
              </a:cxnLst>
              <a:rect l="T15" t="T16" r="T17" b="T18"/>
              <a:pathLst>
                <a:path w="97" h="165">
                  <a:moveTo>
                    <a:pt x="0" y="0"/>
                  </a:moveTo>
                  <a:lnTo>
                    <a:pt x="96" y="45"/>
                  </a:lnTo>
                  <a:lnTo>
                    <a:pt x="96" y="164"/>
                  </a:lnTo>
                  <a:lnTo>
                    <a:pt x="0" y="113"/>
                  </a:lnTo>
                  <a:lnTo>
                    <a:pt x="0"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04" name="Freeform 129"/>
            <p:cNvSpPr>
              <a:spLocks/>
            </p:cNvSpPr>
            <p:nvPr/>
          </p:nvSpPr>
          <p:spPr bwMode="auto">
            <a:xfrm>
              <a:off x="1117" y="1802"/>
              <a:ext cx="83" cy="63"/>
            </a:xfrm>
            <a:custGeom>
              <a:avLst/>
              <a:gdLst>
                <a:gd name="T0" fmla="*/ 82 w 83"/>
                <a:gd name="T1" fmla="*/ 63 h 64"/>
                <a:gd name="T2" fmla="*/ 0 w 83"/>
                <a:gd name="T3" fmla="*/ 20 h 64"/>
                <a:gd name="T4" fmla="*/ 0 w 83"/>
                <a:gd name="T5" fmla="*/ 0 h 64"/>
                <a:gd name="T6" fmla="*/ 82 w 83"/>
                <a:gd name="T7" fmla="*/ 39 h 64"/>
                <a:gd name="T8" fmla="*/ 82 w 83"/>
                <a:gd name="T9" fmla="*/ 63 h 64"/>
                <a:gd name="T10" fmla="*/ 0 60000 65536"/>
                <a:gd name="T11" fmla="*/ 0 60000 65536"/>
                <a:gd name="T12" fmla="*/ 0 60000 65536"/>
                <a:gd name="T13" fmla="*/ 0 60000 65536"/>
                <a:gd name="T14" fmla="*/ 0 60000 65536"/>
                <a:gd name="T15" fmla="*/ 0 w 83"/>
                <a:gd name="T16" fmla="*/ 0 h 64"/>
                <a:gd name="T17" fmla="*/ 83 w 83"/>
                <a:gd name="T18" fmla="*/ 64 h 64"/>
              </a:gdLst>
              <a:ahLst/>
              <a:cxnLst>
                <a:cxn ang="T10">
                  <a:pos x="T0" y="T1"/>
                </a:cxn>
                <a:cxn ang="T11">
                  <a:pos x="T2" y="T3"/>
                </a:cxn>
                <a:cxn ang="T12">
                  <a:pos x="T4" y="T5"/>
                </a:cxn>
                <a:cxn ang="T13">
                  <a:pos x="T6" y="T7"/>
                </a:cxn>
                <a:cxn ang="T14">
                  <a:pos x="T8" y="T9"/>
                </a:cxn>
              </a:cxnLst>
              <a:rect l="T15" t="T16" r="T17" b="T18"/>
              <a:pathLst>
                <a:path w="83" h="64">
                  <a:moveTo>
                    <a:pt x="82" y="63"/>
                  </a:moveTo>
                  <a:lnTo>
                    <a:pt x="0" y="20"/>
                  </a:lnTo>
                  <a:lnTo>
                    <a:pt x="0" y="0"/>
                  </a:lnTo>
                  <a:lnTo>
                    <a:pt x="82" y="39"/>
                  </a:lnTo>
                  <a:lnTo>
                    <a:pt x="82" y="63"/>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05" name="Freeform 130"/>
            <p:cNvSpPr>
              <a:spLocks/>
            </p:cNvSpPr>
            <p:nvPr/>
          </p:nvSpPr>
          <p:spPr bwMode="auto">
            <a:xfrm>
              <a:off x="1146" y="1781"/>
              <a:ext cx="25" cy="104"/>
            </a:xfrm>
            <a:custGeom>
              <a:avLst/>
              <a:gdLst>
                <a:gd name="T0" fmla="*/ 23 w 24"/>
                <a:gd name="T1" fmla="*/ 104 h 105"/>
                <a:gd name="T2" fmla="*/ 0 w 24"/>
                <a:gd name="T3" fmla="*/ 91 h 105"/>
                <a:gd name="T4" fmla="*/ 0 w 24"/>
                <a:gd name="T5" fmla="*/ 0 h 105"/>
                <a:gd name="T6" fmla="*/ 23 w 24"/>
                <a:gd name="T7" fmla="*/ 9 h 105"/>
                <a:gd name="T8" fmla="*/ 23 w 24"/>
                <a:gd name="T9" fmla="*/ 104 h 105"/>
                <a:gd name="T10" fmla="*/ 0 60000 65536"/>
                <a:gd name="T11" fmla="*/ 0 60000 65536"/>
                <a:gd name="T12" fmla="*/ 0 60000 65536"/>
                <a:gd name="T13" fmla="*/ 0 60000 65536"/>
                <a:gd name="T14" fmla="*/ 0 60000 65536"/>
                <a:gd name="T15" fmla="*/ 0 w 24"/>
                <a:gd name="T16" fmla="*/ 0 h 105"/>
                <a:gd name="T17" fmla="*/ 24 w 24"/>
                <a:gd name="T18" fmla="*/ 105 h 105"/>
              </a:gdLst>
              <a:ahLst/>
              <a:cxnLst>
                <a:cxn ang="T10">
                  <a:pos x="T0" y="T1"/>
                </a:cxn>
                <a:cxn ang="T11">
                  <a:pos x="T2" y="T3"/>
                </a:cxn>
                <a:cxn ang="T12">
                  <a:pos x="T4" y="T5"/>
                </a:cxn>
                <a:cxn ang="T13">
                  <a:pos x="T6" y="T7"/>
                </a:cxn>
                <a:cxn ang="T14">
                  <a:pos x="T8" y="T9"/>
                </a:cxn>
              </a:cxnLst>
              <a:rect l="T15" t="T16" r="T17" b="T18"/>
              <a:pathLst>
                <a:path w="24" h="105">
                  <a:moveTo>
                    <a:pt x="23" y="104"/>
                  </a:moveTo>
                  <a:lnTo>
                    <a:pt x="0" y="91"/>
                  </a:lnTo>
                  <a:lnTo>
                    <a:pt x="0" y="0"/>
                  </a:lnTo>
                  <a:lnTo>
                    <a:pt x="23" y="9"/>
                  </a:lnTo>
                  <a:lnTo>
                    <a:pt x="23" y="104"/>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06" name="Freeform 131"/>
            <p:cNvSpPr>
              <a:spLocks/>
            </p:cNvSpPr>
            <p:nvPr/>
          </p:nvSpPr>
          <p:spPr bwMode="auto">
            <a:xfrm>
              <a:off x="1448" y="1587"/>
              <a:ext cx="49" cy="81"/>
            </a:xfrm>
            <a:custGeom>
              <a:avLst/>
              <a:gdLst>
                <a:gd name="T0" fmla="*/ 49 w 50"/>
                <a:gd name="T1" fmla="*/ 67 h 82"/>
                <a:gd name="T2" fmla="*/ 49 w 50"/>
                <a:gd name="T3" fmla="*/ 0 h 82"/>
                <a:gd name="T4" fmla="*/ 0 w 50"/>
                <a:gd name="T5" fmla="*/ 13 h 82"/>
                <a:gd name="T6" fmla="*/ 0 w 50"/>
                <a:gd name="T7" fmla="*/ 81 h 82"/>
                <a:gd name="T8" fmla="*/ 49 w 50"/>
                <a:gd name="T9" fmla="*/ 67 h 82"/>
                <a:gd name="T10" fmla="*/ 0 60000 65536"/>
                <a:gd name="T11" fmla="*/ 0 60000 65536"/>
                <a:gd name="T12" fmla="*/ 0 60000 65536"/>
                <a:gd name="T13" fmla="*/ 0 60000 65536"/>
                <a:gd name="T14" fmla="*/ 0 60000 65536"/>
                <a:gd name="T15" fmla="*/ 0 w 50"/>
                <a:gd name="T16" fmla="*/ 0 h 82"/>
                <a:gd name="T17" fmla="*/ 50 w 50"/>
                <a:gd name="T18" fmla="*/ 82 h 82"/>
              </a:gdLst>
              <a:ahLst/>
              <a:cxnLst>
                <a:cxn ang="T10">
                  <a:pos x="T0" y="T1"/>
                </a:cxn>
                <a:cxn ang="T11">
                  <a:pos x="T2" y="T3"/>
                </a:cxn>
                <a:cxn ang="T12">
                  <a:pos x="T4" y="T5"/>
                </a:cxn>
                <a:cxn ang="T13">
                  <a:pos x="T6" y="T7"/>
                </a:cxn>
                <a:cxn ang="T14">
                  <a:pos x="T8" y="T9"/>
                </a:cxn>
              </a:cxnLst>
              <a:rect l="T15" t="T16" r="T17" b="T18"/>
              <a:pathLst>
                <a:path w="50" h="82">
                  <a:moveTo>
                    <a:pt x="49" y="67"/>
                  </a:moveTo>
                  <a:lnTo>
                    <a:pt x="49" y="0"/>
                  </a:lnTo>
                  <a:lnTo>
                    <a:pt x="0" y="13"/>
                  </a:lnTo>
                  <a:lnTo>
                    <a:pt x="0" y="81"/>
                  </a:lnTo>
                  <a:lnTo>
                    <a:pt x="49" y="67"/>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07" name="Freeform 132"/>
            <p:cNvSpPr>
              <a:spLocks/>
            </p:cNvSpPr>
            <p:nvPr/>
          </p:nvSpPr>
          <p:spPr bwMode="auto">
            <a:xfrm>
              <a:off x="1463" y="1891"/>
              <a:ext cx="30" cy="227"/>
            </a:xfrm>
            <a:custGeom>
              <a:avLst/>
              <a:gdLst>
                <a:gd name="T0" fmla="*/ 28 w 29"/>
                <a:gd name="T1" fmla="*/ 17 h 227"/>
                <a:gd name="T2" fmla="*/ 28 w 29"/>
                <a:gd name="T3" fmla="*/ 226 h 227"/>
                <a:gd name="T4" fmla="*/ 0 w 29"/>
                <a:gd name="T5" fmla="*/ 209 h 227"/>
                <a:gd name="T6" fmla="*/ 0 w 29"/>
                <a:gd name="T7" fmla="*/ 0 h 227"/>
                <a:gd name="T8" fmla="*/ 28 w 29"/>
                <a:gd name="T9" fmla="*/ 17 h 227"/>
                <a:gd name="T10" fmla="*/ 0 60000 65536"/>
                <a:gd name="T11" fmla="*/ 0 60000 65536"/>
                <a:gd name="T12" fmla="*/ 0 60000 65536"/>
                <a:gd name="T13" fmla="*/ 0 60000 65536"/>
                <a:gd name="T14" fmla="*/ 0 60000 65536"/>
                <a:gd name="T15" fmla="*/ 0 w 29"/>
                <a:gd name="T16" fmla="*/ 0 h 227"/>
                <a:gd name="T17" fmla="*/ 29 w 29"/>
                <a:gd name="T18" fmla="*/ 227 h 227"/>
              </a:gdLst>
              <a:ahLst/>
              <a:cxnLst>
                <a:cxn ang="T10">
                  <a:pos x="T0" y="T1"/>
                </a:cxn>
                <a:cxn ang="T11">
                  <a:pos x="T2" y="T3"/>
                </a:cxn>
                <a:cxn ang="T12">
                  <a:pos x="T4" y="T5"/>
                </a:cxn>
                <a:cxn ang="T13">
                  <a:pos x="T6" y="T7"/>
                </a:cxn>
                <a:cxn ang="T14">
                  <a:pos x="T8" y="T9"/>
                </a:cxn>
              </a:cxnLst>
              <a:rect l="T15" t="T16" r="T17" b="T18"/>
              <a:pathLst>
                <a:path w="29" h="227">
                  <a:moveTo>
                    <a:pt x="28" y="17"/>
                  </a:moveTo>
                  <a:lnTo>
                    <a:pt x="28" y="226"/>
                  </a:lnTo>
                  <a:lnTo>
                    <a:pt x="0" y="209"/>
                  </a:lnTo>
                  <a:lnTo>
                    <a:pt x="0" y="0"/>
                  </a:lnTo>
                  <a:lnTo>
                    <a:pt x="28" y="17"/>
                  </a:lnTo>
                </a:path>
              </a:pathLst>
            </a:custGeom>
            <a:solidFill>
              <a:srgbClr val="3399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08" name="Freeform 133"/>
            <p:cNvSpPr>
              <a:spLocks/>
            </p:cNvSpPr>
            <p:nvPr/>
          </p:nvSpPr>
          <p:spPr bwMode="auto">
            <a:xfrm>
              <a:off x="1488" y="1894"/>
              <a:ext cx="26" cy="224"/>
            </a:xfrm>
            <a:custGeom>
              <a:avLst/>
              <a:gdLst>
                <a:gd name="T0" fmla="*/ 26 w 27"/>
                <a:gd name="T1" fmla="*/ 0 h 224"/>
                <a:gd name="T2" fmla="*/ 26 w 27"/>
                <a:gd name="T3" fmla="*/ 215 h 224"/>
                <a:gd name="T4" fmla="*/ 0 w 27"/>
                <a:gd name="T5" fmla="*/ 223 h 224"/>
                <a:gd name="T6" fmla="*/ 0 w 27"/>
                <a:gd name="T7" fmla="*/ 12 h 224"/>
                <a:gd name="T8" fmla="*/ 26 w 27"/>
                <a:gd name="T9" fmla="*/ 0 h 224"/>
                <a:gd name="T10" fmla="*/ 0 60000 65536"/>
                <a:gd name="T11" fmla="*/ 0 60000 65536"/>
                <a:gd name="T12" fmla="*/ 0 60000 65536"/>
                <a:gd name="T13" fmla="*/ 0 60000 65536"/>
                <a:gd name="T14" fmla="*/ 0 60000 65536"/>
                <a:gd name="T15" fmla="*/ 0 w 27"/>
                <a:gd name="T16" fmla="*/ 0 h 224"/>
                <a:gd name="T17" fmla="*/ 27 w 27"/>
                <a:gd name="T18" fmla="*/ 224 h 224"/>
              </a:gdLst>
              <a:ahLst/>
              <a:cxnLst>
                <a:cxn ang="T10">
                  <a:pos x="T0" y="T1"/>
                </a:cxn>
                <a:cxn ang="T11">
                  <a:pos x="T2" y="T3"/>
                </a:cxn>
                <a:cxn ang="T12">
                  <a:pos x="T4" y="T5"/>
                </a:cxn>
                <a:cxn ang="T13">
                  <a:pos x="T6" y="T7"/>
                </a:cxn>
                <a:cxn ang="T14">
                  <a:pos x="T8" y="T9"/>
                </a:cxn>
              </a:cxnLst>
              <a:rect l="T15" t="T16" r="T17" b="T18"/>
              <a:pathLst>
                <a:path w="27" h="224">
                  <a:moveTo>
                    <a:pt x="26" y="0"/>
                  </a:moveTo>
                  <a:lnTo>
                    <a:pt x="26" y="215"/>
                  </a:lnTo>
                  <a:lnTo>
                    <a:pt x="0" y="223"/>
                  </a:lnTo>
                  <a:lnTo>
                    <a:pt x="0" y="12"/>
                  </a:lnTo>
                  <a:lnTo>
                    <a:pt x="26" y="0"/>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09" name="Freeform 134"/>
            <p:cNvSpPr>
              <a:spLocks/>
            </p:cNvSpPr>
            <p:nvPr/>
          </p:nvSpPr>
          <p:spPr bwMode="auto">
            <a:xfrm>
              <a:off x="1222" y="1857"/>
              <a:ext cx="292" cy="134"/>
            </a:xfrm>
            <a:custGeom>
              <a:avLst/>
              <a:gdLst>
                <a:gd name="T0" fmla="*/ 0 w 293"/>
                <a:gd name="T1" fmla="*/ 132 h 133"/>
                <a:gd name="T2" fmla="*/ 0 w 293"/>
                <a:gd name="T3" fmla="*/ 88 h 133"/>
                <a:gd name="T4" fmla="*/ 292 w 293"/>
                <a:gd name="T5" fmla="*/ 0 h 133"/>
                <a:gd name="T6" fmla="*/ 292 w 293"/>
                <a:gd name="T7" fmla="*/ 42 h 133"/>
                <a:gd name="T8" fmla="*/ 0 w 293"/>
                <a:gd name="T9" fmla="*/ 132 h 133"/>
                <a:gd name="T10" fmla="*/ 0 60000 65536"/>
                <a:gd name="T11" fmla="*/ 0 60000 65536"/>
                <a:gd name="T12" fmla="*/ 0 60000 65536"/>
                <a:gd name="T13" fmla="*/ 0 60000 65536"/>
                <a:gd name="T14" fmla="*/ 0 60000 65536"/>
                <a:gd name="T15" fmla="*/ 0 w 293"/>
                <a:gd name="T16" fmla="*/ 0 h 133"/>
                <a:gd name="T17" fmla="*/ 293 w 293"/>
                <a:gd name="T18" fmla="*/ 133 h 133"/>
              </a:gdLst>
              <a:ahLst/>
              <a:cxnLst>
                <a:cxn ang="T10">
                  <a:pos x="T0" y="T1"/>
                </a:cxn>
                <a:cxn ang="T11">
                  <a:pos x="T2" y="T3"/>
                </a:cxn>
                <a:cxn ang="T12">
                  <a:pos x="T4" y="T5"/>
                </a:cxn>
                <a:cxn ang="T13">
                  <a:pos x="T6" y="T7"/>
                </a:cxn>
                <a:cxn ang="T14">
                  <a:pos x="T8" y="T9"/>
                </a:cxn>
              </a:cxnLst>
              <a:rect l="T15" t="T16" r="T17" b="T18"/>
              <a:pathLst>
                <a:path w="293" h="133">
                  <a:moveTo>
                    <a:pt x="0" y="132"/>
                  </a:moveTo>
                  <a:lnTo>
                    <a:pt x="0" y="88"/>
                  </a:lnTo>
                  <a:lnTo>
                    <a:pt x="292" y="0"/>
                  </a:lnTo>
                  <a:lnTo>
                    <a:pt x="292" y="42"/>
                  </a:lnTo>
                  <a:lnTo>
                    <a:pt x="0" y="132"/>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10" name="Freeform 135"/>
            <p:cNvSpPr>
              <a:spLocks/>
            </p:cNvSpPr>
            <p:nvPr/>
          </p:nvSpPr>
          <p:spPr bwMode="auto">
            <a:xfrm>
              <a:off x="1373" y="1606"/>
              <a:ext cx="49" cy="81"/>
            </a:xfrm>
            <a:custGeom>
              <a:avLst/>
              <a:gdLst>
                <a:gd name="T0" fmla="*/ 48 w 49"/>
                <a:gd name="T1" fmla="*/ 67 h 81"/>
                <a:gd name="T2" fmla="*/ 48 w 49"/>
                <a:gd name="T3" fmla="*/ 0 h 81"/>
                <a:gd name="T4" fmla="*/ 0 w 49"/>
                <a:gd name="T5" fmla="*/ 12 h 81"/>
                <a:gd name="T6" fmla="*/ 0 w 49"/>
                <a:gd name="T7" fmla="*/ 80 h 81"/>
                <a:gd name="T8" fmla="*/ 48 w 49"/>
                <a:gd name="T9" fmla="*/ 67 h 81"/>
                <a:gd name="T10" fmla="*/ 0 60000 65536"/>
                <a:gd name="T11" fmla="*/ 0 60000 65536"/>
                <a:gd name="T12" fmla="*/ 0 60000 65536"/>
                <a:gd name="T13" fmla="*/ 0 60000 65536"/>
                <a:gd name="T14" fmla="*/ 0 60000 65536"/>
                <a:gd name="T15" fmla="*/ 0 w 49"/>
                <a:gd name="T16" fmla="*/ 0 h 81"/>
                <a:gd name="T17" fmla="*/ 49 w 49"/>
                <a:gd name="T18" fmla="*/ 81 h 81"/>
              </a:gdLst>
              <a:ahLst/>
              <a:cxnLst>
                <a:cxn ang="T10">
                  <a:pos x="T0" y="T1"/>
                </a:cxn>
                <a:cxn ang="T11">
                  <a:pos x="T2" y="T3"/>
                </a:cxn>
                <a:cxn ang="T12">
                  <a:pos x="T4" y="T5"/>
                </a:cxn>
                <a:cxn ang="T13">
                  <a:pos x="T6" y="T7"/>
                </a:cxn>
                <a:cxn ang="T14">
                  <a:pos x="T8" y="T9"/>
                </a:cxn>
              </a:cxnLst>
              <a:rect l="T15" t="T16" r="T17" b="T18"/>
              <a:pathLst>
                <a:path w="49" h="81">
                  <a:moveTo>
                    <a:pt x="48" y="67"/>
                  </a:moveTo>
                  <a:lnTo>
                    <a:pt x="48" y="0"/>
                  </a:lnTo>
                  <a:lnTo>
                    <a:pt x="0" y="12"/>
                  </a:lnTo>
                  <a:lnTo>
                    <a:pt x="0" y="80"/>
                  </a:lnTo>
                  <a:lnTo>
                    <a:pt x="48" y="67"/>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grpSp>
          <p:nvGrpSpPr>
            <p:cNvPr id="34936" name="Group 168"/>
            <p:cNvGrpSpPr>
              <a:grpSpLocks/>
            </p:cNvGrpSpPr>
            <p:nvPr/>
          </p:nvGrpSpPr>
          <p:grpSpPr bwMode="auto">
            <a:xfrm>
              <a:off x="528" y="1820"/>
              <a:ext cx="316" cy="226"/>
              <a:chOff x="528" y="1820"/>
              <a:chExt cx="316" cy="226"/>
            </a:xfrm>
          </p:grpSpPr>
          <p:sp>
            <p:nvSpPr>
              <p:cNvPr id="612" name="Freeform 136"/>
              <p:cNvSpPr>
                <a:spLocks/>
              </p:cNvSpPr>
              <p:nvPr/>
            </p:nvSpPr>
            <p:spPr bwMode="auto">
              <a:xfrm>
                <a:off x="806" y="1928"/>
                <a:ext cx="34" cy="59"/>
              </a:xfrm>
              <a:custGeom>
                <a:avLst/>
                <a:gdLst>
                  <a:gd name="T0" fmla="*/ 0 w 34"/>
                  <a:gd name="T1" fmla="*/ 25 h 60"/>
                  <a:gd name="T2" fmla="*/ 1 w 34"/>
                  <a:gd name="T3" fmla="*/ 19 h 60"/>
                  <a:gd name="T4" fmla="*/ 2 w 34"/>
                  <a:gd name="T5" fmla="*/ 14 h 60"/>
                  <a:gd name="T6" fmla="*/ 3 w 34"/>
                  <a:gd name="T7" fmla="*/ 9 h 60"/>
                  <a:gd name="T8" fmla="*/ 4 w 34"/>
                  <a:gd name="T9" fmla="*/ 6 h 60"/>
                  <a:gd name="T10" fmla="*/ 6 w 34"/>
                  <a:gd name="T11" fmla="*/ 3 h 60"/>
                  <a:gd name="T12" fmla="*/ 8 w 34"/>
                  <a:gd name="T13" fmla="*/ 1 h 60"/>
                  <a:gd name="T14" fmla="*/ 12 w 34"/>
                  <a:gd name="T15" fmla="*/ 0 h 60"/>
                  <a:gd name="T16" fmla="*/ 14 w 34"/>
                  <a:gd name="T17" fmla="*/ 0 h 60"/>
                  <a:gd name="T18" fmla="*/ 25 w 34"/>
                  <a:gd name="T19" fmla="*/ 4 h 60"/>
                  <a:gd name="T20" fmla="*/ 25 w 34"/>
                  <a:gd name="T21" fmla="*/ 4 h 60"/>
                  <a:gd name="T22" fmla="*/ 27 w 34"/>
                  <a:gd name="T23" fmla="*/ 6 h 60"/>
                  <a:gd name="T24" fmla="*/ 28 w 34"/>
                  <a:gd name="T25" fmla="*/ 9 h 60"/>
                  <a:gd name="T26" fmla="*/ 29 w 34"/>
                  <a:gd name="T27" fmla="*/ 12 h 60"/>
                  <a:gd name="T28" fmla="*/ 30 w 34"/>
                  <a:gd name="T29" fmla="*/ 16 h 60"/>
                  <a:gd name="T30" fmla="*/ 31 w 34"/>
                  <a:gd name="T31" fmla="*/ 19 h 60"/>
                  <a:gd name="T32" fmla="*/ 33 w 34"/>
                  <a:gd name="T33" fmla="*/ 24 h 60"/>
                  <a:gd name="T34" fmla="*/ 33 w 34"/>
                  <a:gd name="T35" fmla="*/ 29 h 60"/>
                  <a:gd name="T36" fmla="*/ 33 w 34"/>
                  <a:gd name="T37" fmla="*/ 33 h 60"/>
                  <a:gd name="T38" fmla="*/ 31 w 34"/>
                  <a:gd name="T39" fmla="*/ 39 h 60"/>
                  <a:gd name="T40" fmla="*/ 30 w 34"/>
                  <a:gd name="T41" fmla="*/ 44 h 60"/>
                  <a:gd name="T42" fmla="*/ 29 w 34"/>
                  <a:gd name="T43" fmla="*/ 49 h 60"/>
                  <a:gd name="T44" fmla="*/ 27 w 34"/>
                  <a:gd name="T45" fmla="*/ 52 h 60"/>
                  <a:gd name="T46" fmla="*/ 25 w 34"/>
                  <a:gd name="T47" fmla="*/ 55 h 60"/>
                  <a:gd name="T48" fmla="*/ 23 w 34"/>
                  <a:gd name="T49" fmla="*/ 57 h 60"/>
                  <a:gd name="T50" fmla="*/ 20 w 34"/>
                  <a:gd name="T51" fmla="*/ 59 h 60"/>
                  <a:gd name="T52" fmla="*/ 18 w 34"/>
                  <a:gd name="T53" fmla="*/ 59 h 60"/>
                  <a:gd name="T54" fmla="*/ 18 w 34"/>
                  <a:gd name="T55" fmla="*/ 59 h 60"/>
                  <a:gd name="T56" fmla="*/ 18 w 34"/>
                  <a:gd name="T57" fmla="*/ 59 h 60"/>
                  <a:gd name="T58" fmla="*/ 18 w 34"/>
                  <a:gd name="T59" fmla="*/ 59 h 60"/>
                  <a:gd name="T60" fmla="*/ 17 w 34"/>
                  <a:gd name="T61" fmla="*/ 59 h 60"/>
                  <a:gd name="T62" fmla="*/ 17 w 34"/>
                  <a:gd name="T63" fmla="*/ 59 h 60"/>
                  <a:gd name="T64" fmla="*/ 17 w 34"/>
                  <a:gd name="T65" fmla="*/ 59 h 60"/>
                  <a:gd name="T66" fmla="*/ 17 w 34"/>
                  <a:gd name="T67" fmla="*/ 57 h 60"/>
                  <a:gd name="T68" fmla="*/ 17 w 34"/>
                  <a:gd name="T69" fmla="*/ 57 h 60"/>
                  <a:gd name="T70" fmla="*/ 9 w 34"/>
                  <a:gd name="T71" fmla="*/ 55 h 60"/>
                  <a:gd name="T72" fmla="*/ 7 w 34"/>
                  <a:gd name="T73" fmla="*/ 54 h 60"/>
                  <a:gd name="T74" fmla="*/ 5 w 34"/>
                  <a:gd name="T75" fmla="*/ 52 h 60"/>
                  <a:gd name="T76" fmla="*/ 3 w 34"/>
                  <a:gd name="T77" fmla="*/ 49 h 60"/>
                  <a:gd name="T78" fmla="*/ 2 w 34"/>
                  <a:gd name="T79" fmla="*/ 45 h 60"/>
                  <a:gd name="T80" fmla="*/ 1 w 34"/>
                  <a:gd name="T81" fmla="*/ 40 h 60"/>
                  <a:gd name="T82" fmla="*/ 0 w 34"/>
                  <a:gd name="T83" fmla="*/ 36 h 60"/>
                  <a:gd name="T84" fmla="*/ 0 w 34"/>
                  <a:gd name="T85" fmla="*/ 30 h 60"/>
                  <a:gd name="T86" fmla="*/ 0 w 34"/>
                  <a:gd name="T87" fmla="*/ 25 h 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
                  <a:gd name="T133" fmla="*/ 0 h 60"/>
                  <a:gd name="T134" fmla="*/ 34 w 34"/>
                  <a:gd name="T135" fmla="*/ 60 h 6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 h="60">
                    <a:moveTo>
                      <a:pt x="0" y="25"/>
                    </a:moveTo>
                    <a:lnTo>
                      <a:pt x="1" y="19"/>
                    </a:lnTo>
                    <a:lnTo>
                      <a:pt x="2" y="14"/>
                    </a:lnTo>
                    <a:lnTo>
                      <a:pt x="3" y="9"/>
                    </a:lnTo>
                    <a:lnTo>
                      <a:pt x="4" y="6"/>
                    </a:lnTo>
                    <a:lnTo>
                      <a:pt x="6" y="3"/>
                    </a:lnTo>
                    <a:lnTo>
                      <a:pt x="8" y="1"/>
                    </a:lnTo>
                    <a:lnTo>
                      <a:pt x="12" y="0"/>
                    </a:lnTo>
                    <a:lnTo>
                      <a:pt x="14" y="0"/>
                    </a:lnTo>
                    <a:lnTo>
                      <a:pt x="25" y="4"/>
                    </a:lnTo>
                    <a:lnTo>
                      <a:pt x="27" y="6"/>
                    </a:lnTo>
                    <a:lnTo>
                      <a:pt x="28" y="9"/>
                    </a:lnTo>
                    <a:lnTo>
                      <a:pt x="29" y="12"/>
                    </a:lnTo>
                    <a:lnTo>
                      <a:pt x="30" y="16"/>
                    </a:lnTo>
                    <a:lnTo>
                      <a:pt x="31" y="19"/>
                    </a:lnTo>
                    <a:lnTo>
                      <a:pt x="33" y="24"/>
                    </a:lnTo>
                    <a:lnTo>
                      <a:pt x="33" y="29"/>
                    </a:lnTo>
                    <a:lnTo>
                      <a:pt x="33" y="33"/>
                    </a:lnTo>
                    <a:lnTo>
                      <a:pt x="31" y="39"/>
                    </a:lnTo>
                    <a:lnTo>
                      <a:pt x="30" y="44"/>
                    </a:lnTo>
                    <a:lnTo>
                      <a:pt x="29" y="49"/>
                    </a:lnTo>
                    <a:lnTo>
                      <a:pt x="27" y="52"/>
                    </a:lnTo>
                    <a:lnTo>
                      <a:pt x="25" y="55"/>
                    </a:lnTo>
                    <a:lnTo>
                      <a:pt x="23" y="57"/>
                    </a:lnTo>
                    <a:lnTo>
                      <a:pt x="20" y="59"/>
                    </a:lnTo>
                    <a:lnTo>
                      <a:pt x="18" y="59"/>
                    </a:lnTo>
                    <a:lnTo>
                      <a:pt x="17" y="59"/>
                    </a:lnTo>
                    <a:lnTo>
                      <a:pt x="17" y="57"/>
                    </a:lnTo>
                    <a:lnTo>
                      <a:pt x="9" y="55"/>
                    </a:lnTo>
                    <a:lnTo>
                      <a:pt x="7" y="54"/>
                    </a:lnTo>
                    <a:lnTo>
                      <a:pt x="5" y="52"/>
                    </a:lnTo>
                    <a:lnTo>
                      <a:pt x="3" y="49"/>
                    </a:lnTo>
                    <a:lnTo>
                      <a:pt x="2" y="45"/>
                    </a:lnTo>
                    <a:lnTo>
                      <a:pt x="1" y="40"/>
                    </a:lnTo>
                    <a:lnTo>
                      <a:pt x="0" y="36"/>
                    </a:lnTo>
                    <a:lnTo>
                      <a:pt x="0" y="30"/>
                    </a:lnTo>
                    <a:lnTo>
                      <a:pt x="0" y="2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13" name="Freeform 137"/>
              <p:cNvSpPr>
                <a:spLocks/>
              </p:cNvSpPr>
              <p:nvPr/>
            </p:nvSpPr>
            <p:spPr bwMode="auto">
              <a:xfrm>
                <a:off x="681" y="1979"/>
                <a:ext cx="35" cy="69"/>
              </a:xfrm>
              <a:custGeom>
                <a:avLst/>
                <a:gdLst>
                  <a:gd name="T0" fmla="*/ 0 w 37"/>
                  <a:gd name="T1" fmla="*/ 28 h 67"/>
                  <a:gd name="T2" fmla="*/ 0 w 37"/>
                  <a:gd name="T3" fmla="*/ 21 h 67"/>
                  <a:gd name="T4" fmla="*/ 2 w 37"/>
                  <a:gd name="T5" fmla="*/ 16 h 67"/>
                  <a:gd name="T6" fmla="*/ 3 w 37"/>
                  <a:gd name="T7" fmla="*/ 10 h 67"/>
                  <a:gd name="T8" fmla="*/ 5 w 37"/>
                  <a:gd name="T9" fmla="*/ 6 h 67"/>
                  <a:gd name="T10" fmla="*/ 7 w 37"/>
                  <a:gd name="T11" fmla="*/ 3 h 67"/>
                  <a:gd name="T12" fmla="*/ 9 w 37"/>
                  <a:gd name="T13" fmla="*/ 1 h 67"/>
                  <a:gd name="T14" fmla="*/ 12 w 37"/>
                  <a:gd name="T15" fmla="*/ 0 h 67"/>
                  <a:gd name="T16" fmla="*/ 14 w 37"/>
                  <a:gd name="T17" fmla="*/ 0 h 67"/>
                  <a:gd name="T18" fmla="*/ 27 w 37"/>
                  <a:gd name="T19" fmla="*/ 4 h 67"/>
                  <a:gd name="T20" fmla="*/ 27 w 37"/>
                  <a:gd name="T21" fmla="*/ 5 h 67"/>
                  <a:gd name="T22" fmla="*/ 29 w 37"/>
                  <a:gd name="T23" fmla="*/ 7 h 67"/>
                  <a:gd name="T24" fmla="*/ 31 w 37"/>
                  <a:gd name="T25" fmla="*/ 9 h 67"/>
                  <a:gd name="T26" fmla="*/ 32 w 37"/>
                  <a:gd name="T27" fmla="*/ 14 h 67"/>
                  <a:gd name="T28" fmla="*/ 33 w 37"/>
                  <a:gd name="T29" fmla="*/ 18 h 67"/>
                  <a:gd name="T30" fmla="*/ 34 w 37"/>
                  <a:gd name="T31" fmla="*/ 22 h 67"/>
                  <a:gd name="T32" fmla="*/ 36 w 37"/>
                  <a:gd name="T33" fmla="*/ 27 h 67"/>
                  <a:gd name="T34" fmla="*/ 36 w 37"/>
                  <a:gd name="T35" fmla="*/ 32 h 67"/>
                  <a:gd name="T36" fmla="*/ 36 w 37"/>
                  <a:gd name="T37" fmla="*/ 37 h 67"/>
                  <a:gd name="T38" fmla="*/ 34 w 37"/>
                  <a:gd name="T39" fmla="*/ 44 h 67"/>
                  <a:gd name="T40" fmla="*/ 33 w 37"/>
                  <a:gd name="T41" fmla="*/ 50 h 67"/>
                  <a:gd name="T42" fmla="*/ 31 w 37"/>
                  <a:gd name="T43" fmla="*/ 55 h 67"/>
                  <a:gd name="T44" fmla="*/ 30 w 37"/>
                  <a:gd name="T45" fmla="*/ 59 h 67"/>
                  <a:gd name="T46" fmla="*/ 27 w 37"/>
                  <a:gd name="T47" fmla="*/ 62 h 67"/>
                  <a:gd name="T48" fmla="*/ 25 w 37"/>
                  <a:gd name="T49" fmla="*/ 64 h 67"/>
                  <a:gd name="T50" fmla="*/ 23 w 37"/>
                  <a:gd name="T51" fmla="*/ 66 h 67"/>
                  <a:gd name="T52" fmla="*/ 20 w 37"/>
                  <a:gd name="T53" fmla="*/ 66 h 67"/>
                  <a:gd name="T54" fmla="*/ 20 w 37"/>
                  <a:gd name="T55" fmla="*/ 66 h 67"/>
                  <a:gd name="T56" fmla="*/ 20 w 37"/>
                  <a:gd name="T57" fmla="*/ 66 h 67"/>
                  <a:gd name="T58" fmla="*/ 20 w 37"/>
                  <a:gd name="T59" fmla="*/ 66 h 67"/>
                  <a:gd name="T60" fmla="*/ 19 w 37"/>
                  <a:gd name="T61" fmla="*/ 66 h 67"/>
                  <a:gd name="T62" fmla="*/ 19 w 37"/>
                  <a:gd name="T63" fmla="*/ 66 h 67"/>
                  <a:gd name="T64" fmla="*/ 19 w 37"/>
                  <a:gd name="T65" fmla="*/ 66 h 67"/>
                  <a:gd name="T66" fmla="*/ 19 w 37"/>
                  <a:gd name="T67" fmla="*/ 66 h 67"/>
                  <a:gd name="T68" fmla="*/ 19 w 37"/>
                  <a:gd name="T69" fmla="*/ 66 h 67"/>
                  <a:gd name="T70" fmla="*/ 10 w 37"/>
                  <a:gd name="T71" fmla="*/ 62 h 67"/>
                  <a:gd name="T72" fmla="*/ 8 w 37"/>
                  <a:gd name="T73" fmla="*/ 61 h 67"/>
                  <a:gd name="T74" fmla="*/ 6 w 37"/>
                  <a:gd name="T75" fmla="*/ 58 h 67"/>
                  <a:gd name="T76" fmla="*/ 4 w 37"/>
                  <a:gd name="T77" fmla="*/ 55 h 67"/>
                  <a:gd name="T78" fmla="*/ 2 w 37"/>
                  <a:gd name="T79" fmla="*/ 50 h 67"/>
                  <a:gd name="T80" fmla="*/ 1 w 37"/>
                  <a:gd name="T81" fmla="*/ 46 h 67"/>
                  <a:gd name="T82" fmla="*/ 0 w 37"/>
                  <a:gd name="T83" fmla="*/ 40 h 67"/>
                  <a:gd name="T84" fmla="*/ 0 w 37"/>
                  <a:gd name="T85" fmla="*/ 34 h 67"/>
                  <a:gd name="T86" fmla="*/ 0 w 37"/>
                  <a:gd name="T87" fmla="*/ 28 h 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
                  <a:gd name="T133" fmla="*/ 0 h 67"/>
                  <a:gd name="T134" fmla="*/ 37 w 37"/>
                  <a:gd name="T135" fmla="*/ 67 h 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 h="67">
                    <a:moveTo>
                      <a:pt x="0" y="28"/>
                    </a:moveTo>
                    <a:lnTo>
                      <a:pt x="0" y="21"/>
                    </a:lnTo>
                    <a:lnTo>
                      <a:pt x="2" y="16"/>
                    </a:lnTo>
                    <a:lnTo>
                      <a:pt x="3" y="10"/>
                    </a:lnTo>
                    <a:lnTo>
                      <a:pt x="5" y="6"/>
                    </a:lnTo>
                    <a:lnTo>
                      <a:pt x="7" y="3"/>
                    </a:lnTo>
                    <a:lnTo>
                      <a:pt x="9" y="1"/>
                    </a:lnTo>
                    <a:lnTo>
                      <a:pt x="12" y="0"/>
                    </a:lnTo>
                    <a:lnTo>
                      <a:pt x="14" y="0"/>
                    </a:lnTo>
                    <a:lnTo>
                      <a:pt x="27" y="4"/>
                    </a:lnTo>
                    <a:lnTo>
                      <a:pt x="27" y="5"/>
                    </a:lnTo>
                    <a:lnTo>
                      <a:pt x="29" y="7"/>
                    </a:lnTo>
                    <a:lnTo>
                      <a:pt x="31" y="9"/>
                    </a:lnTo>
                    <a:lnTo>
                      <a:pt x="32" y="14"/>
                    </a:lnTo>
                    <a:lnTo>
                      <a:pt x="33" y="18"/>
                    </a:lnTo>
                    <a:lnTo>
                      <a:pt x="34" y="22"/>
                    </a:lnTo>
                    <a:lnTo>
                      <a:pt x="36" y="27"/>
                    </a:lnTo>
                    <a:lnTo>
                      <a:pt x="36" y="32"/>
                    </a:lnTo>
                    <a:lnTo>
                      <a:pt x="36" y="37"/>
                    </a:lnTo>
                    <a:lnTo>
                      <a:pt x="34" y="44"/>
                    </a:lnTo>
                    <a:lnTo>
                      <a:pt x="33" y="50"/>
                    </a:lnTo>
                    <a:lnTo>
                      <a:pt x="31" y="55"/>
                    </a:lnTo>
                    <a:lnTo>
                      <a:pt x="30" y="59"/>
                    </a:lnTo>
                    <a:lnTo>
                      <a:pt x="27" y="62"/>
                    </a:lnTo>
                    <a:lnTo>
                      <a:pt x="25" y="64"/>
                    </a:lnTo>
                    <a:lnTo>
                      <a:pt x="23" y="66"/>
                    </a:lnTo>
                    <a:lnTo>
                      <a:pt x="20" y="66"/>
                    </a:lnTo>
                    <a:lnTo>
                      <a:pt x="19" y="66"/>
                    </a:lnTo>
                    <a:lnTo>
                      <a:pt x="10" y="62"/>
                    </a:lnTo>
                    <a:lnTo>
                      <a:pt x="8" y="61"/>
                    </a:lnTo>
                    <a:lnTo>
                      <a:pt x="6" y="58"/>
                    </a:lnTo>
                    <a:lnTo>
                      <a:pt x="4" y="55"/>
                    </a:lnTo>
                    <a:lnTo>
                      <a:pt x="2" y="50"/>
                    </a:lnTo>
                    <a:lnTo>
                      <a:pt x="1" y="46"/>
                    </a:lnTo>
                    <a:lnTo>
                      <a:pt x="0" y="40"/>
                    </a:lnTo>
                    <a:lnTo>
                      <a:pt x="0" y="34"/>
                    </a:lnTo>
                    <a:lnTo>
                      <a:pt x="0" y="2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14" name="Freeform 138"/>
              <p:cNvSpPr>
                <a:spLocks/>
              </p:cNvSpPr>
              <p:nvPr/>
            </p:nvSpPr>
            <p:spPr bwMode="auto">
              <a:xfrm>
                <a:off x="664" y="1960"/>
                <a:ext cx="108" cy="77"/>
              </a:xfrm>
              <a:custGeom>
                <a:avLst/>
                <a:gdLst>
                  <a:gd name="T0" fmla="*/ 0 w 109"/>
                  <a:gd name="T1" fmla="*/ 75 h 76"/>
                  <a:gd name="T2" fmla="*/ 99 w 109"/>
                  <a:gd name="T3" fmla="*/ 21 h 76"/>
                  <a:gd name="T4" fmla="*/ 100 w 109"/>
                  <a:gd name="T5" fmla="*/ 20 h 76"/>
                  <a:gd name="T6" fmla="*/ 102 w 109"/>
                  <a:gd name="T7" fmla="*/ 16 h 76"/>
                  <a:gd name="T8" fmla="*/ 104 w 109"/>
                  <a:gd name="T9" fmla="*/ 11 h 76"/>
                  <a:gd name="T10" fmla="*/ 106 w 109"/>
                  <a:gd name="T11" fmla="*/ 6 h 76"/>
                  <a:gd name="T12" fmla="*/ 108 w 109"/>
                  <a:gd name="T13" fmla="*/ 2 h 76"/>
                  <a:gd name="T14" fmla="*/ 106 w 109"/>
                  <a:gd name="T15" fmla="*/ 0 h 76"/>
                  <a:gd name="T16" fmla="*/ 101 w 109"/>
                  <a:gd name="T17" fmla="*/ 2 h 76"/>
                  <a:gd name="T18" fmla="*/ 93 w 109"/>
                  <a:gd name="T19" fmla="*/ 7 h 76"/>
                  <a:gd name="T20" fmla="*/ 87 w 109"/>
                  <a:gd name="T21" fmla="*/ 10 h 76"/>
                  <a:gd name="T22" fmla="*/ 76 w 109"/>
                  <a:gd name="T23" fmla="*/ 17 h 76"/>
                  <a:gd name="T24" fmla="*/ 61 w 109"/>
                  <a:gd name="T25" fmla="*/ 26 h 76"/>
                  <a:gd name="T26" fmla="*/ 44 w 109"/>
                  <a:gd name="T27" fmla="*/ 35 h 76"/>
                  <a:gd name="T28" fmla="*/ 28 w 109"/>
                  <a:gd name="T29" fmla="*/ 45 h 76"/>
                  <a:gd name="T30" fmla="*/ 14 w 109"/>
                  <a:gd name="T31" fmla="*/ 53 h 76"/>
                  <a:gd name="T32" fmla="*/ 4 w 109"/>
                  <a:gd name="T33" fmla="*/ 59 h 76"/>
                  <a:gd name="T34" fmla="*/ 1 w 109"/>
                  <a:gd name="T35" fmla="*/ 60 h 76"/>
                  <a:gd name="T36" fmla="*/ 0 w 109"/>
                  <a:gd name="T37" fmla="*/ 75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9"/>
                  <a:gd name="T58" fmla="*/ 0 h 76"/>
                  <a:gd name="T59" fmla="*/ 109 w 109"/>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9" h="76">
                    <a:moveTo>
                      <a:pt x="0" y="75"/>
                    </a:moveTo>
                    <a:lnTo>
                      <a:pt x="99" y="21"/>
                    </a:lnTo>
                    <a:lnTo>
                      <a:pt x="100" y="20"/>
                    </a:lnTo>
                    <a:lnTo>
                      <a:pt x="102" y="16"/>
                    </a:lnTo>
                    <a:lnTo>
                      <a:pt x="104" y="11"/>
                    </a:lnTo>
                    <a:lnTo>
                      <a:pt x="106" y="6"/>
                    </a:lnTo>
                    <a:lnTo>
                      <a:pt x="108" y="2"/>
                    </a:lnTo>
                    <a:lnTo>
                      <a:pt x="106" y="0"/>
                    </a:lnTo>
                    <a:lnTo>
                      <a:pt x="101" y="2"/>
                    </a:lnTo>
                    <a:lnTo>
                      <a:pt x="93" y="7"/>
                    </a:lnTo>
                    <a:lnTo>
                      <a:pt x="87" y="10"/>
                    </a:lnTo>
                    <a:lnTo>
                      <a:pt x="76" y="17"/>
                    </a:lnTo>
                    <a:lnTo>
                      <a:pt x="61" y="26"/>
                    </a:lnTo>
                    <a:lnTo>
                      <a:pt x="44" y="35"/>
                    </a:lnTo>
                    <a:lnTo>
                      <a:pt x="28" y="45"/>
                    </a:lnTo>
                    <a:lnTo>
                      <a:pt x="14" y="53"/>
                    </a:lnTo>
                    <a:lnTo>
                      <a:pt x="4" y="59"/>
                    </a:lnTo>
                    <a:lnTo>
                      <a:pt x="1" y="60"/>
                    </a:lnTo>
                    <a:lnTo>
                      <a:pt x="0" y="75"/>
                    </a:lnTo>
                  </a:path>
                </a:pathLst>
              </a:custGeom>
              <a:solidFill>
                <a:srgbClr val="4C4C4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15" name="Freeform 139"/>
              <p:cNvSpPr>
                <a:spLocks/>
              </p:cNvSpPr>
              <p:nvPr/>
            </p:nvSpPr>
            <p:spPr bwMode="auto">
              <a:xfrm>
                <a:off x="533" y="1860"/>
                <a:ext cx="160" cy="169"/>
              </a:xfrm>
              <a:custGeom>
                <a:avLst/>
                <a:gdLst>
                  <a:gd name="T0" fmla="*/ 1 w 160"/>
                  <a:gd name="T1" fmla="*/ 109 h 167"/>
                  <a:gd name="T2" fmla="*/ 1 w 160"/>
                  <a:gd name="T3" fmla="*/ 108 h 167"/>
                  <a:gd name="T4" fmla="*/ 1 w 160"/>
                  <a:gd name="T5" fmla="*/ 105 h 167"/>
                  <a:gd name="T6" fmla="*/ 0 w 160"/>
                  <a:gd name="T7" fmla="*/ 101 h 167"/>
                  <a:gd name="T8" fmla="*/ 0 w 160"/>
                  <a:gd name="T9" fmla="*/ 96 h 167"/>
                  <a:gd name="T10" fmla="*/ 0 w 160"/>
                  <a:gd name="T11" fmla="*/ 92 h 167"/>
                  <a:gd name="T12" fmla="*/ 1 w 160"/>
                  <a:gd name="T13" fmla="*/ 86 h 167"/>
                  <a:gd name="T14" fmla="*/ 1 w 160"/>
                  <a:gd name="T15" fmla="*/ 82 h 167"/>
                  <a:gd name="T16" fmla="*/ 3 w 160"/>
                  <a:gd name="T17" fmla="*/ 80 h 167"/>
                  <a:gd name="T18" fmla="*/ 5 w 160"/>
                  <a:gd name="T19" fmla="*/ 75 h 167"/>
                  <a:gd name="T20" fmla="*/ 9 w 160"/>
                  <a:gd name="T21" fmla="*/ 70 h 167"/>
                  <a:gd name="T22" fmla="*/ 14 w 160"/>
                  <a:gd name="T23" fmla="*/ 61 h 167"/>
                  <a:gd name="T24" fmla="*/ 18 w 160"/>
                  <a:gd name="T25" fmla="*/ 54 h 167"/>
                  <a:gd name="T26" fmla="*/ 22 w 160"/>
                  <a:gd name="T27" fmla="*/ 45 h 167"/>
                  <a:gd name="T28" fmla="*/ 27 w 160"/>
                  <a:gd name="T29" fmla="*/ 39 h 167"/>
                  <a:gd name="T30" fmla="*/ 29 w 160"/>
                  <a:gd name="T31" fmla="*/ 33 h 167"/>
                  <a:gd name="T32" fmla="*/ 30 w 160"/>
                  <a:gd name="T33" fmla="*/ 32 h 167"/>
                  <a:gd name="T34" fmla="*/ 38 w 160"/>
                  <a:gd name="T35" fmla="*/ 0 h 167"/>
                  <a:gd name="T36" fmla="*/ 148 w 160"/>
                  <a:gd name="T37" fmla="*/ 39 h 167"/>
                  <a:gd name="T38" fmla="*/ 159 w 160"/>
                  <a:gd name="T39" fmla="*/ 98 h 167"/>
                  <a:gd name="T40" fmla="*/ 152 w 160"/>
                  <a:gd name="T41" fmla="*/ 142 h 167"/>
                  <a:gd name="T42" fmla="*/ 129 w 160"/>
                  <a:gd name="T43" fmla="*/ 166 h 167"/>
                  <a:gd name="T44" fmla="*/ 1 w 160"/>
                  <a:gd name="T45" fmla="*/ 109 h 1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0"/>
                  <a:gd name="T70" fmla="*/ 0 h 167"/>
                  <a:gd name="T71" fmla="*/ 160 w 160"/>
                  <a:gd name="T72" fmla="*/ 167 h 16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0" h="167">
                    <a:moveTo>
                      <a:pt x="1" y="109"/>
                    </a:moveTo>
                    <a:lnTo>
                      <a:pt x="1" y="108"/>
                    </a:lnTo>
                    <a:lnTo>
                      <a:pt x="1" y="105"/>
                    </a:lnTo>
                    <a:lnTo>
                      <a:pt x="0" y="101"/>
                    </a:lnTo>
                    <a:lnTo>
                      <a:pt x="0" y="96"/>
                    </a:lnTo>
                    <a:lnTo>
                      <a:pt x="0" y="92"/>
                    </a:lnTo>
                    <a:lnTo>
                      <a:pt x="1" y="86"/>
                    </a:lnTo>
                    <a:lnTo>
                      <a:pt x="1" y="82"/>
                    </a:lnTo>
                    <a:lnTo>
                      <a:pt x="3" y="80"/>
                    </a:lnTo>
                    <a:lnTo>
                      <a:pt x="5" y="75"/>
                    </a:lnTo>
                    <a:lnTo>
                      <a:pt x="9" y="70"/>
                    </a:lnTo>
                    <a:lnTo>
                      <a:pt x="14" y="61"/>
                    </a:lnTo>
                    <a:lnTo>
                      <a:pt x="18" y="54"/>
                    </a:lnTo>
                    <a:lnTo>
                      <a:pt x="22" y="45"/>
                    </a:lnTo>
                    <a:lnTo>
                      <a:pt x="27" y="39"/>
                    </a:lnTo>
                    <a:lnTo>
                      <a:pt x="29" y="33"/>
                    </a:lnTo>
                    <a:lnTo>
                      <a:pt x="30" y="32"/>
                    </a:lnTo>
                    <a:lnTo>
                      <a:pt x="38" y="0"/>
                    </a:lnTo>
                    <a:lnTo>
                      <a:pt x="148" y="39"/>
                    </a:lnTo>
                    <a:lnTo>
                      <a:pt x="159" y="98"/>
                    </a:lnTo>
                    <a:lnTo>
                      <a:pt x="152" y="142"/>
                    </a:lnTo>
                    <a:lnTo>
                      <a:pt x="129" y="166"/>
                    </a:lnTo>
                    <a:lnTo>
                      <a:pt x="1" y="109"/>
                    </a:lnTo>
                  </a:path>
                </a:pathLst>
              </a:custGeom>
              <a:solidFill>
                <a:srgbClr val="DDDDD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16" name="Freeform 140"/>
              <p:cNvSpPr>
                <a:spLocks/>
              </p:cNvSpPr>
              <p:nvPr/>
            </p:nvSpPr>
            <p:spPr bwMode="auto">
              <a:xfrm>
                <a:off x="537" y="1947"/>
                <a:ext cx="123" cy="78"/>
              </a:xfrm>
              <a:custGeom>
                <a:avLst/>
                <a:gdLst>
                  <a:gd name="T0" fmla="*/ 0 w 124"/>
                  <a:gd name="T1" fmla="*/ 0 h 78"/>
                  <a:gd name="T2" fmla="*/ 0 w 124"/>
                  <a:gd name="T3" fmla="*/ 22 h 78"/>
                  <a:gd name="T4" fmla="*/ 123 w 124"/>
                  <a:gd name="T5" fmla="*/ 77 h 78"/>
                  <a:gd name="T6" fmla="*/ 123 w 124"/>
                  <a:gd name="T7" fmla="*/ 54 h 78"/>
                  <a:gd name="T8" fmla="*/ 0 w 124"/>
                  <a:gd name="T9" fmla="*/ 0 h 78"/>
                  <a:gd name="T10" fmla="*/ 0 60000 65536"/>
                  <a:gd name="T11" fmla="*/ 0 60000 65536"/>
                  <a:gd name="T12" fmla="*/ 0 60000 65536"/>
                  <a:gd name="T13" fmla="*/ 0 60000 65536"/>
                  <a:gd name="T14" fmla="*/ 0 60000 65536"/>
                  <a:gd name="T15" fmla="*/ 0 w 124"/>
                  <a:gd name="T16" fmla="*/ 0 h 78"/>
                  <a:gd name="T17" fmla="*/ 124 w 124"/>
                  <a:gd name="T18" fmla="*/ 78 h 78"/>
                </a:gdLst>
                <a:ahLst/>
                <a:cxnLst>
                  <a:cxn ang="T10">
                    <a:pos x="T0" y="T1"/>
                  </a:cxn>
                  <a:cxn ang="T11">
                    <a:pos x="T2" y="T3"/>
                  </a:cxn>
                  <a:cxn ang="T12">
                    <a:pos x="T4" y="T5"/>
                  </a:cxn>
                  <a:cxn ang="T13">
                    <a:pos x="T6" y="T7"/>
                  </a:cxn>
                  <a:cxn ang="T14">
                    <a:pos x="T8" y="T9"/>
                  </a:cxn>
                </a:cxnLst>
                <a:rect l="T15" t="T16" r="T17" b="T18"/>
                <a:pathLst>
                  <a:path w="124" h="78">
                    <a:moveTo>
                      <a:pt x="0" y="0"/>
                    </a:moveTo>
                    <a:lnTo>
                      <a:pt x="0" y="22"/>
                    </a:lnTo>
                    <a:lnTo>
                      <a:pt x="123" y="77"/>
                    </a:lnTo>
                    <a:lnTo>
                      <a:pt x="123" y="54"/>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17" name="Freeform 141"/>
              <p:cNvSpPr>
                <a:spLocks/>
              </p:cNvSpPr>
              <p:nvPr/>
            </p:nvSpPr>
            <p:spPr bwMode="auto">
              <a:xfrm>
                <a:off x="660" y="1853"/>
                <a:ext cx="177" cy="176"/>
              </a:xfrm>
              <a:custGeom>
                <a:avLst/>
                <a:gdLst>
                  <a:gd name="T0" fmla="*/ 2 w 183"/>
                  <a:gd name="T1" fmla="*/ 173 h 174"/>
                  <a:gd name="T2" fmla="*/ 2 w 183"/>
                  <a:gd name="T3" fmla="*/ 171 h 174"/>
                  <a:gd name="T4" fmla="*/ 2 w 183"/>
                  <a:gd name="T5" fmla="*/ 168 h 174"/>
                  <a:gd name="T6" fmla="*/ 1 w 183"/>
                  <a:gd name="T7" fmla="*/ 165 h 174"/>
                  <a:gd name="T8" fmla="*/ 1 w 183"/>
                  <a:gd name="T9" fmla="*/ 161 h 174"/>
                  <a:gd name="T10" fmla="*/ 0 w 183"/>
                  <a:gd name="T11" fmla="*/ 155 h 174"/>
                  <a:gd name="T12" fmla="*/ 0 w 183"/>
                  <a:gd name="T13" fmla="*/ 151 h 174"/>
                  <a:gd name="T14" fmla="*/ 0 w 183"/>
                  <a:gd name="T15" fmla="*/ 145 h 174"/>
                  <a:gd name="T16" fmla="*/ 1 w 183"/>
                  <a:gd name="T17" fmla="*/ 141 h 174"/>
                  <a:gd name="T18" fmla="*/ 2 w 183"/>
                  <a:gd name="T19" fmla="*/ 134 h 174"/>
                  <a:gd name="T20" fmla="*/ 4 w 183"/>
                  <a:gd name="T21" fmla="*/ 124 h 174"/>
                  <a:gd name="T22" fmla="*/ 5 w 183"/>
                  <a:gd name="T23" fmla="*/ 115 h 174"/>
                  <a:gd name="T24" fmla="*/ 7 w 183"/>
                  <a:gd name="T25" fmla="*/ 107 h 174"/>
                  <a:gd name="T26" fmla="*/ 9 w 183"/>
                  <a:gd name="T27" fmla="*/ 99 h 174"/>
                  <a:gd name="T28" fmla="*/ 10 w 183"/>
                  <a:gd name="T29" fmla="*/ 92 h 174"/>
                  <a:gd name="T30" fmla="*/ 11 w 183"/>
                  <a:gd name="T31" fmla="*/ 89 h 174"/>
                  <a:gd name="T32" fmla="*/ 13 w 183"/>
                  <a:gd name="T33" fmla="*/ 87 h 174"/>
                  <a:gd name="T34" fmla="*/ 15 w 183"/>
                  <a:gd name="T35" fmla="*/ 45 h 174"/>
                  <a:gd name="T36" fmla="*/ 156 w 183"/>
                  <a:gd name="T37" fmla="*/ 0 h 174"/>
                  <a:gd name="T38" fmla="*/ 157 w 183"/>
                  <a:gd name="T39" fmla="*/ 0 h 174"/>
                  <a:gd name="T40" fmla="*/ 160 w 183"/>
                  <a:gd name="T41" fmla="*/ 3 h 174"/>
                  <a:gd name="T42" fmla="*/ 163 w 183"/>
                  <a:gd name="T43" fmla="*/ 6 h 174"/>
                  <a:gd name="T44" fmla="*/ 167 w 183"/>
                  <a:gd name="T45" fmla="*/ 10 h 174"/>
                  <a:gd name="T46" fmla="*/ 172 w 183"/>
                  <a:gd name="T47" fmla="*/ 17 h 174"/>
                  <a:gd name="T48" fmla="*/ 176 w 183"/>
                  <a:gd name="T49" fmla="*/ 24 h 174"/>
                  <a:gd name="T50" fmla="*/ 178 w 183"/>
                  <a:gd name="T51" fmla="*/ 33 h 174"/>
                  <a:gd name="T52" fmla="*/ 180 w 183"/>
                  <a:gd name="T53" fmla="*/ 42 h 174"/>
                  <a:gd name="T54" fmla="*/ 180 w 183"/>
                  <a:gd name="T55" fmla="*/ 52 h 174"/>
                  <a:gd name="T56" fmla="*/ 180 w 183"/>
                  <a:gd name="T57" fmla="*/ 61 h 174"/>
                  <a:gd name="T58" fmla="*/ 182 w 183"/>
                  <a:gd name="T59" fmla="*/ 70 h 174"/>
                  <a:gd name="T60" fmla="*/ 182 w 183"/>
                  <a:gd name="T61" fmla="*/ 77 h 174"/>
                  <a:gd name="T62" fmla="*/ 182 w 183"/>
                  <a:gd name="T63" fmla="*/ 84 h 174"/>
                  <a:gd name="T64" fmla="*/ 182 w 183"/>
                  <a:gd name="T65" fmla="*/ 89 h 174"/>
                  <a:gd name="T66" fmla="*/ 182 w 183"/>
                  <a:gd name="T67" fmla="*/ 92 h 174"/>
                  <a:gd name="T68" fmla="*/ 182 w 183"/>
                  <a:gd name="T69" fmla="*/ 94 h 174"/>
                  <a:gd name="T70" fmla="*/ 2 w 183"/>
                  <a:gd name="T71" fmla="*/ 173 h 17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3"/>
                  <a:gd name="T109" fmla="*/ 0 h 174"/>
                  <a:gd name="T110" fmla="*/ 183 w 183"/>
                  <a:gd name="T111" fmla="*/ 174 h 17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3" h="174">
                    <a:moveTo>
                      <a:pt x="2" y="173"/>
                    </a:moveTo>
                    <a:lnTo>
                      <a:pt x="2" y="171"/>
                    </a:lnTo>
                    <a:lnTo>
                      <a:pt x="2" y="168"/>
                    </a:lnTo>
                    <a:lnTo>
                      <a:pt x="1" y="165"/>
                    </a:lnTo>
                    <a:lnTo>
                      <a:pt x="1" y="161"/>
                    </a:lnTo>
                    <a:lnTo>
                      <a:pt x="0" y="155"/>
                    </a:lnTo>
                    <a:lnTo>
                      <a:pt x="0" y="151"/>
                    </a:lnTo>
                    <a:lnTo>
                      <a:pt x="0" y="145"/>
                    </a:lnTo>
                    <a:lnTo>
                      <a:pt x="1" y="141"/>
                    </a:lnTo>
                    <a:lnTo>
                      <a:pt x="2" y="134"/>
                    </a:lnTo>
                    <a:lnTo>
                      <a:pt x="4" y="124"/>
                    </a:lnTo>
                    <a:lnTo>
                      <a:pt x="5" y="115"/>
                    </a:lnTo>
                    <a:lnTo>
                      <a:pt x="7" y="107"/>
                    </a:lnTo>
                    <a:lnTo>
                      <a:pt x="9" y="99"/>
                    </a:lnTo>
                    <a:lnTo>
                      <a:pt x="10" y="92"/>
                    </a:lnTo>
                    <a:lnTo>
                      <a:pt x="11" y="89"/>
                    </a:lnTo>
                    <a:lnTo>
                      <a:pt x="13" y="87"/>
                    </a:lnTo>
                    <a:lnTo>
                      <a:pt x="15" y="45"/>
                    </a:lnTo>
                    <a:lnTo>
                      <a:pt x="156" y="0"/>
                    </a:lnTo>
                    <a:lnTo>
                      <a:pt x="157" y="0"/>
                    </a:lnTo>
                    <a:lnTo>
                      <a:pt x="160" y="3"/>
                    </a:lnTo>
                    <a:lnTo>
                      <a:pt x="163" y="6"/>
                    </a:lnTo>
                    <a:lnTo>
                      <a:pt x="167" y="10"/>
                    </a:lnTo>
                    <a:lnTo>
                      <a:pt x="172" y="17"/>
                    </a:lnTo>
                    <a:lnTo>
                      <a:pt x="176" y="24"/>
                    </a:lnTo>
                    <a:lnTo>
                      <a:pt x="178" y="33"/>
                    </a:lnTo>
                    <a:lnTo>
                      <a:pt x="180" y="42"/>
                    </a:lnTo>
                    <a:lnTo>
                      <a:pt x="180" y="52"/>
                    </a:lnTo>
                    <a:lnTo>
                      <a:pt x="180" y="61"/>
                    </a:lnTo>
                    <a:lnTo>
                      <a:pt x="182" y="70"/>
                    </a:lnTo>
                    <a:lnTo>
                      <a:pt x="182" y="77"/>
                    </a:lnTo>
                    <a:lnTo>
                      <a:pt x="182" y="84"/>
                    </a:lnTo>
                    <a:lnTo>
                      <a:pt x="182" y="89"/>
                    </a:lnTo>
                    <a:lnTo>
                      <a:pt x="182" y="92"/>
                    </a:lnTo>
                    <a:lnTo>
                      <a:pt x="182" y="94"/>
                    </a:lnTo>
                    <a:lnTo>
                      <a:pt x="2" y="173"/>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18" name="Freeform 142"/>
              <p:cNvSpPr>
                <a:spLocks/>
              </p:cNvSpPr>
              <p:nvPr/>
            </p:nvSpPr>
            <p:spPr bwMode="auto">
              <a:xfrm>
                <a:off x="690" y="1983"/>
                <a:ext cx="30" cy="63"/>
              </a:xfrm>
              <a:custGeom>
                <a:avLst/>
                <a:gdLst>
                  <a:gd name="T0" fmla="*/ 12 w 30"/>
                  <a:gd name="T1" fmla="*/ 62 h 63"/>
                  <a:gd name="T2" fmla="*/ 8 w 30"/>
                  <a:gd name="T3" fmla="*/ 60 h 63"/>
                  <a:gd name="T4" fmla="*/ 6 w 30"/>
                  <a:gd name="T5" fmla="*/ 57 h 63"/>
                  <a:gd name="T6" fmla="*/ 4 w 30"/>
                  <a:gd name="T7" fmla="*/ 54 h 63"/>
                  <a:gd name="T8" fmla="*/ 3 w 30"/>
                  <a:gd name="T9" fmla="*/ 50 h 63"/>
                  <a:gd name="T10" fmla="*/ 1 w 30"/>
                  <a:gd name="T11" fmla="*/ 44 h 63"/>
                  <a:gd name="T12" fmla="*/ 1 w 30"/>
                  <a:gd name="T13" fmla="*/ 39 h 63"/>
                  <a:gd name="T14" fmla="*/ 0 w 30"/>
                  <a:gd name="T15" fmla="*/ 34 h 63"/>
                  <a:gd name="T16" fmla="*/ 0 w 30"/>
                  <a:gd name="T17" fmla="*/ 27 h 63"/>
                  <a:gd name="T18" fmla="*/ 1 w 30"/>
                  <a:gd name="T19" fmla="*/ 21 h 63"/>
                  <a:gd name="T20" fmla="*/ 2 w 30"/>
                  <a:gd name="T21" fmla="*/ 16 h 63"/>
                  <a:gd name="T22" fmla="*/ 4 w 30"/>
                  <a:gd name="T23" fmla="*/ 10 h 63"/>
                  <a:gd name="T24" fmla="*/ 6 w 30"/>
                  <a:gd name="T25" fmla="*/ 6 h 63"/>
                  <a:gd name="T26" fmla="*/ 8 w 30"/>
                  <a:gd name="T27" fmla="*/ 3 h 63"/>
                  <a:gd name="T28" fmla="*/ 11 w 30"/>
                  <a:gd name="T29" fmla="*/ 1 h 63"/>
                  <a:gd name="T30" fmla="*/ 13 w 30"/>
                  <a:gd name="T31" fmla="*/ 0 h 63"/>
                  <a:gd name="T32" fmla="*/ 16 w 30"/>
                  <a:gd name="T33" fmla="*/ 0 h 63"/>
                  <a:gd name="T34" fmla="*/ 20 w 30"/>
                  <a:gd name="T35" fmla="*/ 1 h 63"/>
                  <a:gd name="T36" fmla="*/ 22 w 30"/>
                  <a:gd name="T37" fmla="*/ 3 h 63"/>
                  <a:gd name="T38" fmla="*/ 24 w 30"/>
                  <a:gd name="T39" fmla="*/ 7 h 63"/>
                  <a:gd name="T40" fmla="*/ 25 w 30"/>
                  <a:gd name="T41" fmla="*/ 10 h 63"/>
                  <a:gd name="T42" fmla="*/ 27 w 30"/>
                  <a:gd name="T43" fmla="*/ 16 h 63"/>
                  <a:gd name="T44" fmla="*/ 27 w 30"/>
                  <a:gd name="T45" fmla="*/ 21 h 63"/>
                  <a:gd name="T46" fmla="*/ 29 w 30"/>
                  <a:gd name="T47" fmla="*/ 27 h 63"/>
                  <a:gd name="T48" fmla="*/ 29 w 30"/>
                  <a:gd name="T49" fmla="*/ 34 h 63"/>
                  <a:gd name="T50" fmla="*/ 27 w 30"/>
                  <a:gd name="T51" fmla="*/ 40 h 63"/>
                  <a:gd name="T52" fmla="*/ 26 w 30"/>
                  <a:gd name="T53" fmla="*/ 45 h 63"/>
                  <a:gd name="T54" fmla="*/ 24 w 30"/>
                  <a:gd name="T55" fmla="*/ 51 h 63"/>
                  <a:gd name="T56" fmla="*/ 22 w 30"/>
                  <a:gd name="T57" fmla="*/ 54 h 63"/>
                  <a:gd name="T58" fmla="*/ 20 w 30"/>
                  <a:gd name="T59" fmla="*/ 58 h 63"/>
                  <a:gd name="T60" fmla="*/ 17 w 30"/>
                  <a:gd name="T61" fmla="*/ 60 h 63"/>
                  <a:gd name="T62" fmla="*/ 14 w 30"/>
                  <a:gd name="T63" fmla="*/ 62 h 63"/>
                  <a:gd name="T64" fmla="*/ 12 w 30"/>
                  <a:gd name="T65" fmla="*/ 62 h 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
                  <a:gd name="T100" fmla="*/ 0 h 63"/>
                  <a:gd name="T101" fmla="*/ 30 w 30"/>
                  <a:gd name="T102" fmla="*/ 63 h 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 h="63">
                    <a:moveTo>
                      <a:pt x="12" y="62"/>
                    </a:moveTo>
                    <a:lnTo>
                      <a:pt x="8" y="60"/>
                    </a:lnTo>
                    <a:lnTo>
                      <a:pt x="6" y="57"/>
                    </a:lnTo>
                    <a:lnTo>
                      <a:pt x="4" y="54"/>
                    </a:lnTo>
                    <a:lnTo>
                      <a:pt x="3" y="50"/>
                    </a:lnTo>
                    <a:lnTo>
                      <a:pt x="1" y="44"/>
                    </a:lnTo>
                    <a:lnTo>
                      <a:pt x="1" y="39"/>
                    </a:lnTo>
                    <a:lnTo>
                      <a:pt x="0" y="34"/>
                    </a:lnTo>
                    <a:lnTo>
                      <a:pt x="0" y="27"/>
                    </a:lnTo>
                    <a:lnTo>
                      <a:pt x="1" y="21"/>
                    </a:lnTo>
                    <a:lnTo>
                      <a:pt x="2" y="16"/>
                    </a:lnTo>
                    <a:lnTo>
                      <a:pt x="4" y="10"/>
                    </a:lnTo>
                    <a:lnTo>
                      <a:pt x="6" y="6"/>
                    </a:lnTo>
                    <a:lnTo>
                      <a:pt x="8" y="3"/>
                    </a:lnTo>
                    <a:lnTo>
                      <a:pt x="11" y="1"/>
                    </a:lnTo>
                    <a:lnTo>
                      <a:pt x="13" y="0"/>
                    </a:lnTo>
                    <a:lnTo>
                      <a:pt x="16" y="0"/>
                    </a:lnTo>
                    <a:lnTo>
                      <a:pt x="20" y="1"/>
                    </a:lnTo>
                    <a:lnTo>
                      <a:pt x="22" y="3"/>
                    </a:lnTo>
                    <a:lnTo>
                      <a:pt x="24" y="7"/>
                    </a:lnTo>
                    <a:lnTo>
                      <a:pt x="25" y="10"/>
                    </a:lnTo>
                    <a:lnTo>
                      <a:pt x="27" y="16"/>
                    </a:lnTo>
                    <a:lnTo>
                      <a:pt x="27" y="21"/>
                    </a:lnTo>
                    <a:lnTo>
                      <a:pt x="29" y="27"/>
                    </a:lnTo>
                    <a:lnTo>
                      <a:pt x="29" y="34"/>
                    </a:lnTo>
                    <a:lnTo>
                      <a:pt x="27" y="40"/>
                    </a:lnTo>
                    <a:lnTo>
                      <a:pt x="26" y="45"/>
                    </a:lnTo>
                    <a:lnTo>
                      <a:pt x="24" y="51"/>
                    </a:lnTo>
                    <a:lnTo>
                      <a:pt x="22" y="54"/>
                    </a:lnTo>
                    <a:lnTo>
                      <a:pt x="20" y="58"/>
                    </a:lnTo>
                    <a:lnTo>
                      <a:pt x="17" y="60"/>
                    </a:lnTo>
                    <a:lnTo>
                      <a:pt x="14" y="62"/>
                    </a:lnTo>
                    <a:lnTo>
                      <a:pt x="12" y="6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19" name="Freeform 143"/>
              <p:cNvSpPr>
                <a:spLocks/>
              </p:cNvSpPr>
              <p:nvPr/>
            </p:nvSpPr>
            <p:spPr bwMode="auto">
              <a:xfrm>
                <a:off x="698" y="1994"/>
                <a:ext cx="18" cy="43"/>
              </a:xfrm>
              <a:custGeom>
                <a:avLst/>
                <a:gdLst>
                  <a:gd name="T0" fmla="*/ 7 w 18"/>
                  <a:gd name="T1" fmla="*/ 43 h 44"/>
                  <a:gd name="T2" fmla="*/ 6 w 18"/>
                  <a:gd name="T3" fmla="*/ 41 h 44"/>
                  <a:gd name="T4" fmla="*/ 3 w 18"/>
                  <a:gd name="T5" fmla="*/ 39 h 44"/>
                  <a:gd name="T6" fmla="*/ 2 w 18"/>
                  <a:gd name="T7" fmla="*/ 37 h 44"/>
                  <a:gd name="T8" fmla="*/ 1 w 18"/>
                  <a:gd name="T9" fmla="*/ 35 h 44"/>
                  <a:gd name="T10" fmla="*/ 1 w 18"/>
                  <a:gd name="T11" fmla="*/ 31 h 44"/>
                  <a:gd name="T12" fmla="*/ 0 w 18"/>
                  <a:gd name="T13" fmla="*/ 27 h 44"/>
                  <a:gd name="T14" fmla="*/ 0 w 18"/>
                  <a:gd name="T15" fmla="*/ 23 h 44"/>
                  <a:gd name="T16" fmla="*/ 0 w 18"/>
                  <a:gd name="T17" fmla="*/ 18 h 44"/>
                  <a:gd name="T18" fmla="*/ 0 w 18"/>
                  <a:gd name="T19" fmla="*/ 15 h 44"/>
                  <a:gd name="T20" fmla="*/ 1 w 18"/>
                  <a:gd name="T21" fmla="*/ 11 h 44"/>
                  <a:gd name="T22" fmla="*/ 2 w 18"/>
                  <a:gd name="T23" fmla="*/ 7 h 44"/>
                  <a:gd name="T24" fmla="*/ 3 w 18"/>
                  <a:gd name="T25" fmla="*/ 4 h 44"/>
                  <a:gd name="T26" fmla="*/ 4 w 18"/>
                  <a:gd name="T27" fmla="*/ 2 h 44"/>
                  <a:gd name="T28" fmla="*/ 7 w 18"/>
                  <a:gd name="T29" fmla="*/ 1 h 44"/>
                  <a:gd name="T30" fmla="*/ 8 w 18"/>
                  <a:gd name="T31" fmla="*/ 0 h 44"/>
                  <a:gd name="T32" fmla="*/ 9 w 18"/>
                  <a:gd name="T33" fmla="*/ 0 h 44"/>
                  <a:gd name="T34" fmla="*/ 12 w 18"/>
                  <a:gd name="T35" fmla="*/ 1 h 44"/>
                  <a:gd name="T36" fmla="*/ 13 w 18"/>
                  <a:gd name="T37" fmla="*/ 2 h 44"/>
                  <a:gd name="T38" fmla="*/ 14 w 18"/>
                  <a:gd name="T39" fmla="*/ 4 h 44"/>
                  <a:gd name="T40" fmla="*/ 15 w 18"/>
                  <a:gd name="T41" fmla="*/ 7 h 44"/>
                  <a:gd name="T42" fmla="*/ 17 w 18"/>
                  <a:gd name="T43" fmla="*/ 11 h 44"/>
                  <a:gd name="T44" fmla="*/ 17 w 18"/>
                  <a:gd name="T45" fmla="*/ 14 h 44"/>
                  <a:gd name="T46" fmla="*/ 17 w 18"/>
                  <a:gd name="T47" fmla="*/ 18 h 44"/>
                  <a:gd name="T48" fmla="*/ 17 w 18"/>
                  <a:gd name="T49" fmla="*/ 23 h 44"/>
                  <a:gd name="T50" fmla="*/ 17 w 18"/>
                  <a:gd name="T51" fmla="*/ 27 h 44"/>
                  <a:gd name="T52" fmla="*/ 15 w 18"/>
                  <a:gd name="T53" fmla="*/ 31 h 44"/>
                  <a:gd name="T54" fmla="*/ 14 w 18"/>
                  <a:gd name="T55" fmla="*/ 35 h 44"/>
                  <a:gd name="T56" fmla="*/ 13 w 18"/>
                  <a:gd name="T57" fmla="*/ 37 h 44"/>
                  <a:gd name="T58" fmla="*/ 12 w 18"/>
                  <a:gd name="T59" fmla="*/ 39 h 44"/>
                  <a:gd name="T60" fmla="*/ 10 w 18"/>
                  <a:gd name="T61" fmla="*/ 41 h 44"/>
                  <a:gd name="T62" fmla="*/ 8 w 18"/>
                  <a:gd name="T63" fmla="*/ 43 h 44"/>
                  <a:gd name="T64" fmla="*/ 7 w 18"/>
                  <a:gd name="T65" fmla="*/ 43 h 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44"/>
                  <a:gd name="T101" fmla="*/ 18 w 18"/>
                  <a:gd name="T102" fmla="*/ 44 h 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44">
                    <a:moveTo>
                      <a:pt x="7" y="43"/>
                    </a:moveTo>
                    <a:lnTo>
                      <a:pt x="6" y="41"/>
                    </a:lnTo>
                    <a:lnTo>
                      <a:pt x="3" y="39"/>
                    </a:lnTo>
                    <a:lnTo>
                      <a:pt x="2" y="37"/>
                    </a:lnTo>
                    <a:lnTo>
                      <a:pt x="1" y="35"/>
                    </a:lnTo>
                    <a:lnTo>
                      <a:pt x="1" y="31"/>
                    </a:lnTo>
                    <a:lnTo>
                      <a:pt x="0" y="27"/>
                    </a:lnTo>
                    <a:lnTo>
                      <a:pt x="0" y="23"/>
                    </a:lnTo>
                    <a:lnTo>
                      <a:pt x="0" y="18"/>
                    </a:lnTo>
                    <a:lnTo>
                      <a:pt x="0" y="15"/>
                    </a:lnTo>
                    <a:lnTo>
                      <a:pt x="1" y="11"/>
                    </a:lnTo>
                    <a:lnTo>
                      <a:pt x="2" y="7"/>
                    </a:lnTo>
                    <a:lnTo>
                      <a:pt x="3" y="4"/>
                    </a:lnTo>
                    <a:lnTo>
                      <a:pt x="4" y="2"/>
                    </a:lnTo>
                    <a:lnTo>
                      <a:pt x="7" y="1"/>
                    </a:lnTo>
                    <a:lnTo>
                      <a:pt x="8" y="0"/>
                    </a:lnTo>
                    <a:lnTo>
                      <a:pt x="9" y="0"/>
                    </a:lnTo>
                    <a:lnTo>
                      <a:pt x="12" y="1"/>
                    </a:lnTo>
                    <a:lnTo>
                      <a:pt x="13" y="2"/>
                    </a:lnTo>
                    <a:lnTo>
                      <a:pt x="14" y="4"/>
                    </a:lnTo>
                    <a:lnTo>
                      <a:pt x="15" y="7"/>
                    </a:lnTo>
                    <a:lnTo>
                      <a:pt x="17" y="11"/>
                    </a:lnTo>
                    <a:lnTo>
                      <a:pt x="17" y="14"/>
                    </a:lnTo>
                    <a:lnTo>
                      <a:pt x="17" y="18"/>
                    </a:lnTo>
                    <a:lnTo>
                      <a:pt x="17" y="23"/>
                    </a:lnTo>
                    <a:lnTo>
                      <a:pt x="17" y="27"/>
                    </a:lnTo>
                    <a:lnTo>
                      <a:pt x="15" y="31"/>
                    </a:lnTo>
                    <a:lnTo>
                      <a:pt x="14" y="35"/>
                    </a:lnTo>
                    <a:lnTo>
                      <a:pt x="13" y="37"/>
                    </a:lnTo>
                    <a:lnTo>
                      <a:pt x="12" y="39"/>
                    </a:lnTo>
                    <a:lnTo>
                      <a:pt x="10" y="41"/>
                    </a:lnTo>
                    <a:lnTo>
                      <a:pt x="8" y="43"/>
                    </a:lnTo>
                    <a:lnTo>
                      <a:pt x="7" y="43"/>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20" name="Freeform 144"/>
              <p:cNvSpPr>
                <a:spLocks/>
              </p:cNvSpPr>
              <p:nvPr/>
            </p:nvSpPr>
            <p:spPr bwMode="auto">
              <a:xfrm>
                <a:off x="815" y="1932"/>
                <a:ext cx="26" cy="54"/>
              </a:xfrm>
              <a:custGeom>
                <a:avLst/>
                <a:gdLst>
                  <a:gd name="T0" fmla="*/ 10 w 25"/>
                  <a:gd name="T1" fmla="*/ 54 h 55"/>
                  <a:gd name="T2" fmla="*/ 7 w 25"/>
                  <a:gd name="T3" fmla="*/ 52 h 55"/>
                  <a:gd name="T4" fmla="*/ 5 w 25"/>
                  <a:gd name="T5" fmla="*/ 50 h 55"/>
                  <a:gd name="T6" fmla="*/ 4 w 25"/>
                  <a:gd name="T7" fmla="*/ 48 h 55"/>
                  <a:gd name="T8" fmla="*/ 2 w 25"/>
                  <a:gd name="T9" fmla="*/ 44 h 55"/>
                  <a:gd name="T10" fmla="*/ 1 w 25"/>
                  <a:gd name="T11" fmla="*/ 39 h 55"/>
                  <a:gd name="T12" fmla="*/ 0 w 25"/>
                  <a:gd name="T13" fmla="*/ 34 h 55"/>
                  <a:gd name="T14" fmla="*/ 0 w 25"/>
                  <a:gd name="T15" fmla="*/ 29 h 55"/>
                  <a:gd name="T16" fmla="*/ 0 w 25"/>
                  <a:gd name="T17" fmla="*/ 23 h 55"/>
                  <a:gd name="T18" fmla="*/ 1 w 25"/>
                  <a:gd name="T19" fmla="*/ 18 h 55"/>
                  <a:gd name="T20" fmla="*/ 2 w 25"/>
                  <a:gd name="T21" fmla="*/ 14 h 55"/>
                  <a:gd name="T22" fmla="*/ 3 w 25"/>
                  <a:gd name="T23" fmla="*/ 9 h 55"/>
                  <a:gd name="T24" fmla="*/ 5 w 25"/>
                  <a:gd name="T25" fmla="*/ 5 h 55"/>
                  <a:gd name="T26" fmla="*/ 7 w 25"/>
                  <a:gd name="T27" fmla="*/ 3 h 55"/>
                  <a:gd name="T28" fmla="*/ 9 w 25"/>
                  <a:gd name="T29" fmla="*/ 1 h 55"/>
                  <a:gd name="T30" fmla="*/ 12 w 25"/>
                  <a:gd name="T31" fmla="*/ 0 h 55"/>
                  <a:gd name="T32" fmla="*/ 14 w 25"/>
                  <a:gd name="T33" fmla="*/ 0 h 55"/>
                  <a:gd name="T34" fmla="*/ 16 w 25"/>
                  <a:gd name="T35" fmla="*/ 1 h 55"/>
                  <a:gd name="T36" fmla="*/ 18 w 25"/>
                  <a:gd name="T37" fmla="*/ 3 h 55"/>
                  <a:gd name="T38" fmla="*/ 20 w 25"/>
                  <a:gd name="T39" fmla="*/ 6 h 55"/>
                  <a:gd name="T40" fmla="*/ 21 w 25"/>
                  <a:gd name="T41" fmla="*/ 9 h 55"/>
                  <a:gd name="T42" fmla="*/ 22 w 25"/>
                  <a:gd name="T43" fmla="*/ 14 h 55"/>
                  <a:gd name="T44" fmla="*/ 24 w 25"/>
                  <a:gd name="T45" fmla="*/ 19 h 55"/>
                  <a:gd name="T46" fmla="*/ 24 w 25"/>
                  <a:gd name="T47" fmla="*/ 24 h 55"/>
                  <a:gd name="T48" fmla="*/ 24 w 25"/>
                  <a:gd name="T49" fmla="*/ 30 h 55"/>
                  <a:gd name="T50" fmla="*/ 24 w 25"/>
                  <a:gd name="T51" fmla="*/ 35 h 55"/>
                  <a:gd name="T52" fmla="*/ 22 w 25"/>
                  <a:gd name="T53" fmla="*/ 39 h 55"/>
                  <a:gd name="T54" fmla="*/ 20 w 25"/>
                  <a:gd name="T55" fmla="*/ 44 h 55"/>
                  <a:gd name="T56" fmla="*/ 19 w 25"/>
                  <a:gd name="T57" fmla="*/ 48 h 55"/>
                  <a:gd name="T58" fmla="*/ 17 w 25"/>
                  <a:gd name="T59" fmla="*/ 51 h 55"/>
                  <a:gd name="T60" fmla="*/ 15 w 25"/>
                  <a:gd name="T61" fmla="*/ 52 h 55"/>
                  <a:gd name="T62" fmla="*/ 13 w 25"/>
                  <a:gd name="T63" fmla="*/ 54 h 55"/>
                  <a:gd name="T64" fmla="*/ 10 w 25"/>
                  <a:gd name="T65" fmla="*/ 54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
                  <a:gd name="T100" fmla="*/ 0 h 55"/>
                  <a:gd name="T101" fmla="*/ 25 w 25"/>
                  <a:gd name="T102" fmla="*/ 55 h 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 h="55">
                    <a:moveTo>
                      <a:pt x="10" y="54"/>
                    </a:moveTo>
                    <a:lnTo>
                      <a:pt x="7" y="52"/>
                    </a:lnTo>
                    <a:lnTo>
                      <a:pt x="5" y="50"/>
                    </a:lnTo>
                    <a:lnTo>
                      <a:pt x="4" y="48"/>
                    </a:lnTo>
                    <a:lnTo>
                      <a:pt x="2" y="44"/>
                    </a:lnTo>
                    <a:lnTo>
                      <a:pt x="1" y="39"/>
                    </a:lnTo>
                    <a:lnTo>
                      <a:pt x="0" y="34"/>
                    </a:lnTo>
                    <a:lnTo>
                      <a:pt x="0" y="29"/>
                    </a:lnTo>
                    <a:lnTo>
                      <a:pt x="0" y="23"/>
                    </a:lnTo>
                    <a:lnTo>
                      <a:pt x="1" y="18"/>
                    </a:lnTo>
                    <a:lnTo>
                      <a:pt x="2" y="14"/>
                    </a:lnTo>
                    <a:lnTo>
                      <a:pt x="3" y="9"/>
                    </a:lnTo>
                    <a:lnTo>
                      <a:pt x="5" y="5"/>
                    </a:lnTo>
                    <a:lnTo>
                      <a:pt x="7" y="3"/>
                    </a:lnTo>
                    <a:lnTo>
                      <a:pt x="9" y="1"/>
                    </a:lnTo>
                    <a:lnTo>
                      <a:pt x="12" y="0"/>
                    </a:lnTo>
                    <a:lnTo>
                      <a:pt x="14" y="0"/>
                    </a:lnTo>
                    <a:lnTo>
                      <a:pt x="16" y="1"/>
                    </a:lnTo>
                    <a:lnTo>
                      <a:pt x="18" y="3"/>
                    </a:lnTo>
                    <a:lnTo>
                      <a:pt x="20" y="6"/>
                    </a:lnTo>
                    <a:lnTo>
                      <a:pt x="21" y="9"/>
                    </a:lnTo>
                    <a:lnTo>
                      <a:pt x="22" y="14"/>
                    </a:lnTo>
                    <a:lnTo>
                      <a:pt x="24" y="19"/>
                    </a:lnTo>
                    <a:lnTo>
                      <a:pt x="24" y="24"/>
                    </a:lnTo>
                    <a:lnTo>
                      <a:pt x="24" y="30"/>
                    </a:lnTo>
                    <a:lnTo>
                      <a:pt x="24" y="35"/>
                    </a:lnTo>
                    <a:lnTo>
                      <a:pt x="22" y="39"/>
                    </a:lnTo>
                    <a:lnTo>
                      <a:pt x="20" y="44"/>
                    </a:lnTo>
                    <a:lnTo>
                      <a:pt x="19" y="48"/>
                    </a:lnTo>
                    <a:lnTo>
                      <a:pt x="17" y="51"/>
                    </a:lnTo>
                    <a:lnTo>
                      <a:pt x="15" y="52"/>
                    </a:lnTo>
                    <a:lnTo>
                      <a:pt x="13" y="54"/>
                    </a:lnTo>
                    <a:lnTo>
                      <a:pt x="10" y="5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21" name="Freeform 145"/>
              <p:cNvSpPr>
                <a:spLocks/>
              </p:cNvSpPr>
              <p:nvPr/>
            </p:nvSpPr>
            <p:spPr bwMode="auto">
              <a:xfrm>
                <a:off x="820" y="1938"/>
                <a:ext cx="17" cy="39"/>
              </a:xfrm>
              <a:custGeom>
                <a:avLst/>
                <a:gdLst>
                  <a:gd name="T0" fmla="*/ 6 w 19"/>
                  <a:gd name="T1" fmla="*/ 37 h 38"/>
                  <a:gd name="T2" fmla="*/ 5 w 19"/>
                  <a:gd name="T3" fmla="*/ 37 h 38"/>
                  <a:gd name="T4" fmla="*/ 4 w 19"/>
                  <a:gd name="T5" fmla="*/ 35 h 38"/>
                  <a:gd name="T6" fmla="*/ 2 w 19"/>
                  <a:gd name="T7" fmla="*/ 33 h 38"/>
                  <a:gd name="T8" fmla="*/ 1 w 19"/>
                  <a:gd name="T9" fmla="*/ 30 h 38"/>
                  <a:gd name="T10" fmla="*/ 1 w 19"/>
                  <a:gd name="T11" fmla="*/ 28 h 38"/>
                  <a:gd name="T12" fmla="*/ 0 w 19"/>
                  <a:gd name="T13" fmla="*/ 25 h 38"/>
                  <a:gd name="T14" fmla="*/ 0 w 19"/>
                  <a:gd name="T15" fmla="*/ 20 h 38"/>
                  <a:gd name="T16" fmla="*/ 0 w 19"/>
                  <a:gd name="T17" fmla="*/ 17 h 38"/>
                  <a:gd name="T18" fmla="*/ 1 w 19"/>
                  <a:gd name="T19" fmla="*/ 13 h 38"/>
                  <a:gd name="T20" fmla="*/ 1 w 19"/>
                  <a:gd name="T21" fmla="*/ 9 h 38"/>
                  <a:gd name="T22" fmla="*/ 2 w 19"/>
                  <a:gd name="T23" fmla="*/ 7 h 38"/>
                  <a:gd name="T24" fmla="*/ 4 w 19"/>
                  <a:gd name="T25" fmla="*/ 4 h 38"/>
                  <a:gd name="T26" fmla="*/ 5 w 19"/>
                  <a:gd name="T27" fmla="*/ 3 h 38"/>
                  <a:gd name="T28" fmla="*/ 6 w 19"/>
                  <a:gd name="T29" fmla="*/ 1 h 38"/>
                  <a:gd name="T30" fmla="*/ 8 w 19"/>
                  <a:gd name="T31" fmla="*/ 0 h 38"/>
                  <a:gd name="T32" fmla="*/ 11 w 19"/>
                  <a:gd name="T33" fmla="*/ 0 h 38"/>
                  <a:gd name="T34" fmla="*/ 12 w 19"/>
                  <a:gd name="T35" fmla="*/ 1 h 38"/>
                  <a:gd name="T36" fmla="*/ 13 w 19"/>
                  <a:gd name="T37" fmla="*/ 2 h 38"/>
                  <a:gd name="T38" fmla="*/ 15 w 19"/>
                  <a:gd name="T39" fmla="*/ 4 h 38"/>
                  <a:gd name="T40" fmla="*/ 16 w 19"/>
                  <a:gd name="T41" fmla="*/ 7 h 38"/>
                  <a:gd name="T42" fmla="*/ 16 w 19"/>
                  <a:gd name="T43" fmla="*/ 9 h 38"/>
                  <a:gd name="T44" fmla="*/ 18 w 19"/>
                  <a:gd name="T45" fmla="*/ 13 h 38"/>
                  <a:gd name="T46" fmla="*/ 18 w 19"/>
                  <a:gd name="T47" fmla="*/ 17 h 38"/>
                  <a:gd name="T48" fmla="*/ 18 w 19"/>
                  <a:gd name="T49" fmla="*/ 20 h 38"/>
                  <a:gd name="T50" fmla="*/ 16 w 19"/>
                  <a:gd name="T51" fmla="*/ 23 h 38"/>
                  <a:gd name="T52" fmla="*/ 16 w 19"/>
                  <a:gd name="T53" fmla="*/ 28 h 38"/>
                  <a:gd name="T54" fmla="*/ 15 w 19"/>
                  <a:gd name="T55" fmla="*/ 30 h 38"/>
                  <a:gd name="T56" fmla="*/ 13 w 19"/>
                  <a:gd name="T57" fmla="*/ 33 h 38"/>
                  <a:gd name="T58" fmla="*/ 12 w 19"/>
                  <a:gd name="T59" fmla="*/ 34 h 38"/>
                  <a:gd name="T60" fmla="*/ 11 w 19"/>
                  <a:gd name="T61" fmla="*/ 37 h 38"/>
                  <a:gd name="T62" fmla="*/ 9 w 19"/>
                  <a:gd name="T63" fmla="*/ 37 h 38"/>
                  <a:gd name="T64" fmla="*/ 6 w 19"/>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
                  <a:gd name="T100" fmla="*/ 0 h 38"/>
                  <a:gd name="T101" fmla="*/ 19 w 19"/>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 h="38">
                    <a:moveTo>
                      <a:pt x="6" y="37"/>
                    </a:moveTo>
                    <a:lnTo>
                      <a:pt x="5" y="37"/>
                    </a:lnTo>
                    <a:lnTo>
                      <a:pt x="4" y="35"/>
                    </a:lnTo>
                    <a:lnTo>
                      <a:pt x="2" y="33"/>
                    </a:lnTo>
                    <a:lnTo>
                      <a:pt x="1" y="30"/>
                    </a:lnTo>
                    <a:lnTo>
                      <a:pt x="1" y="28"/>
                    </a:lnTo>
                    <a:lnTo>
                      <a:pt x="0" y="25"/>
                    </a:lnTo>
                    <a:lnTo>
                      <a:pt x="0" y="20"/>
                    </a:lnTo>
                    <a:lnTo>
                      <a:pt x="0" y="17"/>
                    </a:lnTo>
                    <a:lnTo>
                      <a:pt x="1" y="13"/>
                    </a:lnTo>
                    <a:lnTo>
                      <a:pt x="1" y="9"/>
                    </a:lnTo>
                    <a:lnTo>
                      <a:pt x="2" y="7"/>
                    </a:lnTo>
                    <a:lnTo>
                      <a:pt x="4" y="4"/>
                    </a:lnTo>
                    <a:lnTo>
                      <a:pt x="5" y="3"/>
                    </a:lnTo>
                    <a:lnTo>
                      <a:pt x="6" y="1"/>
                    </a:lnTo>
                    <a:lnTo>
                      <a:pt x="8" y="0"/>
                    </a:lnTo>
                    <a:lnTo>
                      <a:pt x="11" y="0"/>
                    </a:lnTo>
                    <a:lnTo>
                      <a:pt x="12" y="1"/>
                    </a:lnTo>
                    <a:lnTo>
                      <a:pt x="13" y="2"/>
                    </a:lnTo>
                    <a:lnTo>
                      <a:pt x="15" y="4"/>
                    </a:lnTo>
                    <a:lnTo>
                      <a:pt x="16" y="7"/>
                    </a:lnTo>
                    <a:lnTo>
                      <a:pt x="16" y="9"/>
                    </a:lnTo>
                    <a:lnTo>
                      <a:pt x="18" y="13"/>
                    </a:lnTo>
                    <a:lnTo>
                      <a:pt x="18" y="17"/>
                    </a:lnTo>
                    <a:lnTo>
                      <a:pt x="18" y="20"/>
                    </a:lnTo>
                    <a:lnTo>
                      <a:pt x="16" y="23"/>
                    </a:lnTo>
                    <a:lnTo>
                      <a:pt x="16" y="28"/>
                    </a:lnTo>
                    <a:lnTo>
                      <a:pt x="15" y="30"/>
                    </a:lnTo>
                    <a:lnTo>
                      <a:pt x="13" y="33"/>
                    </a:lnTo>
                    <a:lnTo>
                      <a:pt x="12" y="34"/>
                    </a:lnTo>
                    <a:lnTo>
                      <a:pt x="11" y="37"/>
                    </a:lnTo>
                    <a:lnTo>
                      <a:pt x="9" y="37"/>
                    </a:lnTo>
                    <a:lnTo>
                      <a:pt x="6" y="37"/>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22" name="Freeform 146"/>
              <p:cNvSpPr>
                <a:spLocks/>
              </p:cNvSpPr>
              <p:nvPr/>
            </p:nvSpPr>
            <p:spPr bwMode="auto">
              <a:xfrm>
                <a:off x="528" y="1964"/>
                <a:ext cx="140" cy="77"/>
              </a:xfrm>
              <a:custGeom>
                <a:avLst/>
                <a:gdLst>
                  <a:gd name="T0" fmla="*/ 140 w 141"/>
                  <a:gd name="T1" fmla="*/ 53 h 76"/>
                  <a:gd name="T2" fmla="*/ 140 w 141"/>
                  <a:gd name="T3" fmla="*/ 54 h 76"/>
                  <a:gd name="T4" fmla="*/ 138 w 141"/>
                  <a:gd name="T5" fmla="*/ 55 h 76"/>
                  <a:gd name="T6" fmla="*/ 138 w 141"/>
                  <a:gd name="T7" fmla="*/ 56 h 76"/>
                  <a:gd name="T8" fmla="*/ 137 w 141"/>
                  <a:gd name="T9" fmla="*/ 57 h 76"/>
                  <a:gd name="T10" fmla="*/ 136 w 141"/>
                  <a:gd name="T11" fmla="*/ 58 h 76"/>
                  <a:gd name="T12" fmla="*/ 135 w 141"/>
                  <a:gd name="T13" fmla="*/ 60 h 76"/>
                  <a:gd name="T14" fmla="*/ 134 w 141"/>
                  <a:gd name="T15" fmla="*/ 60 h 76"/>
                  <a:gd name="T16" fmla="*/ 133 w 141"/>
                  <a:gd name="T17" fmla="*/ 60 h 76"/>
                  <a:gd name="T18" fmla="*/ 126 w 141"/>
                  <a:gd name="T19" fmla="*/ 58 h 76"/>
                  <a:gd name="T20" fmla="*/ 111 w 141"/>
                  <a:gd name="T21" fmla="*/ 52 h 76"/>
                  <a:gd name="T22" fmla="*/ 91 w 141"/>
                  <a:gd name="T23" fmla="*/ 43 h 76"/>
                  <a:gd name="T24" fmla="*/ 68 w 141"/>
                  <a:gd name="T25" fmla="*/ 33 h 76"/>
                  <a:gd name="T26" fmla="*/ 45 w 141"/>
                  <a:gd name="T27" fmla="*/ 22 h 76"/>
                  <a:gd name="T28" fmla="*/ 26 w 141"/>
                  <a:gd name="T29" fmla="*/ 14 h 76"/>
                  <a:gd name="T30" fmla="*/ 11 w 141"/>
                  <a:gd name="T31" fmla="*/ 8 h 76"/>
                  <a:gd name="T32" fmla="*/ 6 w 141"/>
                  <a:gd name="T33" fmla="*/ 6 h 76"/>
                  <a:gd name="T34" fmla="*/ 3 w 141"/>
                  <a:gd name="T35" fmla="*/ 0 h 76"/>
                  <a:gd name="T36" fmla="*/ 3 w 141"/>
                  <a:gd name="T37" fmla="*/ 0 h 76"/>
                  <a:gd name="T38" fmla="*/ 3 w 141"/>
                  <a:gd name="T39" fmla="*/ 0 h 76"/>
                  <a:gd name="T40" fmla="*/ 2 w 141"/>
                  <a:gd name="T41" fmla="*/ 0 h 76"/>
                  <a:gd name="T42" fmla="*/ 2 w 141"/>
                  <a:gd name="T43" fmla="*/ 0 h 76"/>
                  <a:gd name="T44" fmla="*/ 1 w 141"/>
                  <a:gd name="T45" fmla="*/ 0 h 76"/>
                  <a:gd name="T46" fmla="*/ 1 w 141"/>
                  <a:gd name="T47" fmla="*/ 1 h 76"/>
                  <a:gd name="T48" fmla="*/ 0 w 141"/>
                  <a:gd name="T49" fmla="*/ 2 h 76"/>
                  <a:gd name="T50" fmla="*/ 0 w 141"/>
                  <a:gd name="T51" fmla="*/ 3 h 76"/>
                  <a:gd name="T52" fmla="*/ 0 w 141"/>
                  <a:gd name="T53" fmla="*/ 5 h 76"/>
                  <a:gd name="T54" fmla="*/ 1 w 141"/>
                  <a:gd name="T55" fmla="*/ 7 h 76"/>
                  <a:gd name="T56" fmla="*/ 1 w 141"/>
                  <a:gd name="T57" fmla="*/ 9 h 76"/>
                  <a:gd name="T58" fmla="*/ 2 w 141"/>
                  <a:gd name="T59" fmla="*/ 13 h 76"/>
                  <a:gd name="T60" fmla="*/ 3 w 141"/>
                  <a:gd name="T61" fmla="*/ 14 h 76"/>
                  <a:gd name="T62" fmla="*/ 3 w 141"/>
                  <a:gd name="T63" fmla="*/ 16 h 76"/>
                  <a:gd name="T64" fmla="*/ 4 w 141"/>
                  <a:gd name="T65" fmla="*/ 17 h 76"/>
                  <a:gd name="T66" fmla="*/ 4 w 141"/>
                  <a:gd name="T67" fmla="*/ 18 h 76"/>
                  <a:gd name="T68" fmla="*/ 9 w 141"/>
                  <a:gd name="T69" fmla="*/ 20 h 76"/>
                  <a:gd name="T70" fmla="*/ 23 w 141"/>
                  <a:gd name="T71" fmla="*/ 27 h 76"/>
                  <a:gd name="T72" fmla="*/ 44 w 141"/>
                  <a:gd name="T73" fmla="*/ 35 h 76"/>
                  <a:gd name="T74" fmla="*/ 68 w 141"/>
                  <a:gd name="T75" fmla="*/ 46 h 76"/>
                  <a:gd name="T76" fmla="*/ 91 w 141"/>
                  <a:gd name="T77" fmla="*/ 57 h 76"/>
                  <a:gd name="T78" fmla="*/ 111 w 141"/>
                  <a:gd name="T79" fmla="*/ 66 h 76"/>
                  <a:gd name="T80" fmla="*/ 126 w 141"/>
                  <a:gd name="T81" fmla="*/ 72 h 76"/>
                  <a:gd name="T82" fmla="*/ 133 w 141"/>
                  <a:gd name="T83" fmla="*/ 75 h 76"/>
                  <a:gd name="T84" fmla="*/ 134 w 141"/>
                  <a:gd name="T85" fmla="*/ 73 h 76"/>
                  <a:gd name="T86" fmla="*/ 135 w 141"/>
                  <a:gd name="T87" fmla="*/ 72 h 76"/>
                  <a:gd name="T88" fmla="*/ 136 w 141"/>
                  <a:gd name="T89" fmla="*/ 71 h 76"/>
                  <a:gd name="T90" fmla="*/ 136 w 141"/>
                  <a:gd name="T91" fmla="*/ 70 h 76"/>
                  <a:gd name="T92" fmla="*/ 137 w 141"/>
                  <a:gd name="T93" fmla="*/ 68 h 76"/>
                  <a:gd name="T94" fmla="*/ 138 w 141"/>
                  <a:gd name="T95" fmla="*/ 67 h 76"/>
                  <a:gd name="T96" fmla="*/ 138 w 141"/>
                  <a:gd name="T97" fmla="*/ 66 h 76"/>
                  <a:gd name="T98" fmla="*/ 138 w 141"/>
                  <a:gd name="T99" fmla="*/ 66 h 76"/>
                  <a:gd name="T100" fmla="*/ 140 w 141"/>
                  <a:gd name="T101" fmla="*/ 53 h 7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1"/>
                  <a:gd name="T154" fmla="*/ 0 h 76"/>
                  <a:gd name="T155" fmla="*/ 141 w 141"/>
                  <a:gd name="T156" fmla="*/ 76 h 7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1" h="76">
                    <a:moveTo>
                      <a:pt x="140" y="53"/>
                    </a:moveTo>
                    <a:lnTo>
                      <a:pt x="140" y="54"/>
                    </a:lnTo>
                    <a:lnTo>
                      <a:pt x="138" y="55"/>
                    </a:lnTo>
                    <a:lnTo>
                      <a:pt x="138" y="56"/>
                    </a:lnTo>
                    <a:lnTo>
                      <a:pt x="137" y="57"/>
                    </a:lnTo>
                    <a:lnTo>
                      <a:pt x="136" y="58"/>
                    </a:lnTo>
                    <a:lnTo>
                      <a:pt x="135" y="60"/>
                    </a:lnTo>
                    <a:lnTo>
                      <a:pt x="134" y="60"/>
                    </a:lnTo>
                    <a:lnTo>
                      <a:pt x="133" y="60"/>
                    </a:lnTo>
                    <a:lnTo>
                      <a:pt x="126" y="58"/>
                    </a:lnTo>
                    <a:lnTo>
                      <a:pt x="111" y="52"/>
                    </a:lnTo>
                    <a:lnTo>
                      <a:pt x="91" y="43"/>
                    </a:lnTo>
                    <a:lnTo>
                      <a:pt x="68" y="33"/>
                    </a:lnTo>
                    <a:lnTo>
                      <a:pt x="45" y="22"/>
                    </a:lnTo>
                    <a:lnTo>
                      <a:pt x="26" y="14"/>
                    </a:lnTo>
                    <a:lnTo>
                      <a:pt x="11" y="8"/>
                    </a:lnTo>
                    <a:lnTo>
                      <a:pt x="6" y="6"/>
                    </a:lnTo>
                    <a:lnTo>
                      <a:pt x="3" y="0"/>
                    </a:lnTo>
                    <a:lnTo>
                      <a:pt x="2" y="0"/>
                    </a:lnTo>
                    <a:lnTo>
                      <a:pt x="1" y="0"/>
                    </a:lnTo>
                    <a:lnTo>
                      <a:pt x="1" y="1"/>
                    </a:lnTo>
                    <a:lnTo>
                      <a:pt x="0" y="2"/>
                    </a:lnTo>
                    <a:lnTo>
                      <a:pt x="0" y="3"/>
                    </a:lnTo>
                    <a:lnTo>
                      <a:pt x="0" y="5"/>
                    </a:lnTo>
                    <a:lnTo>
                      <a:pt x="1" y="7"/>
                    </a:lnTo>
                    <a:lnTo>
                      <a:pt x="1" y="9"/>
                    </a:lnTo>
                    <a:lnTo>
                      <a:pt x="2" y="13"/>
                    </a:lnTo>
                    <a:lnTo>
                      <a:pt x="3" y="14"/>
                    </a:lnTo>
                    <a:lnTo>
                      <a:pt x="3" y="16"/>
                    </a:lnTo>
                    <a:lnTo>
                      <a:pt x="4" y="17"/>
                    </a:lnTo>
                    <a:lnTo>
                      <a:pt x="4" y="18"/>
                    </a:lnTo>
                    <a:lnTo>
                      <a:pt x="9" y="20"/>
                    </a:lnTo>
                    <a:lnTo>
                      <a:pt x="23" y="27"/>
                    </a:lnTo>
                    <a:lnTo>
                      <a:pt x="44" y="35"/>
                    </a:lnTo>
                    <a:lnTo>
                      <a:pt x="68" y="46"/>
                    </a:lnTo>
                    <a:lnTo>
                      <a:pt x="91" y="57"/>
                    </a:lnTo>
                    <a:lnTo>
                      <a:pt x="111" y="66"/>
                    </a:lnTo>
                    <a:lnTo>
                      <a:pt x="126" y="72"/>
                    </a:lnTo>
                    <a:lnTo>
                      <a:pt x="133" y="75"/>
                    </a:lnTo>
                    <a:lnTo>
                      <a:pt x="134" y="73"/>
                    </a:lnTo>
                    <a:lnTo>
                      <a:pt x="135" y="72"/>
                    </a:lnTo>
                    <a:lnTo>
                      <a:pt x="136" y="71"/>
                    </a:lnTo>
                    <a:lnTo>
                      <a:pt x="136" y="70"/>
                    </a:lnTo>
                    <a:lnTo>
                      <a:pt x="137" y="68"/>
                    </a:lnTo>
                    <a:lnTo>
                      <a:pt x="138" y="67"/>
                    </a:lnTo>
                    <a:lnTo>
                      <a:pt x="138" y="66"/>
                    </a:lnTo>
                    <a:lnTo>
                      <a:pt x="140" y="53"/>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23" name="Freeform 147"/>
              <p:cNvSpPr>
                <a:spLocks/>
              </p:cNvSpPr>
              <p:nvPr/>
            </p:nvSpPr>
            <p:spPr bwMode="auto">
              <a:xfrm>
                <a:off x="567" y="1868"/>
                <a:ext cx="157" cy="68"/>
              </a:xfrm>
              <a:custGeom>
                <a:avLst/>
                <a:gdLst>
                  <a:gd name="T0" fmla="*/ 152 w 157"/>
                  <a:gd name="T1" fmla="*/ 47 h 68"/>
                  <a:gd name="T2" fmla="*/ 154 w 157"/>
                  <a:gd name="T3" fmla="*/ 44 h 68"/>
                  <a:gd name="T4" fmla="*/ 156 w 157"/>
                  <a:gd name="T5" fmla="*/ 39 h 68"/>
                  <a:gd name="T6" fmla="*/ 154 w 157"/>
                  <a:gd name="T7" fmla="*/ 35 h 68"/>
                  <a:gd name="T8" fmla="*/ 154 w 157"/>
                  <a:gd name="T9" fmla="*/ 31 h 68"/>
                  <a:gd name="T10" fmla="*/ 153 w 157"/>
                  <a:gd name="T11" fmla="*/ 25 h 68"/>
                  <a:gd name="T12" fmla="*/ 152 w 157"/>
                  <a:gd name="T13" fmla="*/ 22 h 68"/>
                  <a:gd name="T14" fmla="*/ 151 w 157"/>
                  <a:gd name="T15" fmla="*/ 19 h 68"/>
                  <a:gd name="T16" fmla="*/ 150 w 157"/>
                  <a:gd name="T17" fmla="*/ 19 h 68"/>
                  <a:gd name="T18" fmla="*/ 149 w 157"/>
                  <a:gd name="T19" fmla="*/ 19 h 68"/>
                  <a:gd name="T20" fmla="*/ 144 w 157"/>
                  <a:gd name="T21" fmla="*/ 21 h 68"/>
                  <a:gd name="T22" fmla="*/ 137 w 157"/>
                  <a:gd name="T23" fmla="*/ 24 h 68"/>
                  <a:gd name="T24" fmla="*/ 128 w 157"/>
                  <a:gd name="T25" fmla="*/ 28 h 68"/>
                  <a:gd name="T26" fmla="*/ 120 w 157"/>
                  <a:gd name="T27" fmla="*/ 31 h 68"/>
                  <a:gd name="T28" fmla="*/ 112 w 157"/>
                  <a:gd name="T29" fmla="*/ 33 h 68"/>
                  <a:gd name="T30" fmla="*/ 107 w 157"/>
                  <a:gd name="T31" fmla="*/ 35 h 68"/>
                  <a:gd name="T32" fmla="*/ 104 w 157"/>
                  <a:gd name="T33" fmla="*/ 36 h 68"/>
                  <a:gd name="T34" fmla="*/ 97 w 157"/>
                  <a:gd name="T35" fmla="*/ 34 h 68"/>
                  <a:gd name="T36" fmla="*/ 84 w 157"/>
                  <a:gd name="T37" fmla="*/ 30 h 68"/>
                  <a:gd name="T38" fmla="*/ 69 w 157"/>
                  <a:gd name="T39" fmla="*/ 23 h 68"/>
                  <a:gd name="T40" fmla="*/ 52 w 157"/>
                  <a:gd name="T41" fmla="*/ 17 h 68"/>
                  <a:gd name="T42" fmla="*/ 35 w 157"/>
                  <a:gd name="T43" fmla="*/ 11 h 68"/>
                  <a:gd name="T44" fmla="*/ 21 w 157"/>
                  <a:gd name="T45" fmla="*/ 5 h 68"/>
                  <a:gd name="T46" fmla="*/ 11 w 157"/>
                  <a:gd name="T47" fmla="*/ 2 h 68"/>
                  <a:gd name="T48" fmla="*/ 8 w 157"/>
                  <a:gd name="T49" fmla="*/ 0 h 68"/>
                  <a:gd name="T50" fmla="*/ 0 w 157"/>
                  <a:gd name="T51" fmla="*/ 25 h 68"/>
                  <a:gd name="T52" fmla="*/ 1 w 157"/>
                  <a:gd name="T53" fmla="*/ 25 h 68"/>
                  <a:gd name="T54" fmla="*/ 3 w 157"/>
                  <a:gd name="T55" fmla="*/ 27 h 68"/>
                  <a:gd name="T56" fmla="*/ 6 w 157"/>
                  <a:gd name="T57" fmla="*/ 29 h 68"/>
                  <a:gd name="T58" fmla="*/ 10 w 157"/>
                  <a:gd name="T59" fmla="*/ 32 h 68"/>
                  <a:gd name="T60" fmla="*/ 16 w 157"/>
                  <a:gd name="T61" fmla="*/ 35 h 68"/>
                  <a:gd name="T62" fmla="*/ 23 w 157"/>
                  <a:gd name="T63" fmla="*/ 38 h 68"/>
                  <a:gd name="T64" fmla="*/ 32 w 157"/>
                  <a:gd name="T65" fmla="*/ 43 h 68"/>
                  <a:gd name="T66" fmla="*/ 42 w 157"/>
                  <a:gd name="T67" fmla="*/ 47 h 68"/>
                  <a:gd name="T68" fmla="*/ 53 w 157"/>
                  <a:gd name="T69" fmla="*/ 50 h 68"/>
                  <a:gd name="T70" fmla="*/ 63 w 157"/>
                  <a:gd name="T71" fmla="*/ 55 h 68"/>
                  <a:gd name="T72" fmla="*/ 74 w 157"/>
                  <a:gd name="T73" fmla="*/ 58 h 68"/>
                  <a:gd name="T74" fmla="*/ 84 w 157"/>
                  <a:gd name="T75" fmla="*/ 61 h 68"/>
                  <a:gd name="T76" fmla="*/ 93 w 157"/>
                  <a:gd name="T77" fmla="*/ 63 h 68"/>
                  <a:gd name="T78" fmla="*/ 99 w 157"/>
                  <a:gd name="T79" fmla="*/ 65 h 68"/>
                  <a:gd name="T80" fmla="*/ 104 w 157"/>
                  <a:gd name="T81" fmla="*/ 67 h 68"/>
                  <a:gd name="T82" fmla="*/ 105 w 157"/>
                  <a:gd name="T83" fmla="*/ 67 h 68"/>
                  <a:gd name="T84" fmla="*/ 107 w 157"/>
                  <a:gd name="T85" fmla="*/ 67 h 68"/>
                  <a:gd name="T86" fmla="*/ 111 w 157"/>
                  <a:gd name="T87" fmla="*/ 64 h 68"/>
                  <a:gd name="T88" fmla="*/ 118 w 157"/>
                  <a:gd name="T89" fmla="*/ 62 h 68"/>
                  <a:gd name="T90" fmla="*/ 126 w 157"/>
                  <a:gd name="T91" fmla="*/ 59 h 68"/>
                  <a:gd name="T92" fmla="*/ 134 w 157"/>
                  <a:gd name="T93" fmla="*/ 57 h 68"/>
                  <a:gd name="T94" fmla="*/ 141 w 157"/>
                  <a:gd name="T95" fmla="*/ 52 h 68"/>
                  <a:gd name="T96" fmla="*/ 148 w 157"/>
                  <a:gd name="T97" fmla="*/ 50 h 68"/>
                  <a:gd name="T98" fmla="*/ 152 w 157"/>
                  <a:gd name="T99" fmla="*/ 47 h 6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7"/>
                  <a:gd name="T151" fmla="*/ 0 h 68"/>
                  <a:gd name="T152" fmla="*/ 157 w 157"/>
                  <a:gd name="T153" fmla="*/ 68 h 6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7" h="68">
                    <a:moveTo>
                      <a:pt x="152" y="47"/>
                    </a:moveTo>
                    <a:lnTo>
                      <a:pt x="154" y="44"/>
                    </a:lnTo>
                    <a:lnTo>
                      <a:pt x="156" y="39"/>
                    </a:lnTo>
                    <a:lnTo>
                      <a:pt x="154" y="35"/>
                    </a:lnTo>
                    <a:lnTo>
                      <a:pt x="154" y="31"/>
                    </a:lnTo>
                    <a:lnTo>
                      <a:pt x="153" y="25"/>
                    </a:lnTo>
                    <a:lnTo>
                      <a:pt x="152" y="22"/>
                    </a:lnTo>
                    <a:lnTo>
                      <a:pt x="151" y="19"/>
                    </a:lnTo>
                    <a:lnTo>
                      <a:pt x="150" y="19"/>
                    </a:lnTo>
                    <a:lnTo>
                      <a:pt x="149" y="19"/>
                    </a:lnTo>
                    <a:lnTo>
                      <a:pt x="144" y="21"/>
                    </a:lnTo>
                    <a:lnTo>
                      <a:pt x="137" y="24"/>
                    </a:lnTo>
                    <a:lnTo>
                      <a:pt x="128" y="28"/>
                    </a:lnTo>
                    <a:lnTo>
                      <a:pt x="120" y="31"/>
                    </a:lnTo>
                    <a:lnTo>
                      <a:pt x="112" y="33"/>
                    </a:lnTo>
                    <a:lnTo>
                      <a:pt x="107" y="35"/>
                    </a:lnTo>
                    <a:lnTo>
                      <a:pt x="104" y="36"/>
                    </a:lnTo>
                    <a:lnTo>
                      <a:pt x="97" y="34"/>
                    </a:lnTo>
                    <a:lnTo>
                      <a:pt x="84" y="30"/>
                    </a:lnTo>
                    <a:lnTo>
                      <a:pt x="69" y="23"/>
                    </a:lnTo>
                    <a:lnTo>
                      <a:pt x="52" y="17"/>
                    </a:lnTo>
                    <a:lnTo>
                      <a:pt x="35" y="11"/>
                    </a:lnTo>
                    <a:lnTo>
                      <a:pt x="21" y="5"/>
                    </a:lnTo>
                    <a:lnTo>
                      <a:pt x="11" y="2"/>
                    </a:lnTo>
                    <a:lnTo>
                      <a:pt x="8" y="0"/>
                    </a:lnTo>
                    <a:lnTo>
                      <a:pt x="0" y="25"/>
                    </a:lnTo>
                    <a:lnTo>
                      <a:pt x="1" y="25"/>
                    </a:lnTo>
                    <a:lnTo>
                      <a:pt x="3" y="27"/>
                    </a:lnTo>
                    <a:lnTo>
                      <a:pt x="6" y="29"/>
                    </a:lnTo>
                    <a:lnTo>
                      <a:pt x="10" y="32"/>
                    </a:lnTo>
                    <a:lnTo>
                      <a:pt x="16" y="35"/>
                    </a:lnTo>
                    <a:lnTo>
                      <a:pt x="23" y="38"/>
                    </a:lnTo>
                    <a:lnTo>
                      <a:pt x="32" y="43"/>
                    </a:lnTo>
                    <a:lnTo>
                      <a:pt x="42" y="47"/>
                    </a:lnTo>
                    <a:lnTo>
                      <a:pt x="53" y="50"/>
                    </a:lnTo>
                    <a:lnTo>
                      <a:pt x="63" y="55"/>
                    </a:lnTo>
                    <a:lnTo>
                      <a:pt x="74" y="58"/>
                    </a:lnTo>
                    <a:lnTo>
                      <a:pt x="84" y="61"/>
                    </a:lnTo>
                    <a:lnTo>
                      <a:pt x="93" y="63"/>
                    </a:lnTo>
                    <a:lnTo>
                      <a:pt x="99" y="65"/>
                    </a:lnTo>
                    <a:lnTo>
                      <a:pt x="104" y="67"/>
                    </a:lnTo>
                    <a:lnTo>
                      <a:pt x="105" y="67"/>
                    </a:lnTo>
                    <a:lnTo>
                      <a:pt x="107" y="67"/>
                    </a:lnTo>
                    <a:lnTo>
                      <a:pt x="111" y="64"/>
                    </a:lnTo>
                    <a:lnTo>
                      <a:pt x="118" y="62"/>
                    </a:lnTo>
                    <a:lnTo>
                      <a:pt x="126" y="59"/>
                    </a:lnTo>
                    <a:lnTo>
                      <a:pt x="134" y="57"/>
                    </a:lnTo>
                    <a:lnTo>
                      <a:pt x="141" y="52"/>
                    </a:lnTo>
                    <a:lnTo>
                      <a:pt x="148" y="50"/>
                    </a:lnTo>
                    <a:lnTo>
                      <a:pt x="152" y="47"/>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24" name="Freeform 148"/>
              <p:cNvSpPr>
                <a:spLocks/>
              </p:cNvSpPr>
              <p:nvPr/>
            </p:nvSpPr>
            <p:spPr bwMode="auto">
              <a:xfrm>
                <a:off x="570" y="1872"/>
                <a:ext cx="86" cy="55"/>
              </a:xfrm>
              <a:custGeom>
                <a:avLst/>
                <a:gdLst>
                  <a:gd name="T0" fmla="*/ 65 w 85"/>
                  <a:gd name="T1" fmla="*/ 49 h 55"/>
                  <a:gd name="T2" fmla="*/ 55 w 85"/>
                  <a:gd name="T3" fmla="*/ 46 h 55"/>
                  <a:gd name="T4" fmla="*/ 42 w 85"/>
                  <a:gd name="T5" fmla="*/ 41 h 55"/>
                  <a:gd name="T6" fmla="*/ 31 w 85"/>
                  <a:gd name="T7" fmla="*/ 36 h 55"/>
                  <a:gd name="T8" fmla="*/ 25 w 85"/>
                  <a:gd name="T9" fmla="*/ 33 h 55"/>
                  <a:gd name="T10" fmla="*/ 16 w 85"/>
                  <a:gd name="T11" fmla="*/ 30 h 55"/>
                  <a:gd name="T12" fmla="*/ 6 w 85"/>
                  <a:gd name="T13" fmla="*/ 24 h 55"/>
                  <a:gd name="T14" fmla="*/ 1 w 85"/>
                  <a:gd name="T15" fmla="*/ 21 h 55"/>
                  <a:gd name="T16" fmla="*/ 1 w 85"/>
                  <a:gd name="T17" fmla="*/ 17 h 55"/>
                  <a:gd name="T18" fmla="*/ 2 w 85"/>
                  <a:gd name="T19" fmla="*/ 11 h 55"/>
                  <a:gd name="T20" fmla="*/ 5 w 85"/>
                  <a:gd name="T21" fmla="*/ 5 h 55"/>
                  <a:gd name="T22" fmla="*/ 6 w 85"/>
                  <a:gd name="T23" fmla="*/ 1 h 55"/>
                  <a:gd name="T24" fmla="*/ 7 w 85"/>
                  <a:gd name="T25" fmla="*/ 1 h 55"/>
                  <a:gd name="T26" fmla="*/ 13 w 85"/>
                  <a:gd name="T27" fmla="*/ 2 h 55"/>
                  <a:gd name="T28" fmla="*/ 20 w 85"/>
                  <a:gd name="T29" fmla="*/ 5 h 55"/>
                  <a:gd name="T30" fmla="*/ 28 w 85"/>
                  <a:gd name="T31" fmla="*/ 7 h 55"/>
                  <a:gd name="T32" fmla="*/ 33 w 85"/>
                  <a:gd name="T33" fmla="*/ 10 h 55"/>
                  <a:gd name="T34" fmla="*/ 39 w 85"/>
                  <a:gd name="T35" fmla="*/ 15 h 55"/>
                  <a:gd name="T36" fmla="*/ 43 w 85"/>
                  <a:gd name="T37" fmla="*/ 18 h 55"/>
                  <a:gd name="T38" fmla="*/ 42 w 85"/>
                  <a:gd name="T39" fmla="*/ 20 h 55"/>
                  <a:gd name="T40" fmla="*/ 32 w 85"/>
                  <a:gd name="T41" fmla="*/ 20 h 55"/>
                  <a:gd name="T42" fmla="*/ 27 w 85"/>
                  <a:gd name="T43" fmla="*/ 22 h 55"/>
                  <a:gd name="T44" fmla="*/ 30 w 85"/>
                  <a:gd name="T45" fmla="*/ 27 h 55"/>
                  <a:gd name="T46" fmla="*/ 38 w 85"/>
                  <a:gd name="T47" fmla="*/ 32 h 55"/>
                  <a:gd name="T48" fmla="*/ 45 w 85"/>
                  <a:gd name="T49" fmla="*/ 37 h 55"/>
                  <a:gd name="T50" fmla="*/ 55 w 85"/>
                  <a:gd name="T51" fmla="*/ 43 h 55"/>
                  <a:gd name="T52" fmla="*/ 66 w 85"/>
                  <a:gd name="T53" fmla="*/ 47 h 55"/>
                  <a:gd name="T54" fmla="*/ 77 w 85"/>
                  <a:gd name="T55" fmla="*/ 50 h 55"/>
                  <a:gd name="T56" fmla="*/ 84 w 85"/>
                  <a:gd name="T57" fmla="*/ 54 h 55"/>
                  <a:gd name="T58" fmla="*/ 81 w 85"/>
                  <a:gd name="T59" fmla="*/ 54 h 55"/>
                  <a:gd name="T60" fmla="*/ 74 w 85"/>
                  <a:gd name="T61" fmla="*/ 51 h 55"/>
                  <a:gd name="T62" fmla="*/ 67 w 85"/>
                  <a:gd name="T63" fmla="*/ 50 h 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5"/>
                  <a:gd name="T97" fmla="*/ 0 h 55"/>
                  <a:gd name="T98" fmla="*/ 85 w 85"/>
                  <a:gd name="T99" fmla="*/ 55 h 5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5" h="55">
                    <a:moveTo>
                      <a:pt x="66" y="50"/>
                    </a:moveTo>
                    <a:lnTo>
                      <a:pt x="65" y="49"/>
                    </a:lnTo>
                    <a:lnTo>
                      <a:pt x="61" y="48"/>
                    </a:lnTo>
                    <a:lnTo>
                      <a:pt x="55" y="46"/>
                    </a:lnTo>
                    <a:lnTo>
                      <a:pt x="49" y="44"/>
                    </a:lnTo>
                    <a:lnTo>
                      <a:pt x="42" y="41"/>
                    </a:lnTo>
                    <a:lnTo>
                      <a:pt x="37" y="38"/>
                    </a:lnTo>
                    <a:lnTo>
                      <a:pt x="31" y="36"/>
                    </a:lnTo>
                    <a:lnTo>
                      <a:pt x="28" y="34"/>
                    </a:lnTo>
                    <a:lnTo>
                      <a:pt x="25" y="33"/>
                    </a:lnTo>
                    <a:lnTo>
                      <a:pt x="20" y="31"/>
                    </a:lnTo>
                    <a:lnTo>
                      <a:pt x="16" y="30"/>
                    </a:lnTo>
                    <a:lnTo>
                      <a:pt x="10" y="27"/>
                    </a:lnTo>
                    <a:lnTo>
                      <a:pt x="6" y="24"/>
                    </a:lnTo>
                    <a:lnTo>
                      <a:pt x="3" y="22"/>
                    </a:lnTo>
                    <a:lnTo>
                      <a:pt x="1" y="21"/>
                    </a:lnTo>
                    <a:lnTo>
                      <a:pt x="0" y="19"/>
                    </a:lnTo>
                    <a:lnTo>
                      <a:pt x="1" y="17"/>
                    </a:lnTo>
                    <a:lnTo>
                      <a:pt x="1" y="15"/>
                    </a:lnTo>
                    <a:lnTo>
                      <a:pt x="2" y="11"/>
                    </a:lnTo>
                    <a:lnTo>
                      <a:pt x="3" y="8"/>
                    </a:lnTo>
                    <a:lnTo>
                      <a:pt x="5" y="5"/>
                    </a:lnTo>
                    <a:lnTo>
                      <a:pt x="5" y="3"/>
                    </a:lnTo>
                    <a:lnTo>
                      <a:pt x="6" y="1"/>
                    </a:lnTo>
                    <a:lnTo>
                      <a:pt x="6" y="0"/>
                    </a:lnTo>
                    <a:lnTo>
                      <a:pt x="7" y="1"/>
                    </a:lnTo>
                    <a:lnTo>
                      <a:pt x="9" y="1"/>
                    </a:lnTo>
                    <a:lnTo>
                      <a:pt x="13" y="2"/>
                    </a:lnTo>
                    <a:lnTo>
                      <a:pt x="16" y="3"/>
                    </a:lnTo>
                    <a:lnTo>
                      <a:pt x="20" y="5"/>
                    </a:lnTo>
                    <a:lnTo>
                      <a:pt x="24" y="6"/>
                    </a:lnTo>
                    <a:lnTo>
                      <a:pt x="28" y="7"/>
                    </a:lnTo>
                    <a:lnTo>
                      <a:pt x="31" y="9"/>
                    </a:lnTo>
                    <a:lnTo>
                      <a:pt x="33" y="10"/>
                    </a:lnTo>
                    <a:lnTo>
                      <a:pt x="37" y="12"/>
                    </a:lnTo>
                    <a:lnTo>
                      <a:pt x="39" y="15"/>
                    </a:lnTo>
                    <a:lnTo>
                      <a:pt x="41" y="16"/>
                    </a:lnTo>
                    <a:lnTo>
                      <a:pt x="43" y="18"/>
                    </a:lnTo>
                    <a:lnTo>
                      <a:pt x="43" y="19"/>
                    </a:lnTo>
                    <a:lnTo>
                      <a:pt x="42" y="20"/>
                    </a:lnTo>
                    <a:lnTo>
                      <a:pt x="40" y="20"/>
                    </a:lnTo>
                    <a:lnTo>
                      <a:pt x="32" y="20"/>
                    </a:lnTo>
                    <a:lnTo>
                      <a:pt x="28" y="21"/>
                    </a:lnTo>
                    <a:lnTo>
                      <a:pt x="27" y="22"/>
                    </a:lnTo>
                    <a:lnTo>
                      <a:pt x="28" y="24"/>
                    </a:lnTo>
                    <a:lnTo>
                      <a:pt x="30" y="27"/>
                    </a:lnTo>
                    <a:lnTo>
                      <a:pt x="33" y="30"/>
                    </a:lnTo>
                    <a:lnTo>
                      <a:pt x="38" y="32"/>
                    </a:lnTo>
                    <a:lnTo>
                      <a:pt x="42" y="35"/>
                    </a:lnTo>
                    <a:lnTo>
                      <a:pt x="45" y="37"/>
                    </a:lnTo>
                    <a:lnTo>
                      <a:pt x="51" y="41"/>
                    </a:lnTo>
                    <a:lnTo>
                      <a:pt x="55" y="43"/>
                    </a:lnTo>
                    <a:lnTo>
                      <a:pt x="61" y="45"/>
                    </a:lnTo>
                    <a:lnTo>
                      <a:pt x="66" y="47"/>
                    </a:lnTo>
                    <a:lnTo>
                      <a:pt x="72" y="48"/>
                    </a:lnTo>
                    <a:lnTo>
                      <a:pt x="77" y="50"/>
                    </a:lnTo>
                    <a:lnTo>
                      <a:pt x="81" y="52"/>
                    </a:lnTo>
                    <a:lnTo>
                      <a:pt x="84" y="54"/>
                    </a:lnTo>
                    <a:lnTo>
                      <a:pt x="81" y="54"/>
                    </a:lnTo>
                    <a:lnTo>
                      <a:pt x="78" y="52"/>
                    </a:lnTo>
                    <a:lnTo>
                      <a:pt x="74" y="51"/>
                    </a:lnTo>
                    <a:lnTo>
                      <a:pt x="70" y="51"/>
                    </a:lnTo>
                    <a:lnTo>
                      <a:pt x="67" y="50"/>
                    </a:lnTo>
                    <a:lnTo>
                      <a:pt x="66" y="5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25" name="Freeform 149"/>
              <p:cNvSpPr>
                <a:spLocks/>
              </p:cNvSpPr>
              <p:nvPr/>
            </p:nvSpPr>
            <p:spPr bwMode="auto">
              <a:xfrm>
                <a:off x="637" y="1994"/>
                <a:ext cx="21" cy="27"/>
              </a:xfrm>
              <a:custGeom>
                <a:avLst/>
                <a:gdLst>
                  <a:gd name="T0" fmla="*/ 20 w 21"/>
                  <a:gd name="T1" fmla="*/ 8 h 27"/>
                  <a:gd name="T2" fmla="*/ 0 w 21"/>
                  <a:gd name="T3" fmla="*/ 0 h 27"/>
                  <a:gd name="T4" fmla="*/ 0 w 21"/>
                  <a:gd name="T5" fmla="*/ 17 h 27"/>
                  <a:gd name="T6" fmla="*/ 20 w 21"/>
                  <a:gd name="T7" fmla="*/ 26 h 27"/>
                  <a:gd name="T8" fmla="*/ 20 w 21"/>
                  <a:gd name="T9" fmla="*/ 8 h 27"/>
                  <a:gd name="T10" fmla="*/ 0 60000 65536"/>
                  <a:gd name="T11" fmla="*/ 0 60000 65536"/>
                  <a:gd name="T12" fmla="*/ 0 60000 65536"/>
                  <a:gd name="T13" fmla="*/ 0 60000 65536"/>
                  <a:gd name="T14" fmla="*/ 0 60000 65536"/>
                  <a:gd name="T15" fmla="*/ 0 w 21"/>
                  <a:gd name="T16" fmla="*/ 0 h 27"/>
                  <a:gd name="T17" fmla="*/ 21 w 21"/>
                  <a:gd name="T18" fmla="*/ 27 h 27"/>
                </a:gdLst>
                <a:ahLst/>
                <a:cxnLst>
                  <a:cxn ang="T10">
                    <a:pos x="T0" y="T1"/>
                  </a:cxn>
                  <a:cxn ang="T11">
                    <a:pos x="T2" y="T3"/>
                  </a:cxn>
                  <a:cxn ang="T12">
                    <a:pos x="T4" y="T5"/>
                  </a:cxn>
                  <a:cxn ang="T13">
                    <a:pos x="T6" y="T7"/>
                  </a:cxn>
                  <a:cxn ang="T14">
                    <a:pos x="T8" y="T9"/>
                  </a:cxn>
                </a:cxnLst>
                <a:rect l="T15" t="T16" r="T17" b="T18"/>
                <a:pathLst>
                  <a:path w="21" h="27">
                    <a:moveTo>
                      <a:pt x="20" y="8"/>
                    </a:moveTo>
                    <a:lnTo>
                      <a:pt x="0" y="0"/>
                    </a:lnTo>
                    <a:lnTo>
                      <a:pt x="0" y="17"/>
                    </a:lnTo>
                    <a:lnTo>
                      <a:pt x="20" y="26"/>
                    </a:lnTo>
                    <a:lnTo>
                      <a:pt x="20" y="8"/>
                    </a:lnTo>
                  </a:path>
                </a:pathLst>
              </a:custGeom>
              <a:solidFill>
                <a:srgbClr val="FFFF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26" name="Freeform 150"/>
              <p:cNvSpPr>
                <a:spLocks/>
              </p:cNvSpPr>
              <p:nvPr/>
            </p:nvSpPr>
            <p:spPr bwMode="auto">
              <a:xfrm>
                <a:off x="541" y="1951"/>
                <a:ext cx="19" cy="27"/>
              </a:xfrm>
              <a:custGeom>
                <a:avLst/>
                <a:gdLst>
                  <a:gd name="T0" fmla="*/ 19 w 20"/>
                  <a:gd name="T1" fmla="*/ 9 h 27"/>
                  <a:gd name="T2" fmla="*/ 0 w 20"/>
                  <a:gd name="T3" fmla="*/ 0 h 27"/>
                  <a:gd name="T4" fmla="*/ 0 w 20"/>
                  <a:gd name="T5" fmla="*/ 17 h 27"/>
                  <a:gd name="T6" fmla="*/ 19 w 20"/>
                  <a:gd name="T7" fmla="*/ 26 h 27"/>
                  <a:gd name="T8" fmla="*/ 19 w 20"/>
                  <a:gd name="T9" fmla="*/ 9 h 27"/>
                  <a:gd name="T10" fmla="*/ 0 60000 65536"/>
                  <a:gd name="T11" fmla="*/ 0 60000 65536"/>
                  <a:gd name="T12" fmla="*/ 0 60000 65536"/>
                  <a:gd name="T13" fmla="*/ 0 60000 65536"/>
                  <a:gd name="T14" fmla="*/ 0 60000 65536"/>
                  <a:gd name="T15" fmla="*/ 0 w 20"/>
                  <a:gd name="T16" fmla="*/ 0 h 27"/>
                  <a:gd name="T17" fmla="*/ 20 w 20"/>
                  <a:gd name="T18" fmla="*/ 27 h 27"/>
                </a:gdLst>
                <a:ahLst/>
                <a:cxnLst>
                  <a:cxn ang="T10">
                    <a:pos x="T0" y="T1"/>
                  </a:cxn>
                  <a:cxn ang="T11">
                    <a:pos x="T2" y="T3"/>
                  </a:cxn>
                  <a:cxn ang="T12">
                    <a:pos x="T4" y="T5"/>
                  </a:cxn>
                  <a:cxn ang="T13">
                    <a:pos x="T6" y="T7"/>
                  </a:cxn>
                  <a:cxn ang="T14">
                    <a:pos x="T8" y="T9"/>
                  </a:cxn>
                </a:cxnLst>
                <a:rect l="T15" t="T16" r="T17" b="T18"/>
                <a:pathLst>
                  <a:path w="20" h="27">
                    <a:moveTo>
                      <a:pt x="19" y="9"/>
                    </a:moveTo>
                    <a:lnTo>
                      <a:pt x="0" y="0"/>
                    </a:lnTo>
                    <a:lnTo>
                      <a:pt x="0" y="17"/>
                    </a:lnTo>
                    <a:lnTo>
                      <a:pt x="19" y="26"/>
                    </a:lnTo>
                    <a:lnTo>
                      <a:pt x="19" y="9"/>
                    </a:lnTo>
                  </a:path>
                </a:pathLst>
              </a:custGeom>
              <a:solidFill>
                <a:srgbClr val="FFFF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27" name="Freeform 151"/>
              <p:cNvSpPr>
                <a:spLocks/>
              </p:cNvSpPr>
              <p:nvPr/>
            </p:nvSpPr>
            <p:spPr bwMode="auto">
              <a:xfrm>
                <a:off x="572" y="1820"/>
                <a:ext cx="243" cy="82"/>
              </a:xfrm>
              <a:custGeom>
                <a:avLst/>
                <a:gdLst>
                  <a:gd name="T0" fmla="*/ 245 w 246"/>
                  <a:gd name="T1" fmla="*/ 33 h 82"/>
                  <a:gd name="T2" fmla="*/ 156 w 246"/>
                  <a:gd name="T3" fmla="*/ 0 h 82"/>
                  <a:gd name="T4" fmla="*/ 149 w 246"/>
                  <a:gd name="T5" fmla="*/ 1 h 82"/>
                  <a:gd name="T6" fmla="*/ 131 w 246"/>
                  <a:gd name="T7" fmla="*/ 4 h 82"/>
                  <a:gd name="T8" fmla="*/ 106 w 246"/>
                  <a:gd name="T9" fmla="*/ 10 h 82"/>
                  <a:gd name="T10" fmla="*/ 78 w 246"/>
                  <a:gd name="T11" fmla="*/ 17 h 82"/>
                  <a:gd name="T12" fmla="*/ 48 w 246"/>
                  <a:gd name="T13" fmla="*/ 24 h 82"/>
                  <a:gd name="T14" fmla="*/ 23 w 246"/>
                  <a:gd name="T15" fmla="*/ 31 h 82"/>
                  <a:gd name="T16" fmla="*/ 6 w 246"/>
                  <a:gd name="T17" fmla="*/ 37 h 82"/>
                  <a:gd name="T18" fmla="*/ 0 w 246"/>
                  <a:gd name="T19" fmla="*/ 42 h 82"/>
                  <a:gd name="T20" fmla="*/ 4 w 246"/>
                  <a:gd name="T21" fmla="*/ 45 h 82"/>
                  <a:gd name="T22" fmla="*/ 15 w 246"/>
                  <a:gd name="T23" fmla="*/ 49 h 82"/>
                  <a:gd name="T24" fmla="*/ 31 w 246"/>
                  <a:gd name="T25" fmla="*/ 56 h 82"/>
                  <a:gd name="T26" fmla="*/ 49 w 246"/>
                  <a:gd name="T27" fmla="*/ 63 h 82"/>
                  <a:gd name="T28" fmla="*/ 68 w 246"/>
                  <a:gd name="T29" fmla="*/ 70 h 82"/>
                  <a:gd name="T30" fmla="*/ 84 w 246"/>
                  <a:gd name="T31" fmla="*/ 76 h 82"/>
                  <a:gd name="T32" fmla="*/ 97 w 246"/>
                  <a:gd name="T33" fmla="*/ 79 h 82"/>
                  <a:gd name="T34" fmla="*/ 104 w 246"/>
                  <a:gd name="T35" fmla="*/ 81 h 82"/>
                  <a:gd name="T36" fmla="*/ 112 w 246"/>
                  <a:gd name="T37" fmla="*/ 77 h 82"/>
                  <a:gd name="T38" fmla="*/ 131 w 246"/>
                  <a:gd name="T39" fmla="*/ 71 h 82"/>
                  <a:gd name="T40" fmla="*/ 153 w 246"/>
                  <a:gd name="T41" fmla="*/ 63 h 82"/>
                  <a:gd name="T42" fmla="*/ 178 w 246"/>
                  <a:gd name="T43" fmla="*/ 55 h 82"/>
                  <a:gd name="T44" fmla="*/ 203 w 246"/>
                  <a:gd name="T45" fmla="*/ 47 h 82"/>
                  <a:gd name="T46" fmla="*/ 224 w 246"/>
                  <a:gd name="T47" fmla="*/ 39 h 82"/>
                  <a:gd name="T48" fmla="*/ 239 w 246"/>
                  <a:gd name="T49" fmla="*/ 35 h 82"/>
                  <a:gd name="T50" fmla="*/ 245 w 246"/>
                  <a:gd name="T51" fmla="*/ 33 h 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6"/>
                  <a:gd name="T79" fmla="*/ 0 h 82"/>
                  <a:gd name="T80" fmla="*/ 246 w 246"/>
                  <a:gd name="T81" fmla="*/ 82 h 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6" h="82">
                    <a:moveTo>
                      <a:pt x="245" y="33"/>
                    </a:moveTo>
                    <a:lnTo>
                      <a:pt x="156" y="0"/>
                    </a:lnTo>
                    <a:lnTo>
                      <a:pt x="149" y="1"/>
                    </a:lnTo>
                    <a:lnTo>
                      <a:pt x="131" y="4"/>
                    </a:lnTo>
                    <a:lnTo>
                      <a:pt x="106" y="10"/>
                    </a:lnTo>
                    <a:lnTo>
                      <a:pt x="78" y="17"/>
                    </a:lnTo>
                    <a:lnTo>
                      <a:pt x="48" y="24"/>
                    </a:lnTo>
                    <a:lnTo>
                      <a:pt x="23" y="31"/>
                    </a:lnTo>
                    <a:lnTo>
                      <a:pt x="6" y="37"/>
                    </a:lnTo>
                    <a:lnTo>
                      <a:pt x="0" y="42"/>
                    </a:lnTo>
                    <a:lnTo>
                      <a:pt x="4" y="45"/>
                    </a:lnTo>
                    <a:lnTo>
                      <a:pt x="15" y="49"/>
                    </a:lnTo>
                    <a:lnTo>
                      <a:pt x="31" y="56"/>
                    </a:lnTo>
                    <a:lnTo>
                      <a:pt x="49" y="63"/>
                    </a:lnTo>
                    <a:lnTo>
                      <a:pt x="68" y="70"/>
                    </a:lnTo>
                    <a:lnTo>
                      <a:pt x="84" y="76"/>
                    </a:lnTo>
                    <a:lnTo>
                      <a:pt x="97" y="79"/>
                    </a:lnTo>
                    <a:lnTo>
                      <a:pt x="104" y="81"/>
                    </a:lnTo>
                    <a:lnTo>
                      <a:pt x="112" y="77"/>
                    </a:lnTo>
                    <a:lnTo>
                      <a:pt x="131" y="71"/>
                    </a:lnTo>
                    <a:lnTo>
                      <a:pt x="153" y="63"/>
                    </a:lnTo>
                    <a:lnTo>
                      <a:pt x="178" y="55"/>
                    </a:lnTo>
                    <a:lnTo>
                      <a:pt x="203" y="47"/>
                    </a:lnTo>
                    <a:lnTo>
                      <a:pt x="224" y="39"/>
                    </a:lnTo>
                    <a:lnTo>
                      <a:pt x="239" y="35"/>
                    </a:lnTo>
                    <a:lnTo>
                      <a:pt x="245" y="33"/>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28" name="Freeform 152"/>
              <p:cNvSpPr>
                <a:spLocks/>
              </p:cNvSpPr>
              <p:nvPr/>
            </p:nvSpPr>
            <p:spPr bwMode="auto">
              <a:xfrm>
                <a:off x="772" y="1880"/>
                <a:ext cx="35" cy="69"/>
              </a:xfrm>
              <a:custGeom>
                <a:avLst/>
                <a:gdLst>
                  <a:gd name="T0" fmla="*/ 34 w 35"/>
                  <a:gd name="T1" fmla="*/ 0 h 69"/>
                  <a:gd name="T2" fmla="*/ 0 w 35"/>
                  <a:gd name="T3" fmla="*/ 15 h 69"/>
                  <a:gd name="T4" fmla="*/ 0 w 35"/>
                  <a:gd name="T5" fmla="*/ 68 h 69"/>
                  <a:gd name="T6" fmla="*/ 34 w 35"/>
                  <a:gd name="T7" fmla="*/ 49 h 69"/>
                  <a:gd name="T8" fmla="*/ 34 w 35"/>
                  <a:gd name="T9" fmla="*/ 0 h 69"/>
                  <a:gd name="T10" fmla="*/ 0 60000 65536"/>
                  <a:gd name="T11" fmla="*/ 0 60000 65536"/>
                  <a:gd name="T12" fmla="*/ 0 60000 65536"/>
                  <a:gd name="T13" fmla="*/ 0 60000 65536"/>
                  <a:gd name="T14" fmla="*/ 0 60000 65536"/>
                  <a:gd name="T15" fmla="*/ 0 w 35"/>
                  <a:gd name="T16" fmla="*/ 0 h 69"/>
                  <a:gd name="T17" fmla="*/ 35 w 35"/>
                  <a:gd name="T18" fmla="*/ 69 h 69"/>
                </a:gdLst>
                <a:ahLst/>
                <a:cxnLst>
                  <a:cxn ang="T10">
                    <a:pos x="T0" y="T1"/>
                  </a:cxn>
                  <a:cxn ang="T11">
                    <a:pos x="T2" y="T3"/>
                  </a:cxn>
                  <a:cxn ang="T12">
                    <a:pos x="T4" y="T5"/>
                  </a:cxn>
                  <a:cxn ang="T13">
                    <a:pos x="T6" y="T7"/>
                  </a:cxn>
                  <a:cxn ang="T14">
                    <a:pos x="T8" y="T9"/>
                  </a:cxn>
                </a:cxnLst>
                <a:rect l="T15" t="T16" r="T17" b="T18"/>
                <a:pathLst>
                  <a:path w="35" h="69">
                    <a:moveTo>
                      <a:pt x="34" y="0"/>
                    </a:moveTo>
                    <a:lnTo>
                      <a:pt x="0" y="15"/>
                    </a:lnTo>
                    <a:lnTo>
                      <a:pt x="0" y="68"/>
                    </a:lnTo>
                    <a:lnTo>
                      <a:pt x="34" y="49"/>
                    </a:lnTo>
                    <a:lnTo>
                      <a:pt x="34"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29" name="Freeform 153"/>
              <p:cNvSpPr>
                <a:spLocks/>
              </p:cNvSpPr>
              <p:nvPr/>
            </p:nvSpPr>
            <p:spPr bwMode="auto">
              <a:xfrm>
                <a:off x="776" y="1882"/>
                <a:ext cx="35" cy="69"/>
              </a:xfrm>
              <a:custGeom>
                <a:avLst/>
                <a:gdLst>
                  <a:gd name="T0" fmla="*/ 35 w 36"/>
                  <a:gd name="T1" fmla="*/ 0 h 68"/>
                  <a:gd name="T2" fmla="*/ 0 w 36"/>
                  <a:gd name="T3" fmla="*/ 15 h 68"/>
                  <a:gd name="T4" fmla="*/ 0 w 36"/>
                  <a:gd name="T5" fmla="*/ 67 h 68"/>
                  <a:gd name="T6" fmla="*/ 35 w 36"/>
                  <a:gd name="T7" fmla="*/ 48 h 68"/>
                  <a:gd name="T8" fmla="*/ 35 w 36"/>
                  <a:gd name="T9" fmla="*/ 0 h 68"/>
                  <a:gd name="T10" fmla="*/ 0 60000 65536"/>
                  <a:gd name="T11" fmla="*/ 0 60000 65536"/>
                  <a:gd name="T12" fmla="*/ 0 60000 65536"/>
                  <a:gd name="T13" fmla="*/ 0 60000 65536"/>
                  <a:gd name="T14" fmla="*/ 0 60000 65536"/>
                  <a:gd name="T15" fmla="*/ 0 w 36"/>
                  <a:gd name="T16" fmla="*/ 0 h 68"/>
                  <a:gd name="T17" fmla="*/ 36 w 36"/>
                  <a:gd name="T18" fmla="*/ 68 h 68"/>
                </a:gdLst>
                <a:ahLst/>
                <a:cxnLst>
                  <a:cxn ang="T10">
                    <a:pos x="T0" y="T1"/>
                  </a:cxn>
                  <a:cxn ang="T11">
                    <a:pos x="T2" y="T3"/>
                  </a:cxn>
                  <a:cxn ang="T12">
                    <a:pos x="T4" y="T5"/>
                  </a:cxn>
                  <a:cxn ang="T13">
                    <a:pos x="T6" y="T7"/>
                  </a:cxn>
                  <a:cxn ang="T14">
                    <a:pos x="T8" y="T9"/>
                  </a:cxn>
                </a:cxnLst>
                <a:rect l="T15" t="T16" r="T17" b="T18"/>
                <a:pathLst>
                  <a:path w="36" h="68">
                    <a:moveTo>
                      <a:pt x="35" y="0"/>
                    </a:moveTo>
                    <a:lnTo>
                      <a:pt x="0" y="15"/>
                    </a:lnTo>
                    <a:lnTo>
                      <a:pt x="0" y="67"/>
                    </a:lnTo>
                    <a:lnTo>
                      <a:pt x="35" y="48"/>
                    </a:lnTo>
                    <a:lnTo>
                      <a:pt x="35"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30" name="Freeform 154"/>
              <p:cNvSpPr>
                <a:spLocks/>
              </p:cNvSpPr>
              <p:nvPr/>
            </p:nvSpPr>
            <p:spPr bwMode="auto">
              <a:xfrm>
                <a:off x="592" y="1845"/>
                <a:ext cx="91" cy="50"/>
              </a:xfrm>
              <a:custGeom>
                <a:avLst/>
                <a:gdLst>
                  <a:gd name="T0" fmla="*/ 0 w 91"/>
                  <a:gd name="T1" fmla="*/ 0 h 51"/>
                  <a:gd name="T2" fmla="*/ 0 w 91"/>
                  <a:gd name="T3" fmla="*/ 14 h 51"/>
                  <a:gd name="T4" fmla="*/ 90 w 91"/>
                  <a:gd name="T5" fmla="*/ 50 h 51"/>
                  <a:gd name="T6" fmla="*/ 90 w 91"/>
                  <a:gd name="T7" fmla="*/ 33 h 51"/>
                  <a:gd name="T8" fmla="*/ 0 w 91"/>
                  <a:gd name="T9" fmla="*/ 0 h 51"/>
                  <a:gd name="T10" fmla="*/ 0 60000 65536"/>
                  <a:gd name="T11" fmla="*/ 0 60000 65536"/>
                  <a:gd name="T12" fmla="*/ 0 60000 65536"/>
                  <a:gd name="T13" fmla="*/ 0 60000 65536"/>
                  <a:gd name="T14" fmla="*/ 0 60000 65536"/>
                  <a:gd name="T15" fmla="*/ 0 w 91"/>
                  <a:gd name="T16" fmla="*/ 0 h 51"/>
                  <a:gd name="T17" fmla="*/ 91 w 91"/>
                  <a:gd name="T18" fmla="*/ 51 h 51"/>
                </a:gdLst>
                <a:ahLst/>
                <a:cxnLst>
                  <a:cxn ang="T10">
                    <a:pos x="T0" y="T1"/>
                  </a:cxn>
                  <a:cxn ang="T11">
                    <a:pos x="T2" y="T3"/>
                  </a:cxn>
                  <a:cxn ang="T12">
                    <a:pos x="T4" y="T5"/>
                  </a:cxn>
                  <a:cxn ang="T13">
                    <a:pos x="T6" y="T7"/>
                  </a:cxn>
                  <a:cxn ang="T14">
                    <a:pos x="T8" y="T9"/>
                  </a:cxn>
                </a:cxnLst>
                <a:rect l="T15" t="T16" r="T17" b="T18"/>
                <a:pathLst>
                  <a:path w="91" h="51">
                    <a:moveTo>
                      <a:pt x="0" y="0"/>
                    </a:moveTo>
                    <a:lnTo>
                      <a:pt x="0" y="14"/>
                    </a:lnTo>
                    <a:lnTo>
                      <a:pt x="90" y="50"/>
                    </a:lnTo>
                    <a:lnTo>
                      <a:pt x="90" y="33"/>
                    </a:lnTo>
                    <a:lnTo>
                      <a:pt x="0" y="0"/>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31" name="Freeform 155"/>
              <p:cNvSpPr>
                <a:spLocks/>
              </p:cNvSpPr>
              <p:nvPr/>
            </p:nvSpPr>
            <p:spPr bwMode="auto">
              <a:xfrm>
                <a:off x="592" y="1841"/>
                <a:ext cx="103" cy="39"/>
              </a:xfrm>
              <a:custGeom>
                <a:avLst/>
                <a:gdLst>
                  <a:gd name="T0" fmla="*/ 11 w 103"/>
                  <a:gd name="T1" fmla="*/ 0 h 39"/>
                  <a:gd name="T2" fmla="*/ 0 w 103"/>
                  <a:gd name="T3" fmla="*/ 4 h 39"/>
                  <a:gd name="T4" fmla="*/ 90 w 103"/>
                  <a:gd name="T5" fmla="*/ 38 h 39"/>
                  <a:gd name="T6" fmla="*/ 102 w 103"/>
                  <a:gd name="T7" fmla="*/ 33 h 39"/>
                  <a:gd name="T8" fmla="*/ 11 w 103"/>
                  <a:gd name="T9" fmla="*/ 0 h 39"/>
                  <a:gd name="T10" fmla="*/ 0 60000 65536"/>
                  <a:gd name="T11" fmla="*/ 0 60000 65536"/>
                  <a:gd name="T12" fmla="*/ 0 60000 65536"/>
                  <a:gd name="T13" fmla="*/ 0 60000 65536"/>
                  <a:gd name="T14" fmla="*/ 0 60000 65536"/>
                  <a:gd name="T15" fmla="*/ 0 w 103"/>
                  <a:gd name="T16" fmla="*/ 0 h 39"/>
                  <a:gd name="T17" fmla="*/ 103 w 103"/>
                  <a:gd name="T18" fmla="*/ 39 h 39"/>
                </a:gdLst>
                <a:ahLst/>
                <a:cxnLst>
                  <a:cxn ang="T10">
                    <a:pos x="T0" y="T1"/>
                  </a:cxn>
                  <a:cxn ang="T11">
                    <a:pos x="T2" y="T3"/>
                  </a:cxn>
                  <a:cxn ang="T12">
                    <a:pos x="T4" y="T5"/>
                  </a:cxn>
                  <a:cxn ang="T13">
                    <a:pos x="T6" y="T7"/>
                  </a:cxn>
                  <a:cxn ang="T14">
                    <a:pos x="T8" y="T9"/>
                  </a:cxn>
                </a:cxnLst>
                <a:rect l="T15" t="T16" r="T17" b="T18"/>
                <a:pathLst>
                  <a:path w="103" h="39">
                    <a:moveTo>
                      <a:pt x="11" y="0"/>
                    </a:moveTo>
                    <a:lnTo>
                      <a:pt x="0" y="4"/>
                    </a:lnTo>
                    <a:lnTo>
                      <a:pt x="90" y="38"/>
                    </a:lnTo>
                    <a:lnTo>
                      <a:pt x="102" y="33"/>
                    </a:lnTo>
                    <a:lnTo>
                      <a:pt x="11"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32" name="Freeform 156"/>
              <p:cNvSpPr>
                <a:spLocks/>
              </p:cNvSpPr>
              <p:nvPr/>
            </p:nvSpPr>
            <p:spPr bwMode="auto">
              <a:xfrm>
                <a:off x="681" y="1874"/>
                <a:ext cx="17" cy="22"/>
              </a:xfrm>
              <a:custGeom>
                <a:avLst/>
                <a:gdLst>
                  <a:gd name="T0" fmla="*/ 17 w 18"/>
                  <a:gd name="T1" fmla="*/ 0 h 22"/>
                  <a:gd name="T2" fmla="*/ 17 w 18"/>
                  <a:gd name="T3" fmla="*/ 15 h 22"/>
                  <a:gd name="T4" fmla="*/ 0 w 18"/>
                  <a:gd name="T5" fmla="*/ 21 h 22"/>
                  <a:gd name="T6" fmla="*/ 0 w 18"/>
                  <a:gd name="T7" fmla="*/ 4 h 22"/>
                  <a:gd name="T8" fmla="*/ 17 w 18"/>
                  <a:gd name="T9" fmla="*/ 0 h 22"/>
                  <a:gd name="T10" fmla="*/ 0 60000 65536"/>
                  <a:gd name="T11" fmla="*/ 0 60000 65536"/>
                  <a:gd name="T12" fmla="*/ 0 60000 65536"/>
                  <a:gd name="T13" fmla="*/ 0 60000 65536"/>
                  <a:gd name="T14" fmla="*/ 0 60000 65536"/>
                  <a:gd name="T15" fmla="*/ 0 w 18"/>
                  <a:gd name="T16" fmla="*/ 0 h 22"/>
                  <a:gd name="T17" fmla="*/ 18 w 18"/>
                  <a:gd name="T18" fmla="*/ 22 h 22"/>
                </a:gdLst>
                <a:ahLst/>
                <a:cxnLst>
                  <a:cxn ang="T10">
                    <a:pos x="T0" y="T1"/>
                  </a:cxn>
                  <a:cxn ang="T11">
                    <a:pos x="T2" y="T3"/>
                  </a:cxn>
                  <a:cxn ang="T12">
                    <a:pos x="T4" y="T5"/>
                  </a:cxn>
                  <a:cxn ang="T13">
                    <a:pos x="T6" y="T7"/>
                  </a:cxn>
                  <a:cxn ang="T14">
                    <a:pos x="T8" y="T9"/>
                  </a:cxn>
                </a:cxnLst>
                <a:rect l="T15" t="T16" r="T17" b="T18"/>
                <a:pathLst>
                  <a:path w="18" h="22">
                    <a:moveTo>
                      <a:pt x="17" y="0"/>
                    </a:moveTo>
                    <a:lnTo>
                      <a:pt x="17" y="15"/>
                    </a:lnTo>
                    <a:lnTo>
                      <a:pt x="0" y="21"/>
                    </a:lnTo>
                    <a:lnTo>
                      <a:pt x="0" y="4"/>
                    </a:lnTo>
                    <a:lnTo>
                      <a:pt x="17"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33" name="Freeform 157"/>
              <p:cNvSpPr>
                <a:spLocks/>
              </p:cNvSpPr>
              <p:nvPr/>
            </p:nvSpPr>
            <p:spPr bwMode="auto">
              <a:xfrm>
                <a:off x="592" y="1845"/>
                <a:ext cx="91" cy="50"/>
              </a:xfrm>
              <a:custGeom>
                <a:avLst/>
                <a:gdLst>
                  <a:gd name="T0" fmla="*/ 0 w 91"/>
                  <a:gd name="T1" fmla="*/ 0 h 51"/>
                  <a:gd name="T2" fmla="*/ 0 w 91"/>
                  <a:gd name="T3" fmla="*/ 14 h 51"/>
                  <a:gd name="T4" fmla="*/ 90 w 91"/>
                  <a:gd name="T5" fmla="*/ 50 h 51"/>
                  <a:gd name="T6" fmla="*/ 90 w 91"/>
                  <a:gd name="T7" fmla="*/ 33 h 51"/>
                  <a:gd name="T8" fmla="*/ 0 w 91"/>
                  <a:gd name="T9" fmla="*/ 0 h 51"/>
                  <a:gd name="T10" fmla="*/ 0 60000 65536"/>
                  <a:gd name="T11" fmla="*/ 0 60000 65536"/>
                  <a:gd name="T12" fmla="*/ 0 60000 65536"/>
                  <a:gd name="T13" fmla="*/ 0 60000 65536"/>
                  <a:gd name="T14" fmla="*/ 0 60000 65536"/>
                  <a:gd name="T15" fmla="*/ 0 w 91"/>
                  <a:gd name="T16" fmla="*/ 0 h 51"/>
                  <a:gd name="T17" fmla="*/ 91 w 91"/>
                  <a:gd name="T18" fmla="*/ 51 h 51"/>
                </a:gdLst>
                <a:ahLst/>
                <a:cxnLst>
                  <a:cxn ang="T10">
                    <a:pos x="T0" y="T1"/>
                  </a:cxn>
                  <a:cxn ang="T11">
                    <a:pos x="T2" y="T3"/>
                  </a:cxn>
                  <a:cxn ang="T12">
                    <a:pos x="T4" y="T5"/>
                  </a:cxn>
                  <a:cxn ang="T13">
                    <a:pos x="T6" y="T7"/>
                  </a:cxn>
                  <a:cxn ang="T14">
                    <a:pos x="T8" y="T9"/>
                  </a:cxn>
                </a:cxnLst>
                <a:rect l="T15" t="T16" r="T17" b="T18"/>
                <a:pathLst>
                  <a:path w="91" h="51">
                    <a:moveTo>
                      <a:pt x="0" y="0"/>
                    </a:moveTo>
                    <a:lnTo>
                      <a:pt x="0" y="14"/>
                    </a:lnTo>
                    <a:lnTo>
                      <a:pt x="90" y="50"/>
                    </a:lnTo>
                    <a:lnTo>
                      <a:pt x="90" y="33"/>
                    </a:lnTo>
                    <a:lnTo>
                      <a:pt x="0" y="0"/>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34" name="Freeform 158"/>
              <p:cNvSpPr>
                <a:spLocks/>
              </p:cNvSpPr>
              <p:nvPr/>
            </p:nvSpPr>
            <p:spPr bwMode="auto">
              <a:xfrm>
                <a:off x="592" y="1841"/>
                <a:ext cx="103" cy="39"/>
              </a:xfrm>
              <a:custGeom>
                <a:avLst/>
                <a:gdLst>
                  <a:gd name="T0" fmla="*/ 11 w 103"/>
                  <a:gd name="T1" fmla="*/ 0 h 39"/>
                  <a:gd name="T2" fmla="*/ 0 w 103"/>
                  <a:gd name="T3" fmla="*/ 4 h 39"/>
                  <a:gd name="T4" fmla="*/ 90 w 103"/>
                  <a:gd name="T5" fmla="*/ 38 h 39"/>
                  <a:gd name="T6" fmla="*/ 102 w 103"/>
                  <a:gd name="T7" fmla="*/ 33 h 39"/>
                  <a:gd name="T8" fmla="*/ 11 w 103"/>
                  <a:gd name="T9" fmla="*/ 0 h 39"/>
                  <a:gd name="T10" fmla="*/ 0 60000 65536"/>
                  <a:gd name="T11" fmla="*/ 0 60000 65536"/>
                  <a:gd name="T12" fmla="*/ 0 60000 65536"/>
                  <a:gd name="T13" fmla="*/ 0 60000 65536"/>
                  <a:gd name="T14" fmla="*/ 0 60000 65536"/>
                  <a:gd name="T15" fmla="*/ 0 w 103"/>
                  <a:gd name="T16" fmla="*/ 0 h 39"/>
                  <a:gd name="T17" fmla="*/ 103 w 103"/>
                  <a:gd name="T18" fmla="*/ 39 h 39"/>
                </a:gdLst>
                <a:ahLst/>
                <a:cxnLst>
                  <a:cxn ang="T10">
                    <a:pos x="T0" y="T1"/>
                  </a:cxn>
                  <a:cxn ang="T11">
                    <a:pos x="T2" y="T3"/>
                  </a:cxn>
                  <a:cxn ang="T12">
                    <a:pos x="T4" y="T5"/>
                  </a:cxn>
                  <a:cxn ang="T13">
                    <a:pos x="T6" y="T7"/>
                  </a:cxn>
                  <a:cxn ang="T14">
                    <a:pos x="T8" y="T9"/>
                  </a:cxn>
                </a:cxnLst>
                <a:rect l="T15" t="T16" r="T17" b="T18"/>
                <a:pathLst>
                  <a:path w="103" h="39">
                    <a:moveTo>
                      <a:pt x="11" y="0"/>
                    </a:moveTo>
                    <a:lnTo>
                      <a:pt x="0" y="4"/>
                    </a:lnTo>
                    <a:lnTo>
                      <a:pt x="90" y="38"/>
                    </a:lnTo>
                    <a:lnTo>
                      <a:pt x="102" y="33"/>
                    </a:lnTo>
                    <a:lnTo>
                      <a:pt x="11"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35" name="Freeform 159"/>
              <p:cNvSpPr>
                <a:spLocks/>
              </p:cNvSpPr>
              <p:nvPr/>
            </p:nvSpPr>
            <p:spPr bwMode="auto">
              <a:xfrm>
                <a:off x="681" y="1874"/>
                <a:ext cx="17" cy="22"/>
              </a:xfrm>
              <a:custGeom>
                <a:avLst/>
                <a:gdLst>
                  <a:gd name="T0" fmla="*/ 17 w 18"/>
                  <a:gd name="T1" fmla="*/ 0 h 22"/>
                  <a:gd name="T2" fmla="*/ 17 w 18"/>
                  <a:gd name="T3" fmla="*/ 15 h 22"/>
                  <a:gd name="T4" fmla="*/ 0 w 18"/>
                  <a:gd name="T5" fmla="*/ 21 h 22"/>
                  <a:gd name="T6" fmla="*/ 0 w 18"/>
                  <a:gd name="T7" fmla="*/ 4 h 22"/>
                  <a:gd name="T8" fmla="*/ 17 w 18"/>
                  <a:gd name="T9" fmla="*/ 0 h 22"/>
                  <a:gd name="T10" fmla="*/ 0 60000 65536"/>
                  <a:gd name="T11" fmla="*/ 0 60000 65536"/>
                  <a:gd name="T12" fmla="*/ 0 60000 65536"/>
                  <a:gd name="T13" fmla="*/ 0 60000 65536"/>
                  <a:gd name="T14" fmla="*/ 0 60000 65536"/>
                  <a:gd name="T15" fmla="*/ 0 w 18"/>
                  <a:gd name="T16" fmla="*/ 0 h 22"/>
                  <a:gd name="T17" fmla="*/ 18 w 18"/>
                  <a:gd name="T18" fmla="*/ 22 h 22"/>
                </a:gdLst>
                <a:ahLst/>
                <a:cxnLst>
                  <a:cxn ang="T10">
                    <a:pos x="T0" y="T1"/>
                  </a:cxn>
                  <a:cxn ang="T11">
                    <a:pos x="T2" y="T3"/>
                  </a:cxn>
                  <a:cxn ang="T12">
                    <a:pos x="T4" y="T5"/>
                  </a:cxn>
                  <a:cxn ang="T13">
                    <a:pos x="T6" y="T7"/>
                  </a:cxn>
                  <a:cxn ang="T14">
                    <a:pos x="T8" y="T9"/>
                  </a:cxn>
                </a:cxnLst>
                <a:rect l="T15" t="T16" r="T17" b="T18"/>
                <a:pathLst>
                  <a:path w="18" h="22">
                    <a:moveTo>
                      <a:pt x="17" y="0"/>
                    </a:moveTo>
                    <a:lnTo>
                      <a:pt x="17" y="15"/>
                    </a:lnTo>
                    <a:lnTo>
                      <a:pt x="0" y="21"/>
                    </a:lnTo>
                    <a:lnTo>
                      <a:pt x="0" y="4"/>
                    </a:lnTo>
                    <a:lnTo>
                      <a:pt x="17"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36" name="Freeform 160"/>
              <p:cNvSpPr>
                <a:spLocks/>
              </p:cNvSpPr>
              <p:nvPr/>
            </p:nvSpPr>
            <p:spPr bwMode="auto">
              <a:xfrm>
                <a:off x="660" y="1870"/>
                <a:ext cx="21" cy="26"/>
              </a:xfrm>
              <a:custGeom>
                <a:avLst/>
                <a:gdLst>
                  <a:gd name="T0" fmla="*/ 0 w 23"/>
                  <a:gd name="T1" fmla="*/ 0 h 26"/>
                  <a:gd name="T2" fmla="*/ 0 w 23"/>
                  <a:gd name="T3" fmla="*/ 16 h 26"/>
                  <a:gd name="T4" fmla="*/ 22 w 23"/>
                  <a:gd name="T5" fmla="*/ 25 h 26"/>
                  <a:gd name="T6" fmla="*/ 22 w 23"/>
                  <a:gd name="T7" fmla="*/ 8 h 26"/>
                  <a:gd name="T8" fmla="*/ 0 w 23"/>
                  <a:gd name="T9" fmla="*/ 0 h 26"/>
                  <a:gd name="T10" fmla="*/ 0 60000 65536"/>
                  <a:gd name="T11" fmla="*/ 0 60000 65536"/>
                  <a:gd name="T12" fmla="*/ 0 60000 65536"/>
                  <a:gd name="T13" fmla="*/ 0 60000 65536"/>
                  <a:gd name="T14" fmla="*/ 0 60000 65536"/>
                  <a:gd name="T15" fmla="*/ 0 w 23"/>
                  <a:gd name="T16" fmla="*/ 0 h 26"/>
                  <a:gd name="T17" fmla="*/ 23 w 23"/>
                  <a:gd name="T18" fmla="*/ 26 h 26"/>
                </a:gdLst>
                <a:ahLst/>
                <a:cxnLst>
                  <a:cxn ang="T10">
                    <a:pos x="T0" y="T1"/>
                  </a:cxn>
                  <a:cxn ang="T11">
                    <a:pos x="T2" y="T3"/>
                  </a:cxn>
                  <a:cxn ang="T12">
                    <a:pos x="T4" y="T5"/>
                  </a:cxn>
                  <a:cxn ang="T13">
                    <a:pos x="T6" y="T7"/>
                  </a:cxn>
                  <a:cxn ang="T14">
                    <a:pos x="T8" y="T9"/>
                  </a:cxn>
                </a:cxnLst>
                <a:rect l="T15" t="T16" r="T17" b="T18"/>
                <a:pathLst>
                  <a:path w="23" h="26">
                    <a:moveTo>
                      <a:pt x="0" y="0"/>
                    </a:moveTo>
                    <a:lnTo>
                      <a:pt x="0" y="16"/>
                    </a:lnTo>
                    <a:lnTo>
                      <a:pt x="22" y="25"/>
                    </a:lnTo>
                    <a:lnTo>
                      <a:pt x="22" y="8"/>
                    </a:lnTo>
                    <a:lnTo>
                      <a:pt x="0" y="0"/>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37" name="Freeform 161"/>
              <p:cNvSpPr>
                <a:spLocks/>
              </p:cNvSpPr>
              <p:nvPr/>
            </p:nvSpPr>
            <p:spPr bwMode="auto">
              <a:xfrm>
                <a:off x="660" y="1866"/>
                <a:ext cx="34" cy="19"/>
              </a:xfrm>
              <a:custGeom>
                <a:avLst/>
                <a:gdLst>
                  <a:gd name="T0" fmla="*/ 12 w 35"/>
                  <a:gd name="T1" fmla="*/ 0 h 18"/>
                  <a:gd name="T2" fmla="*/ 0 w 35"/>
                  <a:gd name="T3" fmla="*/ 5 h 18"/>
                  <a:gd name="T4" fmla="*/ 21 w 35"/>
                  <a:gd name="T5" fmla="*/ 17 h 18"/>
                  <a:gd name="T6" fmla="*/ 34 w 35"/>
                  <a:gd name="T7" fmla="*/ 11 h 18"/>
                  <a:gd name="T8" fmla="*/ 12 w 35"/>
                  <a:gd name="T9" fmla="*/ 0 h 18"/>
                  <a:gd name="T10" fmla="*/ 0 60000 65536"/>
                  <a:gd name="T11" fmla="*/ 0 60000 65536"/>
                  <a:gd name="T12" fmla="*/ 0 60000 65536"/>
                  <a:gd name="T13" fmla="*/ 0 60000 65536"/>
                  <a:gd name="T14" fmla="*/ 0 60000 65536"/>
                  <a:gd name="T15" fmla="*/ 0 w 35"/>
                  <a:gd name="T16" fmla="*/ 0 h 18"/>
                  <a:gd name="T17" fmla="*/ 35 w 35"/>
                  <a:gd name="T18" fmla="*/ 18 h 18"/>
                </a:gdLst>
                <a:ahLst/>
                <a:cxnLst>
                  <a:cxn ang="T10">
                    <a:pos x="T0" y="T1"/>
                  </a:cxn>
                  <a:cxn ang="T11">
                    <a:pos x="T2" y="T3"/>
                  </a:cxn>
                  <a:cxn ang="T12">
                    <a:pos x="T4" y="T5"/>
                  </a:cxn>
                  <a:cxn ang="T13">
                    <a:pos x="T6" y="T7"/>
                  </a:cxn>
                  <a:cxn ang="T14">
                    <a:pos x="T8" y="T9"/>
                  </a:cxn>
                </a:cxnLst>
                <a:rect l="T15" t="T16" r="T17" b="T18"/>
                <a:pathLst>
                  <a:path w="35" h="18">
                    <a:moveTo>
                      <a:pt x="12" y="0"/>
                    </a:moveTo>
                    <a:lnTo>
                      <a:pt x="0" y="5"/>
                    </a:lnTo>
                    <a:lnTo>
                      <a:pt x="21" y="17"/>
                    </a:lnTo>
                    <a:lnTo>
                      <a:pt x="34" y="11"/>
                    </a:lnTo>
                    <a:lnTo>
                      <a:pt x="12" y="0"/>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38" name="Freeform 162"/>
              <p:cNvSpPr>
                <a:spLocks/>
              </p:cNvSpPr>
              <p:nvPr/>
            </p:nvSpPr>
            <p:spPr bwMode="auto">
              <a:xfrm>
                <a:off x="592" y="1845"/>
                <a:ext cx="22" cy="23"/>
              </a:xfrm>
              <a:custGeom>
                <a:avLst/>
                <a:gdLst>
                  <a:gd name="T0" fmla="*/ 0 w 22"/>
                  <a:gd name="T1" fmla="*/ 0 h 24"/>
                  <a:gd name="T2" fmla="*/ 0 w 22"/>
                  <a:gd name="T3" fmla="*/ 14 h 24"/>
                  <a:gd name="T4" fmla="*/ 21 w 22"/>
                  <a:gd name="T5" fmla="*/ 23 h 24"/>
                  <a:gd name="T6" fmla="*/ 21 w 22"/>
                  <a:gd name="T7" fmla="*/ 8 h 24"/>
                  <a:gd name="T8" fmla="*/ 0 w 22"/>
                  <a:gd name="T9" fmla="*/ 0 h 24"/>
                  <a:gd name="T10" fmla="*/ 0 60000 65536"/>
                  <a:gd name="T11" fmla="*/ 0 60000 65536"/>
                  <a:gd name="T12" fmla="*/ 0 60000 65536"/>
                  <a:gd name="T13" fmla="*/ 0 60000 65536"/>
                  <a:gd name="T14" fmla="*/ 0 60000 65536"/>
                  <a:gd name="T15" fmla="*/ 0 w 22"/>
                  <a:gd name="T16" fmla="*/ 0 h 24"/>
                  <a:gd name="T17" fmla="*/ 22 w 22"/>
                  <a:gd name="T18" fmla="*/ 24 h 24"/>
                </a:gdLst>
                <a:ahLst/>
                <a:cxnLst>
                  <a:cxn ang="T10">
                    <a:pos x="T0" y="T1"/>
                  </a:cxn>
                  <a:cxn ang="T11">
                    <a:pos x="T2" y="T3"/>
                  </a:cxn>
                  <a:cxn ang="T12">
                    <a:pos x="T4" y="T5"/>
                  </a:cxn>
                  <a:cxn ang="T13">
                    <a:pos x="T6" y="T7"/>
                  </a:cxn>
                  <a:cxn ang="T14">
                    <a:pos x="T8" y="T9"/>
                  </a:cxn>
                </a:cxnLst>
                <a:rect l="T15" t="T16" r="T17" b="T18"/>
                <a:pathLst>
                  <a:path w="22" h="24">
                    <a:moveTo>
                      <a:pt x="0" y="0"/>
                    </a:moveTo>
                    <a:lnTo>
                      <a:pt x="0" y="14"/>
                    </a:lnTo>
                    <a:lnTo>
                      <a:pt x="21" y="23"/>
                    </a:lnTo>
                    <a:lnTo>
                      <a:pt x="21" y="8"/>
                    </a:lnTo>
                    <a:lnTo>
                      <a:pt x="0" y="0"/>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39" name="Freeform 163"/>
              <p:cNvSpPr>
                <a:spLocks/>
              </p:cNvSpPr>
              <p:nvPr/>
            </p:nvSpPr>
            <p:spPr bwMode="auto">
              <a:xfrm>
                <a:off x="590" y="1841"/>
                <a:ext cx="35" cy="18"/>
              </a:xfrm>
              <a:custGeom>
                <a:avLst/>
                <a:gdLst>
                  <a:gd name="T0" fmla="*/ 10 w 34"/>
                  <a:gd name="T1" fmla="*/ 0 h 18"/>
                  <a:gd name="T2" fmla="*/ 0 w 34"/>
                  <a:gd name="T3" fmla="*/ 5 h 18"/>
                  <a:gd name="T4" fmla="*/ 21 w 34"/>
                  <a:gd name="T5" fmla="*/ 17 h 18"/>
                  <a:gd name="T6" fmla="*/ 33 w 34"/>
                  <a:gd name="T7" fmla="*/ 9 h 18"/>
                  <a:gd name="T8" fmla="*/ 10 w 34"/>
                  <a:gd name="T9" fmla="*/ 0 h 18"/>
                  <a:gd name="T10" fmla="*/ 0 60000 65536"/>
                  <a:gd name="T11" fmla="*/ 0 60000 65536"/>
                  <a:gd name="T12" fmla="*/ 0 60000 65536"/>
                  <a:gd name="T13" fmla="*/ 0 60000 65536"/>
                  <a:gd name="T14" fmla="*/ 0 60000 65536"/>
                  <a:gd name="T15" fmla="*/ 0 w 34"/>
                  <a:gd name="T16" fmla="*/ 0 h 18"/>
                  <a:gd name="T17" fmla="*/ 34 w 34"/>
                  <a:gd name="T18" fmla="*/ 18 h 18"/>
                </a:gdLst>
                <a:ahLst/>
                <a:cxnLst>
                  <a:cxn ang="T10">
                    <a:pos x="T0" y="T1"/>
                  </a:cxn>
                  <a:cxn ang="T11">
                    <a:pos x="T2" y="T3"/>
                  </a:cxn>
                  <a:cxn ang="T12">
                    <a:pos x="T4" y="T5"/>
                  </a:cxn>
                  <a:cxn ang="T13">
                    <a:pos x="T6" y="T7"/>
                  </a:cxn>
                  <a:cxn ang="T14">
                    <a:pos x="T8" y="T9"/>
                  </a:cxn>
                </a:cxnLst>
                <a:rect l="T15" t="T16" r="T17" b="T18"/>
                <a:pathLst>
                  <a:path w="34" h="18">
                    <a:moveTo>
                      <a:pt x="10" y="0"/>
                    </a:moveTo>
                    <a:lnTo>
                      <a:pt x="0" y="5"/>
                    </a:lnTo>
                    <a:lnTo>
                      <a:pt x="21" y="17"/>
                    </a:lnTo>
                    <a:lnTo>
                      <a:pt x="33" y="9"/>
                    </a:lnTo>
                    <a:lnTo>
                      <a:pt x="10" y="0"/>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40" name="Freeform 164"/>
              <p:cNvSpPr>
                <a:spLocks/>
              </p:cNvSpPr>
              <p:nvPr/>
            </p:nvSpPr>
            <p:spPr bwMode="auto">
              <a:xfrm>
                <a:off x="681" y="1874"/>
                <a:ext cx="17" cy="22"/>
              </a:xfrm>
              <a:custGeom>
                <a:avLst/>
                <a:gdLst>
                  <a:gd name="T0" fmla="*/ 17 w 18"/>
                  <a:gd name="T1" fmla="*/ 0 h 22"/>
                  <a:gd name="T2" fmla="*/ 17 w 18"/>
                  <a:gd name="T3" fmla="*/ 15 h 22"/>
                  <a:gd name="T4" fmla="*/ 0 w 18"/>
                  <a:gd name="T5" fmla="*/ 21 h 22"/>
                  <a:gd name="T6" fmla="*/ 0 w 18"/>
                  <a:gd name="T7" fmla="*/ 4 h 22"/>
                  <a:gd name="T8" fmla="*/ 17 w 18"/>
                  <a:gd name="T9" fmla="*/ 0 h 22"/>
                  <a:gd name="T10" fmla="*/ 0 60000 65536"/>
                  <a:gd name="T11" fmla="*/ 0 60000 65536"/>
                  <a:gd name="T12" fmla="*/ 0 60000 65536"/>
                  <a:gd name="T13" fmla="*/ 0 60000 65536"/>
                  <a:gd name="T14" fmla="*/ 0 60000 65536"/>
                  <a:gd name="T15" fmla="*/ 0 w 18"/>
                  <a:gd name="T16" fmla="*/ 0 h 22"/>
                  <a:gd name="T17" fmla="*/ 18 w 18"/>
                  <a:gd name="T18" fmla="*/ 22 h 22"/>
                </a:gdLst>
                <a:ahLst/>
                <a:cxnLst>
                  <a:cxn ang="T10">
                    <a:pos x="T0" y="T1"/>
                  </a:cxn>
                  <a:cxn ang="T11">
                    <a:pos x="T2" y="T3"/>
                  </a:cxn>
                  <a:cxn ang="T12">
                    <a:pos x="T4" y="T5"/>
                  </a:cxn>
                  <a:cxn ang="T13">
                    <a:pos x="T6" y="T7"/>
                  </a:cxn>
                  <a:cxn ang="T14">
                    <a:pos x="T8" y="T9"/>
                  </a:cxn>
                </a:cxnLst>
                <a:rect l="T15" t="T16" r="T17" b="T18"/>
                <a:pathLst>
                  <a:path w="18" h="22">
                    <a:moveTo>
                      <a:pt x="17" y="0"/>
                    </a:moveTo>
                    <a:lnTo>
                      <a:pt x="17" y="15"/>
                    </a:lnTo>
                    <a:lnTo>
                      <a:pt x="0" y="21"/>
                    </a:lnTo>
                    <a:lnTo>
                      <a:pt x="0" y="4"/>
                    </a:lnTo>
                    <a:lnTo>
                      <a:pt x="17"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grpSp>
            <p:nvGrpSpPr>
              <p:cNvPr id="34966" name="Group 167"/>
              <p:cNvGrpSpPr>
                <a:grpSpLocks/>
              </p:cNvGrpSpPr>
              <p:nvPr/>
            </p:nvGrpSpPr>
            <p:grpSpPr bwMode="auto">
              <a:xfrm>
                <a:off x="779" y="1897"/>
                <a:ext cx="28" cy="35"/>
                <a:chOff x="779" y="1897"/>
                <a:chExt cx="28" cy="35"/>
              </a:xfrm>
            </p:grpSpPr>
            <p:sp>
              <p:nvSpPr>
                <p:cNvPr id="642" name="Line 165"/>
                <p:cNvSpPr>
                  <a:spLocks noChangeShapeType="1"/>
                </p:cNvSpPr>
                <p:nvPr/>
              </p:nvSpPr>
              <p:spPr bwMode="auto">
                <a:xfrm>
                  <a:off x="795" y="1897"/>
                  <a:ext cx="0" cy="35"/>
                </a:xfrm>
                <a:prstGeom prst="line">
                  <a:avLst/>
                </a:prstGeom>
                <a:noFill/>
                <a:ln w="127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43" name="Line 166"/>
                <p:cNvSpPr>
                  <a:spLocks noChangeShapeType="1"/>
                </p:cNvSpPr>
                <p:nvPr/>
              </p:nvSpPr>
              <p:spPr bwMode="auto">
                <a:xfrm flipV="1">
                  <a:off x="779" y="1909"/>
                  <a:ext cx="31" cy="9"/>
                </a:xfrm>
                <a:prstGeom prst="line">
                  <a:avLst/>
                </a:prstGeom>
                <a:noFill/>
                <a:ln w="127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grpSp>
        </p:grpSp>
      </p:grpSp>
      <p:grpSp>
        <p:nvGrpSpPr>
          <p:cNvPr id="34826" name="Group 169"/>
          <p:cNvGrpSpPr>
            <a:grpSpLocks/>
          </p:cNvGrpSpPr>
          <p:nvPr/>
        </p:nvGrpSpPr>
        <p:grpSpPr bwMode="auto">
          <a:xfrm>
            <a:off x="228600" y="3097213"/>
            <a:ext cx="1225550" cy="1079500"/>
            <a:chOff x="528" y="1281"/>
            <a:chExt cx="1002" cy="918"/>
          </a:xfrm>
        </p:grpSpPr>
        <p:sp>
          <p:nvSpPr>
            <p:cNvPr id="645" name="Freeform 107"/>
            <p:cNvSpPr>
              <a:spLocks/>
            </p:cNvSpPr>
            <p:nvPr/>
          </p:nvSpPr>
          <p:spPr bwMode="auto">
            <a:xfrm>
              <a:off x="933" y="1328"/>
              <a:ext cx="597" cy="284"/>
            </a:xfrm>
            <a:custGeom>
              <a:avLst/>
              <a:gdLst>
                <a:gd name="T0" fmla="*/ 395 w 597"/>
                <a:gd name="T1" fmla="*/ 283 h 284"/>
                <a:gd name="T2" fmla="*/ 596 w 597"/>
                <a:gd name="T3" fmla="*/ 219 h 284"/>
                <a:gd name="T4" fmla="*/ 208 w 597"/>
                <a:gd name="T5" fmla="*/ 0 h 284"/>
                <a:gd name="T6" fmla="*/ 0 w 597"/>
                <a:gd name="T7" fmla="*/ 66 h 284"/>
                <a:gd name="T8" fmla="*/ 395 w 597"/>
                <a:gd name="T9" fmla="*/ 283 h 284"/>
                <a:gd name="T10" fmla="*/ 0 60000 65536"/>
                <a:gd name="T11" fmla="*/ 0 60000 65536"/>
                <a:gd name="T12" fmla="*/ 0 60000 65536"/>
                <a:gd name="T13" fmla="*/ 0 60000 65536"/>
                <a:gd name="T14" fmla="*/ 0 60000 65536"/>
                <a:gd name="T15" fmla="*/ 0 w 597"/>
                <a:gd name="T16" fmla="*/ 0 h 284"/>
                <a:gd name="T17" fmla="*/ 597 w 597"/>
                <a:gd name="T18" fmla="*/ 284 h 284"/>
              </a:gdLst>
              <a:ahLst/>
              <a:cxnLst>
                <a:cxn ang="T10">
                  <a:pos x="T0" y="T1"/>
                </a:cxn>
                <a:cxn ang="T11">
                  <a:pos x="T2" y="T3"/>
                </a:cxn>
                <a:cxn ang="T12">
                  <a:pos x="T4" y="T5"/>
                </a:cxn>
                <a:cxn ang="T13">
                  <a:pos x="T6" y="T7"/>
                </a:cxn>
                <a:cxn ang="T14">
                  <a:pos x="T8" y="T9"/>
                </a:cxn>
              </a:cxnLst>
              <a:rect l="T15" t="T16" r="T17" b="T18"/>
              <a:pathLst>
                <a:path w="597" h="284">
                  <a:moveTo>
                    <a:pt x="395" y="283"/>
                  </a:moveTo>
                  <a:lnTo>
                    <a:pt x="596" y="219"/>
                  </a:lnTo>
                  <a:lnTo>
                    <a:pt x="208" y="0"/>
                  </a:lnTo>
                  <a:lnTo>
                    <a:pt x="0" y="66"/>
                  </a:lnTo>
                  <a:lnTo>
                    <a:pt x="395" y="283"/>
                  </a:lnTo>
                </a:path>
              </a:pathLst>
            </a:custGeom>
            <a:solidFill>
              <a:srgbClr val="99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46" name="Freeform 108"/>
            <p:cNvSpPr>
              <a:spLocks/>
            </p:cNvSpPr>
            <p:nvPr/>
          </p:nvSpPr>
          <p:spPr bwMode="auto">
            <a:xfrm>
              <a:off x="570" y="1281"/>
              <a:ext cx="501" cy="215"/>
            </a:xfrm>
            <a:custGeom>
              <a:avLst/>
              <a:gdLst>
                <a:gd name="T0" fmla="*/ 302 w 500"/>
                <a:gd name="T1" fmla="*/ 0 h 215"/>
                <a:gd name="T2" fmla="*/ 0 w 500"/>
                <a:gd name="T3" fmla="*/ 90 h 215"/>
                <a:gd name="T4" fmla="*/ 211 w 500"/>
                <a:gd name="T5" fmla="*/ 214 h 215"/>
                <a:gd name="T6" fmla="*/ 499 w 500"/>
                <a:gd name="T7" fmla="*/ 127 h 215"/>
                <a:gd name="T8" fmla="*/ 302 w 500"/>
                <a:gd name="T9" fmla="*/ 0 h 215"/>
                <a:gd name="T10" fmla="*/ 0 60000 65536"/>
                <a:gd name="T11" fmla="*/ 0 60000 65536"/>
                <a:gd name="T12" fmla="*/ 0 60000 65536"/>
                <a:gd name="T13" fmla="*/ 0 60000 65536"/>
                <a:gd name="T14" fmla="*/ 0 60000 65536"/>
                <a:gd name="T15" fmla="*/ 0 w 500"/>
                <a:gd name="T16" fmla="*/ 0 h 215"/>
                <a:gd name="T17" fmla="*/ 500 w 500"/>
                <a:gd name="T18" fmla="*/ 215 h 215"/>
              </a:gdLst>
              <a:ahLst/>
              <a:cxnLst>
                <a:cxn ang="T10">
                  <a:pos x="T0" y="T1"/>
                </a:cxn>
                <a:cxn ang="T11">
                  <a:pos x="T2" y="T3"/>
                </a:cxn>
                <a:cxn ang="T12">
                  <a:pos x="T4" y="T5"/>
                </a:cxn>
                <a:cxn ang="T13">
                  <a:pos x="T6" y="T7"/>
                </a:cxn>
                <a:cxn ang="T14">
                  <a:pos x="T8" y="T9"/>
                </a:cxn>
              </a:cxnLst>
              <a:rect l="T15" t="T16" r="T17" b="T18"/>
              <a:pathLst>
                <a:path w="500" h="215">
                  <a:moveTo>
                    <a:pt x="302" y="0"/>
                  </a:moveTo>
                  <a:lnTo>
                    <a:pt x="0" y="90"/>
                  </a:lnTo>
                  <a:lnTo>
                    <a:pt x="211" y="214"/>
                  </a:lnTo>
                  <a:lnTo>
                    <a:pt x="499" y="127"/>
                  </a:lnTo>
                  <a:lnTo>
                    <a:pt x="302" y="0"/>
                  </a:lnTo>
                </a:path>
              </a:pathLst>
            </a:custGeom>
            <a:solidFill>
              <a:srgbClr val="99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47" name="Freeform 109"/>
            <p:cNvSpPr>
              <a:spLocks/>
            </p:cNvSpPr>
            <p:nvPr/>
          </p:nvSpPr>
          <p:spPr bwMode="auto">
            <a:xfrm>
              <a:off x="1038" y="1547"/>
              <a:ext cx="489" cy="549"/>
            </a:xfrm>
            <a:custGeom>
              <a:avLst/>
              <a:gdLst>
                <a:gd name="T0" fmla="*/ 489 w 490"/>
                <a:gd name="T1" fmla="*/ 0 h 550"/>
                <a:gd name="T2" fmla="*/ 230 w 490"/>
                <a:gd name="T3" fmla="*/ 80 h 550"/>
                <a:gd name="T4" fmla="*/ 230 w 490"/>
                <a:gd name="T5" fmla="*/ 284 h 550"/>
                <a:gd name="T6" fmla="*/ 0 w 490"/>
                <a:gd name="T7" fmla="*/ 335 h 550"/>
                <a:gd name="T8" fmla="*/ 0 w 490"/>
                <a:gd name="T9" fmla="*/ 549 h 550"/>
                <a:gd name="T10" fmla="*/ 487 w 490"/>
                <a:gd name="T11" fmla="*/ 415 h 550"/>
                <a:gd name="T12" fmla="*/ 489 w 490"/>
                <a:gd name="T13" fmla="*/ 0 h 550"/>
                <a:gd name="T14" fmla="*/ 0 60000 65536"/>
                <a:gd name="T15" fmla="*/ 0 60000 65536"/>
                <a:gd name="T16" fmla="*/ 0 60000 65536"/>
                <a:gd name="T17" fmla="*/ 0 60000 65536"/>
                <a:gd name="T18" fmla="*/ 0 60000 65536"/>
                <a:gd name="T19" fmla="*/ 0 60000 65536"/>
                <a:gd name="T20" fmla="*/ 0 60000 65536"/>
                <a:gd name="T21" fmla="*/ 0 w 490"/>
                <a:gd name="T22" fmla="*/ 0 h 550"/>
                <a:gd name="T23" fmla="*/ 490 w 490"/>
                <a:gd name="T24" fmla="*/ 550 h 5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550">
                  <a:moveTo>
                    <a:pt x="489" y="0"/>
                  </a:moveTo>
                  <a:lnTo>
                    <a:pt x="230" y="80"/>
                  </a:lnTo>
                  <a:lnTo>
                    <a:pt x="230" y="284"/>
                  </a:lnTo>
                  <a:lnTo>
                    <a:pt x="0" y="335"/>
                  </a:lnTo>
                  <a:lnTo>
                    <a:pt x="0" y="549"/>
                  </a:lnTo>
                  <a:lnTo>
                    <a:pt x="487" y="415"/>
                  </a:lnTo>
                  <a:lnTo>
                    <a:pt x="489" y="0"/>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48" name="Freeform 110"/>
            <p:cNvSpPr>
              <a:spLocks/>
            </p:cNvSpPr>
            <p:nvPr/>
          </p:nvSpPr>
          <p:spPr bwMode="auto">
            <a:xfrm>
              <a:off x="780" y="1408"/>
              <a:ext cx="289" cy="288"/>
            </a:xfrm>
            <a:custGeom>
              <a:avLst/>
              <a:gdLst>
                <a:gd name="T0" fmla="*/ 0 w 289"/>
                <a:gd name="T1" fmla="*/ 287 h 288"/>
                <a:gd name="T2" fmla="*/ 0 w 289"/>
                <a:gd name="T3" fmla="*/ 85 h 288"/>
                <a:gd name="T4" fmla="*/ 288 w 289"/>
                <a:gd name="T5" fmla="*/ 0 h 288"/>
                <a:gd name="T6" fmla="*/ 288 w 289"/>
                <a:gd name="T7" fmla="*/ 196 h 288"/>
                <a:gd name="T8" fmla="*/ 0 w 289"/>
                <a:gd name="T9" fmla="*/ 287 h 288"/>
                <a:gd name="T10" fmla="*/ 0 60000 65536"/>
                <a:gd name="T11" fmla="*/ 0 60000 65536"/>
                <a:gd name="T12" fmla="*/ 0 60000 65536"/>
                <a:gd name="T13" fmla="*/ 0 60000 65536"/>
                <a:gd name="T14" fmla="*/ 0 60000 65536"/>
                <a:gd name="T15" fmla="*/ 0 w 289"/>
                <a:gd name="T16" fmla="*/ 0 h 288"/>
                <a:gd name="T17" fmla="*/ 289 w 289"/>
                <a:gd name="T18" fmla="*/ 288 h 288"/>
              </a:gdLst>
              <a:ahLst/>
              <a:cxnLst>
                <a:cxn ang="T10">
                  <a:pos x="T0" y="T1"/>
                </a:cxn>
                <a:cxn ang="T11">
                  <a:pos x="T2" y="T3"/>
                </a:cxn>
                <a:cxn ang="T12">
                  <a:pos x="T4" y="T5"/>
                </a:cxn>
                <a:cxn ang="T13">
                  <a:pos x="T6" y="T7"/>
                </a:cxn>
                <a:cxn ang="T14">
                  <a:pos x="T8" y="T9"/>
                </a:cxn>
              </a:cxnLst>
              <a:rect l="T15" t="T16" r="T17" b="T18"/>
              <a:pathLst>
                <a:path w="289" h="288">
                  <a:moveTo>
                    <a:pt x="0" y="287"/>
                  </a:moveTo>
                  <a:lnTo>
                    <a:pt x="0" y="85"/>
                  </a:lnTo>
                  <a:lnTo>
                    <a:pt x="288" y="0"/>
                  </a:lnTo>
                  <a:lnTo>
                    <a:pt x="288" y="196"/>
                  </a:lnTo>
                  <a:lnTo>
                    <a:pt x="0" y="287"/>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49" name="Freeform 111"/>
            <p:cNvSpPr>
              <a:spLocks/>
            </p:cNvSpPr>
            <p:nvPr/>
          </p:nvSpPr>
          <p:spPr bwMode="auto">
            <a:xfrm>
              <a:off x="1068" y="1466"/>
              <a:ext cx="263" cy="290"/>
            </a:xfrm>
            <a:custGeom>
              <a:avLst/>
              <a:gdLst>
                <a:gd name="T0" fmla="*/ 0 w 263"/>
                <a:gd name="T1" fmla="*/ 0 h 290"/>
                <a:gd name="T2" fmla="*/ 0 w 263"/>
                <a:gd name="T3" fmla="*/ 136 h 290"/>
                <a:gd name="T4" fmla="*/ 262 w 263"/>
                <a:gd name="T5" fmla="*/ 289 h 290"/>
                <a:gd name="T6" fmla="*/ 262 w 263"/>
                <a:gd name="T7" fmla="*/ 142 h 290"/>
                <a:gd name="T8" fmla="*/ 0 w 263"/>
                <a:gd name="T9" fmla="*/ 0 h 290"/>
                <a:gd name="T10" fmla="*/ 0 60000 65536"/>
                <a:gd name="T11" fmla="*/ 0 60000 65536"/>
                <a:gd name="T12" fmla="*/ 0 60000 65536"/>
                <a:gd name="T13" fmla="*/ 0 60000 65536"/>
                <a:gd name="T14" fmla="*/ 0 60000 65536"/>
                <a:gd name="T15" fmla="*/ 0 w 263"/>
                <a:gd name="T16" fmla="*/ 0 h 290"/>
                <a:gd name="T17" fmla="*/ 263 w 263"/>
                <a:gd name="T18" fmla="*/ 290 h 290"/>
              </a:gdLst>
              <a:ahLst/>
              <a:cxnLst>
                <a:cxn ang="T10">
                  <a:pos x="T0" y="T1"/>
                </a:cxn>
                <a:cxn ang="T11">
                  <a:pos x="T2" y="T3"/>
                </a:cxn>
                <a:cxn ang="T12">
                  <a:pos x="T4" y="T5"/>
                </a:cxn>
                <a:cxn ang="T13">
                  <a:pos x="T6" y="T7"/>
                </a:cxn>
                <a:cxn ang="T14">
                  <a:pos x="T8" y="T9"/>
                </a:cxn>
              </a:cxnLst>
              <a:rect l="T15" t="T16" r="T17" b="T18"/>
              <a:pathLst>
                <a:path w="263" h="290">
                  <a:moveTo>
                    <a:pt x="0" y="0"/>
                  </a:moveTo>
                  <a:lnTo>
                    <a:pt x="0" y="136"/>
                  </a:lnTo>
                  <a:lnTo>
                    <a:pt x="262" y="289"/>
                  </a:lnTo>
                  <a:lnTo>
                    <a:pt x="262" y="142"/>
                  </a:lnTo>
                  <a:lnTo>
                    <a:pt x="0" y="0"/>
                  </a:lnTo>
                </a:path>
              </a:pathLst>
            </a:custGeom>
            <a:solidFill>
              <a:srgbClr val="3399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50" name="Freeform 112"/>
            <p:cNvSpPr>
              <a:spLocks/>
            </p:cNvSpPr>
            <p:nvPr/>
          </p:nvSpPr>
          <p:spPr bwMode="auto">
            <a:xfrm>
              <a:off x="1196" y="1972"/>
              <a:ext cx="29" cy="227"/>
            </a:xfrm>
            <a:custGeom>
              <a:avLst/>
              <a:gdLst>
                <a:gd name="T0" fmla="*/ 28 w 29"/>
                <a:gd name="T1" fmla="*/ 17 h 227"/>
                <a:gd name="T2" fmla="*/ 28 w 29"/>
                <a:gd name="T3" fmla="*/ 226 h 227"/>
                <a:gd name="T4" fmla="*/ 0 w 29"/>
                <a:gd name="T5" fmla="*/ 209 h 227"/>
                <a:gd name="T6" fmla="*/ 0 w 29"/>
                <a:gd name="T7" fmla="*/ 0 h 227"/>
                <a:gd name="T8" fmla="*/ 28 w 29"/>
                <a:gd name="T9" fmla="*/ 17 h 227"/>
                <a:gd name="T10" fmla="*/ 0 60000 65536"/>
                <a:gd name="T11" fmla="*/ 0 60000 65536"/>
                <a:gd name="T12" fmla="*/ 0 60000 65536"/>
                <a:gd name="T13" fmla="*/ 0 60000 65536"/>
                <a:gd name="T14" fmla="*/ 0 60000 65536"/>
                <a:gd name="T15" fmla="*/ 0 w 29"/>
                <a:gd name="T16" fmla="*/ 0 h 227"/>
                <a:gd name="T17" fmla="*/ 29 w 29"/>
                <a:gd name="T18" fmla="*/ 227 h 227"/>
              </a:gdLst>
              <a:ahLst/>
              <a:cxnLst>
                <a:cxn ang="T10">
                  <a:pos x="T0" y="T1"/>
                </a:cxn>
                <a:cxn ang="T11">
                  <a:pos x="T2" y="T3"/>
                </a:cxn>
                <a:cxn ang="T12">
                  <a:pos x="T4" y="T5"/>
                </a:cxn>
                <a:cxn ang="T13">
                  <a:pos x="T6" y="T7"/>
                </a:cxn>
                <a:cxn ang="T14">
                  <a:pos x="T8" y="T9"/>
                </a:cxn>
              </a:cxnLst>
              <a:rect l="T15" t="T16" r="T17" b="T18"/>
              <a:pathLst>
                <a:path w="29" h="227">
                  <a:moveTo>
                    <a:pt x="28" y="17"/>
                  </a:moveTo>
                  <a:lnTo>
                    <a:pt x="28" y="226"/>
                  </a:lnTo>
                  <a:lnTo>
                    <a:pt x="0" y="209"/>
                  </a:lnTo>
                  <a:lnTo>
                    <a:pt x="0" y="0"/>
                  </a:lnTo>
                  <a:lnTo>
                    <a:pt x="28" y="17"/>
                  </a:lnTo>
                </a:path>
              </a:pathLst>
            </a:custGeom>
            <a:solidFill>
              <a:srgbClr val="3399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51" name="Freeform 113"/>
            <p:cNvSpPr>
              <a:spLocks/>
            </p:cNvSpPr>
            <p:nvPr/>
          </p:nvSpPr>
          <p:spPr bwMode="auto">
            <a:xfrm>
              <a:off x="1222" y="1975"/>
              <a:ext cx="27" cy="224"/>
            </a:xfrm>
            <a:custGeom>
              <a:avLst/>
              <a:gdLst>
                <a:gd name="T0" fmla="*/ 26 w 27"/>
                <a:gd name="T1" fmla="*/ 0 h 224"/>
                <a:gd name="T2" fmla="*/ 26 w 27"/>
                <a:gd name="T3" fmla="*/ 215 h 224"/>
                <a:gd name="T4" fmla="*/ 0 w 27"/>
                <a:gd name="T5" fmla="*/ 223 h 224"/>
                <a:gd name="T6" fmla="*/ 0 w 27"/>
                <a:gd name="T7" fmla="*/ 14 h 224"/>
                <a:gd name="T8" fmla="*/ 26 w 27"/>
                <a:gd name="T9" fmla="*/ 0 h 224"/>
                <a:gd name="T10" fmla="*/ 0 60000 65536"/>
                <a:gd name="T11" fmla="*/ 0 60000 65536"/>
                <a:gd name="T12" fmla="*/ 0 60000 65536"/>
                <a:gd name="T13" fmla="*/ 0 60000 65536"/>
                <a:gd name="T14" fmla="*/ 0 60000 65536"/>
                <a:gd name="T15" fmla="*/ 0 w 27"/>
                <a:gd name="T16" fmla="*/ 0 h 224"/>
                <a:gd name="T17" fmla="*/ 27 w 27"/>
                <a:gd name="T18" fmla="*/ 224 h 224"/>
              </a:gdLst>
              <a:ahLst/>
              <a:cxnLst>
                <a:cxn ang="T10">
                  <a:pos x="T0" y="T1"/>
                </a:cxn>
                <a:cxn ang="T11">
                  <a:pos x="T2" y="T3"/>
                </a:cxn>
                <a:cxn ang="T12">
                  <a:pos x="T4" y="T5"/>
                </a:cxn>
                <a:cxn ang="T13">
                  <a:pos x="T6" y="T7"/>
                </a:cxn>
                <a:cxn ang="T14">
                  <a:pos x="T8" y="T9"/>
                </a:cxn>
              </a:cxnLst>
              <a:rect l="T15" t="T16" r="T17" b="T18"/>
              <a:pathLst>
                <a:path w="27" h="224">
                  <a:moveTo>
                    <a:pt x="26" y="0"/>
                  </a:moveTo>
                  <a:lnTo>
                    <a:pt x="26" y="215"/>
                  </a:lnTo>
                  <a:lnTo>
                    <a:pt x="0" y="223"/>
                  </a:lnTo>
                  <a:lnTo>
                    <a:pt x="0" y="14"/>
                  </a:lnTo>
                  <a:lnTo>
                    <a:pt x="26" y="0"/>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52" name="Freeform 114"/>
            <p:cNvSpPr>
              <a:spLocks/>
            </p:cNvSpPr>
            <p:nvPr/>
          </p:nvSpPr>
          <p:spPr bwMode="auto">
            <a:xfrm>
              <a:off x="781" y="1600"/>
              <a:ext cx="739" cy="351"/>
            </a:xfrm>
            <a:custGeom>
              <a:avLst/>
              <a:gdLst>
                <a:gd name="T0" fmla="*/ 437 w 738"/>
                <a:gd name="T1" fmla="*/ 350 h 351"/>
                <a:gd name="T2" fmla="*/ 737 w 738"/>
                <a:gd name="T3" fmla="*/ 261 h 351"/>
                <a:gd name="T4" fmla="*/ 284 w 738"/>
                <a:gd name="T5" fmla="*/ 0 h 351"/>
                <a:gd name="T6" fmla="*/ 0 w 738"/>
                <a:gd name="T7" fmla="*/ 94 h 351"/>
                <a:gd name="T8" fmla="*/ 437 w 738"/>
                <a:gd name="T9" fmla="*/ 350 h 351"/>
                <a:gd name="T10" fmla="*/ 0 60000 65536"/>
                <a:gd name="T11" fmla="*/ 0 60000 65536"/>
                <a:gd name="T12" fmla="*/ 0 60000 65536"/>
                <a:gd name="T13" fmla="*/ 0 60000 65536"/>
                <a:gd name="T14" fmla="*/ 0 60000 65536"/>
                <a:gd name="T15" fmla="*/ 0 w 738"/>
                <a:gd name="T16" fmla="*/ 0 h 351"/>
                <a:gd name="T17" fmla="*/ 738 w 738"/>
                <a:gd name="T18" fmla="*/ 351 h 351"/>
              </a:gdLst>
              <a:ahLst/>
              <a:cxnLst>
                <a:cxn ang="T10">
                  <a:pos x="T0" y="T1"/>
                </a:cxn>
                <a:cxn ang="T11">
                  <a:pos x="T2" y="T3"/>
                </a:cxn>
                <a:cxn ang="T12">
                  <a:pos x="T4" y="T5"/>
                </a:cxn>
                <a:cxn ang="T13">
                  <a:pos x="T6" y="T7"/>
                </a:cxn>
                <a:cxn ang="T14">
                  <a:pos x="T8" y="T9"/>
                </a:cxn>
              </a:cxnLst>
              <a:rect l="T15" t="T16" r="T17" b="T18"/>
              <a:pathLst>
                <a:path w="738" h="351">
                  <a:moveTo>
                    <a:pt x="437" y="350"/>
                  </a:moveTo>
                  <a:lnTo>
                    <a:pt x="737" y="261"/>
                  </a:lnTo>
                  <a:lnTo>
                    <a:pt x="284" y="0"/>
                  </a:lnTo>
                  <a:lnTo>
                    <a:pt x="0" y="94"/>
                  </a:lnTo>
                  <a:lnTo>
                    <a:pt x="437" y="350"/>
                  </a:lnTo>
                </a:path>
              </a:pathLst>
            </a:custGeom>
            <a:solidFill>
              <a:srgbClr val="99C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53" name="Freeform 115"/>
            <p:cNvSpPr>
              <a:spLocks/>
            </p:cNvSpPr>
            <p:nvPr/>
          </p:nvSpPr>
          <p:spPr bwMode="auto">
            <a:xfrm>
              <a:off x="1294" y="1758"/>
              <a:ext cx="97" cy="140"/>
            </a:xfrm>
            <a:custGeom>
              <a:avLst/>
              <a:gdLst>
                <a:gd name="T0" fmla="*/ 96 w 97"/>
                <a:gd name="T1" fmla="*/ 0 h 141"/>
                <a:gd name="T2" fmla="*/ 0 w 97"/>
                <a:gd name="T3" fmla="*/ 18 h 141"/>
                <a:gd name="T4" fmla="*/ 0 w 97"/>
                <a:gd name="T5" fmla="*/ 140 h 141"/>
                <a:gd name="T6" fmla="*/ 96 w 97"/>
                <a:gd name="T7" fmla="*/ 115 h 141"/>
                <a:gd name="T8" fmla="*/ 96 w 97"/>
                <a:gd name="T9" fmla="*/ 0 h 141"/>
                <a:gd name="T10" fmla="*/ 0 60000 65536"/>
                <a:gd name="T11" fmla="*/ 0 60000 65536"/>
                <a:gd name="T12" fmla="*/ 0 60000 65536"/>
                <a:gd name="T13" fmla="*/ 0 60000 65536"/>
                <a:gd name="T14" fmla="*/ 0 60000 65536"/>
                <a:gd name="T15" fmla="*/ 0 w 97"/>
                <a:gd name="T16" fmla="*/ 0 h 141"/>
                <a:gd name="T17" fmla="*/ 97 w 97"/>
                <a:gd name="T18" fmla="*/ 141 h 141"/>
              </a:gdLst>
              <a:ahLst/>
              <a:cxnLst>
                <a:cxn ang="T10">
                  <a:pos x="T0" y="T1"/>
                </a:cxn>
                <a:cxn ang="T11">
                  <a:pos x="T2" y="T3"/>
                </a:cxn>
                <a:cxn ang="T12">
                  <a:pos x="T4" y="T5"/>
                </a:cxn>
                <a:cxn ang="T13">
                  <a:pos x="T6" y="T7"/>
                </a:cxn>
                <a:cxn ang="T14">
                  <a:pos x="T8" y="T9"/>
                </a:cxn>
              </a:cxnLst>
              <a:rect l="T15" t="T16" r="T17" b="T18"/>
              <a:pathLst>
                <a:path w="97" h="141">
                  <a:moveTo>
                    <a:pt x="96" y="0"/>
                  </a:moveTo>
                  <a:lnTo>
                    <a:pt x="0" y="18"/>
                  </a:lnTo>
                  <a:lnTo>
                    <a:pt x="0" y="140"/>
                  </a:lnTo>
                  <a:lnTo>
                    <a:pt x="96" y="115"/>
                  </a:lnTo>
                  <a:lnTo>
                    <a:pt x="9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54" name="Freeform 116"/>
            <p:cNvSpPr>
              <a:spLocks/>
            </p:cNvSpPr>
            <p:nvPr/>
          </p:nvSpPr>
          <p:spPr bwMode="auto">
            <a:xfrm>
              <a:off x="1305" y="1763"/>
              <a:ext cx="96" cy="139"/>
            </a:xfrm>
            <a:custGeom>
              <a:avLst/>
              <a:gdLst>
                <a:gd name="T0" fmla="*/ 96 w 97"/>
                <a:gd name="T1" fmla="*/ 0 h 139"/>
                <a:gd name="T2" fmla="*/ 0 w 97"/>
                <a:gd name="T3" fmla="*/ 19 h 139"/>
                <a:gd name="T4" fmla="*/ 0 w 97"/>
                <a:gd name="T5" fmla="*/ 138 h 139"/>
                <a:gd name="T6" fmla="*/ 96 w 97"/>
                <a:gd name="T7" fmla="*/ 113 h 139"/>
                <a:gd name="T8" fmla="*/ 96 w 97"/>
                <a:gd name="T9" fmla="*/ 0 h 139"/>
                <a:gd name="T10" fmla="*/ 0 60000 65536"/>
                <a:gd name="T11" fmla="*/ 0 60000 65536"/>
                <a:gd name="T12" fmla="*/ 0 60000 65536"/>
                <a:gd name="T13" fmla="*/ 0 60000 65536"/>
                <a:gd name="T14" fmla="*/ 0 60000 65536"/>
                <a:gd name="T15" fmla="*/ 0 w 97"/>
                <a:gd name="T16" fmla="*/ 0 h 139"/>
                <a:gd name="T17" fmla="*/ 97 w 97"/>
                <a:gd name="T18" fmla="*/ 139 h 139"/>
              </a:gdLst>
              <a:ahLst/>
              <a:cxnLst>
                <a:cxn ang="T10">
                  <a:pos x="T0" y="T1"/>
                </a:cxn>
                <a:cxn ang="T11">
                  <a:pos x="T2" y="T3"/>
                </a:cxn>
                <a:cxn ang="T12">
                  <a:pos x="T4" y="T5"/>
                </a:cxn>
                <a:cxn ang="T13">
                  <a:pos x="T6" y="T7"/>
                </a:cxn>
                <a:cxn ang="T14">
                  <a:pos x="T8" y="T9"/>
                </a:cxn>
              </a:cxnLst>
              <a:rect l="T15" t="T16" r="T17" b="T18"/>
              <a:pathLst>
                <a:path w="97" h="139">
                  <a:moveTo>
                    <a:pt x="96" y="0"/>
                  </a:moveTo>
                  <a:lnTo>
                    <a:pt x="0" y="19"/>
                  </a:lnTo>
                  <a:lnTo>
                    <a:pt x="0" y="138"/>
                  </a:lnTo>
                  <a:lnTo>
                    <a:pt x="96" y="113"/>
                  </a:lnTo>
                  <a:lnTo>
                    <a:pt x="96"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55" name="Freeform 117"/>
            <p:cNvSpPr>
              <a:spLocks/>
            </p:cNvSpPr>
            <p:nvPr/>
          </p:nvSpPr>
          <p:spPr bwMode="auto">
            <a:xfrm>
              <a:off x="1311" y="1816"/>
              <a:ext cx="83" cy="42"/>
            </a:xfrm>
            <a:custGeom>
              <a:avLst/>
              <a:gdLst>
                <a:gd name="T0" fmla="*/ 0 w 83"/>
                <a:gd name="T1" fmla="*/ 40 h 41"/>
                <a:gd name="T2" fmla="*/ 82 w 83"/>
                <a:gd name="T3" fmla="*/ 20 h 41"/>
                <a:gd name="T4" fmla="*/ 82 w 83"/>
                <a:gd name="T5" fmla="*/ 0 h 41"/>
                <a:gd name="T6" fmla="*/ 0 w 83"/>
                <a:gd name="T7" fmla="*/ 16 h 41"/>
                <a:gd name="T8" fmla="*/ 0 w 83"/>
                <a:gd name="T9" fmla="*/ 40 h 41"/>
                <a:gd name="T10" fmla="*/ 0 60000 65536"/>
                <a:gd name="T11" fmla="*/ 0 60000 65536"/>
                <a:gd name="T12" fmla="*/ 0 60000 65536"/>
                <a:gd name="T13" fmla="*/ 0 60000 65536"/>
                <a:gd name="T14" fmla="*/ 0 60000 65536"/>
                <a:gd name="T15" fmla="*/ 0 w 83"/>
                <a:gd name="T16" fmla="*/ 0 h 41"/>
                <a:gd name="T17" fmla="*/ 83 w 83"/>
                <a:gd name="T18" fmla="*/ 41 h 41"/>
              </a:gdLst>
              <a:ahLst/>
              <a:cxnLst>
                <a:cxn ang="T10">
                  <a:pos x="T0" y="T1"/>
                </a:cxn>
                <a:cxn ang="T11">
                  <a:pos x="T2" y="T3"/>
                </a:cxn>
                <a:cxn ang="T12">
                  <a:pos x="T4" y="T5"/>
                </a:cxn>
                <a:cxn ang="T13">
                  <a:pos x="T6" y="T7"/>
                </a:cxn>
                <a:cxn ang="T14">
                  <a:pos x="T8" y="T9"/>
                </a:cxn>
              </a:cxnLst>
              <a:rect l="T15" t="T16" r="T17" b="T18"/>
              <a:pathLst>
                <a:path w="83" h="41">
                  <a:moveTo>
                    <a:pt x="0" y="40"/>
                  </a:moveTo>
                  <a:lnTo>
                    <a:pt x="82" y="20"/>
                  </a:lnTo>
                  <a:lnTo>
                    <a:pt x="82" y="0"/>
                  </a:lnTo>
                  <a:lnTo>
                    <a:pt x="0" y="16"/>
                  </a:lnTo>
                  <a:lnTo>
                    <a:pt x="0" y="40"/>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56" name="Freeform 118"/>
            <p:cNvSpPr>
              <a:spLocks/>
            </p:cNvSpPr>
            <p:nvPr/>
          </p:nvSpPr>
          <p:spPr bwMode="auto">
            <a:xfrm>
              <a:off x="1342" y="1785"/>
              <a:ext cx="25" cy="100"/>
            </a:xfrm>
            <a:custGeom>
              <a:avLst/>
              <a:gdLst>
                <a:gd name="T0" fmla="*/ 0 w 24"/>
                <a:gd name="T1" fmla="*/ 98 h 99"/>
                <a:gd name="T2" fmla="*/ 23 w 24"/>
                <a:gd name="T3" fmla="*/ 91 h 99"/>
                <a:gd name="T4" fmla="*/ 21 w 24"/>
                <a:gd name="T5" fmla="*/ 0 h 99"/>
                <a:gd name="T6" fmla="*/ 0 w 24"/>
                <a:gd name="T7" fmla="*/ 4 h 99"/>
                <a:gd name="T8" fmla="*/ 0 w 24"/>
                <a:gd name="T9" fmla="*/ 98 h 99"/>
                <a:gd name="T10" fmla="*/ 0 60000 65536"/>
                <a:gd name="T11" fmla="*/ 0 60000 65536"/>
                <a:gd name="T12" fmla="*/ 0 60000 65536"/>
                <a:gd name="T13" fmla="*/ 0 60000 65536"/>
                <a:gd name="T14" fmla="*/ 0 60000 65536"/>
                <a:gd name="T15" fmla="*/ 0 w 24"/>
                <a:gd name="T16" fmla="*/ 0 h 99"/>
                <a:gd name="T17" fmla="*/ 24 w 24"/>
                <a:gd name="T18" fmla="*/ 99 h 99"/>
              </a:gdLst>
              <a:ahLst/>
              <a:cxnLst>
                <a:cxn ang="T10">
                  <a:pos x="T0" y="T1"/>
                </a:cxn>
                <a:cxn ang="T11">
                  <a:pos x="T2" y="T3"/>
                </a:cxn>
                <a:cxn ang="T12">
                  <a:pos x="T4" y="T5"/>
                </a:cxn>
                <a:cxn ang="T13">
                  <a:pos x="T6" y="T7"/>
                </a:cxn>
                <a:cxn ang="T14">
                  <a:pos x="T8" y="T9"/>
                </a:cxn>
              </a:cxnLst>
              <a:rect l="T15" t="T16" r="T17" b="T18"/>
              <a:pathLst>
                <a:path w="24" h="99">
                  <a:moveTo>
                    <a:pt x="0" y="98"/>
                  </a:moveTo>
                  <a:lnTo>
                    <a:pt x="23" y="91"/>
                  </a:lnTo>
                  <a:lnTo>
                    <a:pt x="21" y="0"/>
                  </a:lnTo>
                  <a:lnTo>
                    <a:pt x="0" y="4"/>
                  </a:lnTo>
                  <a:lnTo>
                    <a:pt x="0" y="98"/>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57" name="Freeform 119"/>
            <p:cNvSpPr>
              <a:spLocks/>
            </p:cNvSpPr>
            <p:nvPr/>
          </p:nvSpPr>
          <p:spPr bwMode="auto">
            <a:xfrm>
              <a:off x="570" y="1373"/>
              <a:ext cx="654" cy="728"/>
            </a:xfrm>
            <a:custGeom>
              <a:avLst/>
              <a:gdLst>
                <a:gd name="T0" fmla="*/ 211 w 654"/>
                <a:gd name="T1" fmla="*/ 321 h 727"/>
                <a:gd name="T2" fmla="*/ 211 w 654"/>
                <a:gd name="T3" fmla="*/ 122 h 727"/>
                <a:gd name="T4" fmla="*/ 0 w 654"/>
                <a:gd name="T5" fmla="*/ 0 h 727"/>
                <a:gd name="T6" fmla="*/ 0 w 654"/>
                <a:gd name="T7" fmla="*/ 455 h 727"/>
                <a:gd name="T8" fmla="*/ 125 w 654"/>
                <a:gd name="T9" fmla="*/ 530 h 727"/>
                <a:gd name="T10" fmla="*/ 125 w 654"/>
                <a:gd name="T11" fmla="*/ 399 h 727"/>
                <a:gd name="T12" fmla="*/ 289 w 654"/>
                <a:gd name="T13" fmla="*/ 485 h 727"/>
                <a:gd name="T14" fmla="*/ 285 w 654"/>
                <a:gd name="T15" fmla="*/ 616 h 727"/>
                <a:gd name="T16" fmla="*/ 466 w 654"/>
                <a:gd name="T17" fmla="*/ 726 h 727"/>
                <a:gd name="T18" fmla="*/ 466 w 654"/>
                <a:gd name="T19" fmla="*/ 512 h 727"/>
                <a:gd name="T20" fmla="*/ 653 w 654"/>
                <a:gd name="T21" fmla="*/ 615 h 727"/>
                <a:gd name="T22" fmla="*/ 653 w 654"/>
                <a:gd name="T23" fmla="*/ 574 h 727"/>
                <a:gd name="T24" fmla="*/ 211 w 654"/>
                <a:gd name="T25" fmla="*/ 321 h 7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4"/>
                <a:gd name="T40" fmla="*/ 0 h 727"/>
                <a:gd name="T41" fmla="*/ 654 w 654"/>
                <a:gd name="T42" fmla="*/ 727 h 7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4" h="727">
                  <a:moveTo>
                    <a:pt x="211" y="321"/>
                  </a:moveTo>
                  <a:lnTo>
                    <a:pt x="211" y="122"/>
                  </a:lnTo>
                  <a:lnTo>
                    <a:pt x="0" y="0"/>
                  </a:lnTo>
                  <a:lnTo>
                    <a:pt x="0" y="455"/>
                  </a:lnTo>
                  <a:lnTo>
                    <a:pt x="125" y="530"/>
                  </a:lnTo>
                  <a:lnTo>
                    <a:pt x="125" y="399"/>
                  </a:lnTo>
                  <a:lnTo>
                    <a:pt x="289" y="485"/>
                  </a:lnTo>
                  <a:lnTo>
                    <a:pt x="285" y="616"/>
                  </a:lnTo>
                  <a:lnTo>
                    <a:pt x="466" y="726"/>
                  </a:lnTo>
                  <a:lnTo>
                    <a:pt x="466" y="512"/>
                  </a:lnTo>
                  <a:lnTo>
                    <a:pt x="653" y="615"/>
                  </a:lnTo>
                  <a:lnTo>
                    <a:pt x="653" y="574"/>
                  </a:lnTo>
                  <a:lnTo>
                    <a:pt x="211" y="321"/>
                  </a:lnTo>
                </a:path>
              </a:pathLst>
            </a:custGeom>
            <a:solidFill>
              <a:srgbClr val="3399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58" name="Freeform 120"/>
            <p:cNvSpPr>
              <a:spLocks/>
            </p:cNvSpPr>
            <p:nvPr/>
          </p:nvSpPr>
          <p:spPr bwMode="auto">
            <a:xfrm>
              <a:off x="695" y="1767"/>
              <a:ext cx="165" cy="142"/>
            </a:xfrm>
            <a:custGeom>
              <a:avLst/>
              <a:gdLst>
                <a:gd name="T0" fmla="*/ 163 w 164"/>
                <a:gd name="T1" fmla="*/ 92 h 142"/>
                <a:gd name="T2" fmla="*/ 137 w 164"/>
                <a:gd name="T3" fmla="*/ 77 h 142"/>
                <a:gd name="T4" fmla="*/ 0 w 164"/>
                <a:gd name="T5" fmla="*/ 0 h 142"/>
                <a:gd name="T6" fmla="*/ 0 w 164"/>
                <a:gd name="T7" fmla="*/ 138 h 142"/>
                <a:gd name="T8" fmla="*/ 3 w 164"/>
                <a:gd name="T9" fmla="*/ 141 h 142"/>
                <a:gd name="T10" fmla="*/ 163 w 164"/>
                <a:gd name="T11" fmla="*/ 92 h 142"/>
                <a:gd name="T12" fmla="*/ 0 60000 65536"/>
                <a:gd name="T13" fmla="*/ 0 60000 65536"/>
                <a:gd name="T14" fmla="*/ 0 60000 65536"/>
                <a:gd name="T15" fmla="*/ 0 60000 65536"/>
                <a:gd name="T16" fmla="*/ 0 60000 65536"/>
                <a:gd name="T17" fmla="*/ 0 60000 65536"/>
                <a:gd name="T18" fmla="*/ 0 w 164"/>
                <a:gd name="T19" fmla="*/ 0 h 142"/>
                <a:gd name="T20" fmla="*/ 164 w 164"/>
                <a:gd name="T21" fmla="*/ 142 h 142"/>
              </a:gdLst>
              <a:ahLst/>
              <a:cxnLst>
                <a:cxn ang="T12">
                  <a:pos x="T0" y="T1"/>
                </a:cxn>
                <a:cxn ang="T13">
                  <a:pos x="T2" y="T3"/>
                </a:cxn>
                <a:cxn ang="T14">
                  <a:pos x="T4" y="T5"/>
                </a:cxn>
                <a:cxn ang="T15">
                  <a:pos x="T6" y="T7"/>
                </a:cxn>
                <a:cxn ang="T16">
                  <a:pos x="T8" y="T9"/>
                </a:cxn>
                <a:cxn ang="T17">
                  <a:pos x="T10" y="T11"/>
                </a:cxn>
              </a:cxnLst>
              <a:rect l="T18" t="T19" r="T20" b="T21"/>
              <a:pathLst>
                <a:path w="164" h="142">
                  <a:moveTo>
                    <a:pt x="163" y="92"/>
                  </a:moveTo>
                  <a:lnTo>
                    <a:pt x="137" y="77"/>
                  </a:lnTo>
                  <a:lnTo>
                    <a:pt x="0" y="0"/>
                  </a:lnTo>
                  <a:lnTo>
                    <a:pt x="0" y="138"/>
                  </a:lnTo>
                  <a:lnTo>
                    <a:pt x="3" y="141"/>
                  </a:lnTo>
                  <a:lnTo>
                    <a:pt x="163" y="9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59" name="Freeform 121"/>
            <p:cNvSpPr>
              <a:spLocks/>
            </p:cNvSpPr>
            <p:nvPr/>
          </p:nvSpPr>
          <p:spPr bwMode="auto">
            <a:xfrm>
              <a:off x="593" y="1478"/>
              <a:ext cx="62" cy="107"/>
            </a:xfrm>
            <a:custGeom>
              <a:avLst/>
              <a:gdLst>
                <a:gd name="T0" fmla="*/ 61 w 62"/>
                <a:gd name="T1" fmla="*/ 106 h 107"/>
                <a:gd name="T2" fmla="*/ 61 w 62"/>
                <a:gd name="T3" fmla="*/ 35 h 107"/>
                <a:gd name="T4" fmla="*/ 0 w 62"/>
                <a:gd name="T5" fmla="*/ 0 h 107"/>
                <a:gd name="T6" fmla="*/ 0 w 62"/>
                <a:gd name="T7" fmla="*/ 69 h 107"/>
                <a:gd name="T8" fmla="*/ 61 w 62"/>
                <a:gd name="T9" fmla="*/ 106 h 107"/>
                <a:gd name="T10" fmla="*/ 0 60000 65536"/>
                <a:gd name="T11" fmla="*/ 0 60000 65536"/>
                <a:gd name="T12" fmla="*/ 0 60000 65536"/>
                <a:gd name="T13" fmla="*/ 0 60000 65536"/>
                <a:gd name="T14" fmla="*/ 0 60000 65536"/>
                <a:gd name="T15" fmla="*/ 0 w 62"/>
                <a:gd name="T16" fmla="*/ 0 h 107"/>
                <a:gd name="T17" fmla="*/ 62 w 62"/>
                <a:gd name="T18" fmla="*/ 107 h 107"/>
              </a:gdLst>
              <a:ahLst/>
              <a:cxnLst>
                <a:cxn ang="T10">
                  <a:pos x="T0" y="T1"/>
                </a:cxn>
                <a:cxn ang="T11">
                  <a:pos x="T2" y="T3"/>
                </a:cxn>
                <a:cxn ang="T12">
                  <a:pos x="T4" y="T5"/>
                </a:cxn>
                <a:cxn ang="T13">
                  <a:pos x="T6" y="T7"/>
                </a:cxn>
                <a:cxn ang="T14">
                  <a:pos x="T8" y="T9"/>
                </a:cxn>
              </a:cxnLst>
              <a:rect l="T15" t="T16" r="T17" b="T18"/>
              <a:pathLst>
                <a:path w="62" h="107">
                  <a:moveTo>
                    <a:pt x="61" y="106"/>
                  </a:moveTo>
                  <a:lnTo>
                    <a:pt x="61" y="35"/>
                  </a:lnTo>
                  <a:lnTo>
                    <a:pt x="0" y="0"/>
                  </a:lnTo>
                  <a:lnTo>
                    <a:pt x="0" y="69"/>
                  </a:lnTo>
                  <a:lnTo>
                    <a:pt x="61" y="106"/>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60" name="Freeform 122"/>
            <p:cNvSpPr>
              <a:spLocks/>
            </p:cNvSpPr>
            <p:nvPr/>
          </p:nvSpPr>
          <p:spPr bwMode="auto">
            <a:xfrm>
              <a:off x="685" y="1532"/>
              <a:ext cx="62" cy="107"/>
            </a:xfrm>
            <a:custGeom>
              <a:avLst/>
              <a:gdLst>
                <a:gd name="T0" fmla="*/ 61 w 62"/>
                <a:gd name="T1" fmla="*/ 106 h 107"/>
                <a:gd name="T2" fmla="*/ 61 w 62"/>
                <a:gd name="T3" fmla="*/ 35 h 107"/>
                <a:gd name="T4" fmla="*/ 0 w 62"/>
                <a:gd name="T5" fmla="*/ 0 h 107"/>
                <a:gd name="T6" fmla="*/ 0 w 62"/>
                <a:gd name="T7" fmla="*/ 70 h 107"/>
                <a:gd name="T8" fmla="*/ 61 w 62"/>
                <a:gd name="T9" fmla="*/ 106 h 107"/>
                <a:gd name="T10" fmla="*/ 0 60000 65536"/>
                <a:gd name="T11" fmla="*/ 0 60000 65536"/>
                <a:gd name="T12" fmla="*/ 0 60000 65536"/>
                <a:gd name="T13" fmla="*/ 0 60000 65536"/>
                <a:gd name="T14" fmla="*/ 0 60000 65536"/>
                <a:gd name="T15" fmla="*/ 0 w 62"/>
                <a:gd name="T16" fmla="*/ 0 h 107"/>
                <a:gd name="T17" fmla="*/ 62 w 62"/>
                <a:gd name="T18" fmla="*/ 107 h 107"/>
              </a:gdLst>
              <a:ahLst/>
              <a:cxnLst>
                <a:cxn ang="T10">
                  <a:pos x="T0" y="T1"/>
                </a:cxn>
                <a:cxn ang="T11">
                  <a:pos x="T2" y="T3"/>
                </a:cxn>
                <a:cxn ang="T12">
                  <a:pos x="T4" y="T5"/>
                </a:cxn>
                <a:cxn ang="T13">
                  <a:pos x="T6" y="T7"/>
                </a:cxn>
                <a:cxn ang="T14">
                  <a:pos x="T8" y="T9"/>
                </a:cxn>
              </a:cxnLst>
              <a:rect l="T15" t="T16" r="T17" b="T18"/>
              <a:pathLst>
                <a:path w="62" h="107">
                  <a:moveTo>
                    <a:pt x="61" y="106"/>
                  </a:moveTo>
                  <a:lnTo>
                    <a:pt x="61" y="35"/>
                  </a:lnTo>
                  <a:lnTo>
                    <a:pt x="0" y="0"/>
                  </a:lnTo>
                  <a:lnTo>
                    <a:pt x="0" y="70"/>
                  </a:lnTo>
                  <a:lnTo>
                    <a:pt x="61" y="106"/>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61" name="Freeform 123"/>
            <p:cNvSpPr>
              <a:spLocks/>
            </p:cNvSpPr>
            <p:nvPr/>
          </p:nvSpPr>
          <p:spPr bwMode="auto">
            <a:xfrm>
              <a:off x="913" y="1830"/>
              <a:ext cx="61" cy="108"/>
            </a:xfrm>
            <a:custGeom>
              <a:avLst/>
              <a:gdLst>
                <a:gd name="T0" fmla="*/ 61 w 62"/>
                <a:gd name="T1" fmla="*/ 107 h 108"/>
                <a:gd name="T2" fmla="*/ 61 w 62"/>
                <a:gd name="T3" fmla="*/ 36 h 108"/>
                <a:gd name="T4" fmla="*/ 0 w 62"/>
                <a:gd name="T5" fmla="*/ 0 h 108"/>
                <a:gd name="T6" fmla="*/ 0 w 62"/>
                <a:gd name="T7" fmla="*/ 70 h 108"/>
                <a:gd name="T8" fmla="*/ 61 w 62"/>
                <a:gd name="T9" fmla="*/ 107 h 108"/>
                <a:gd name="T10" fmla="*/ 0 60000 65536"/>
                <a:gd name="T11" fmla="*/ 0 60000 65536"/>
                <a:gd name="T12" fmla="*/ 0 60000 65536"/>
                <a:gd name="T13" fmla="*/ 0 60000 65536"/>
                <a:gd name="T14" fmla="*/ 0 60000 65536"/>
                <a:gd name="T15" fmla="*/ 0 w 62"/>
                <a:gd name="T16" fmla="*/ 0 h 108"/>
                <a:gd name="T17" fmla="*/ 62 w 62"/>
                <a:gd name="T18" fmla="*/ 108 h 108"/>
              </a:gdLst>
              <a:ahLst/>
              <a:cxnLst>
                <a:cxn ang="T10">
                  <a:pos x="T0" y="T1"/>
                </a:cxn>
                <a:cxn ang="T11">
                  <a:pos x="T2" y="T3"/>
                </a:cxn>
                <a:cxn ang="T12">
                  <a:pos x="T4" y="T5"/>
                </a:cxn>
                <a:cxn ang="T13">
                  <a:pos x="T6" y="T7"/>
                </a:cxn>
                <a:cxn ang="T14">
                  <a:pos x="T8" y="T9"/>
                </a:cxn>
              </a:cxnLst>
              <a:rect l="T15" t="T16" r="T17" b="T18"/>
              <a:pathLst>
                <a:path w="62" h="108">
                  <a:moveTo>
                    <a:pt x="61" y="107"/>
                  </a:moveTo>
                  <a:lnTo>
                    <a:pt x="61" y="36"/>
                  </a:lnTo>
                  <a:lnTo>
                    <a:pt x="0" y="0"/>
                  </a:lnTo>
                  <a:lnTo>
                    <a:pt x="0" y="70"/>
                  </a:lnTo>
                  <a:lnTo>
                    <a:pt x="61" y="107"/>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62" name="Freeform 124"/>
            <p:cNvSpPr>
              <a:spLocks/>
            </p:cNvSpPr>
            <p:nvPr/>
          </p:nvSpPr>
          <p:spPr bwMode="auto">
            <a:xfrm>
              <a:off x="605" y="1677"/>
              <a:ext cx="61" cy="108"/>
            </a:xfrm>
            <a:custGeom>
              <a:avLst/>
              <a:gdLst>
                <a:gd name="T0" fmla="*/ 60 w 61"/>
                <a:gd name="T1" fmla="*/ 106 h 107"/>
                <a:gd name="T2" fmla="*/ 60 w 61"/>
                <a:gd name="T3" fmla="*/ 35 h 107"/>
                <a:gd name="T4" fmla="*/ 0 w 61"/>
                <a:gd name="T5" fmla="*/ 0 h 107"/>
                <a:gd name="T6" fmla="*/ 0 w 61"/>
                <a:gd name="T7" fmla="*/ 70 h 107"/>
                <a:gd name="T8" fmla="*/ 60 w 61"/>
                <a:gd name="T9" fmla="*/ 106 h 107"/>
                <a:gd name="T10" fmla="*/ 0 60000 65536"/>
                <a:gd name="T11" fmla="*/ 0 60000 65536"/>
                <a:gd name="T12" fmla="*/ 0 60000 65536"/>
                <a:gd name="T13" fmla="*/ 0 60000 65536"/>
                <a:gd name="T14" fmla="*/ 0 60000 65536"/>
                <a:gd name="T15" fmla="*/ 0 w 61"/>
                <a:gd name="T16" fmla="*/ 0 h 107"/>
                <a:gd name="T17" fmla="*/ 61 w 61"/>
                <a:gd name="T18" fmla="*/ 107 h 107"/>
              </a:gdLst>
              <a:ahLst/>
              <a:cxnLst>
                <a:cxn ang="T10">
                  <a:pos x="T0" y="T1"/>
                </a:cxn>
                <a:cxn ang="T11">
                  <a:pos x="T2" y="T3"/>
                </a:cxn>
                <a:cxn ang="T12">
                  <a:pos x="T4" y="T5"/>
                </a:cxn>
                <a:cxn ang="T13">
                  <a:pos x="T6" y="T7"/>
                </a:cxn>
                <a:cxn ang="T14">
                  <a:pos x="T8" y="T9"/>
                </a:cxn>
              </a:cxnLst>
              <a:rect l="T15" t="T16" r="T17" b="T18"/>
              <a:pathLst>
                <a:path w="61" h="107">
                  <a:moveTo>
                    <a:pt x="60" y="106"/>
                  </a:moveTo>
                  <a:lnTo>
                    <a:pt x="60" y="35"/>
                  </a:lnTo>
                  <a:lnTo>
                    <a:pt x="0" y="0"/>
                  </a:lnTo>
                  <a:lnTo>
                    <a:pt x="0" y="70"/>
                  </a:lnTo>
                  <a:lnTo>
                    <a:pt x="60" y="106"/>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63" name="Freeform 125"/>
            <p:cNvSpPr>
              <a:spLocks/>
            </p:cNvSpPr>
            <p:nvPr/>
          </p:nvSpPr>
          <p:spPr bwMode="auto">
            <a:xfrm>
              <a:off x="891" y="1926"/>
              <a:ext cx="44" cy="112"/>
            </a:xfrm>
            <a:custGeom>
              <a:avLst/>
              <a:gdLst>
                <a:gd name="T0" fmla="*/ 45 w 46"/>
                <a:gd name="T1" fmla="*/ 112 h 113"/>
                <a:gd name="T2" fmla="*/ 45 w 46"/>
                <a:gd name="T3" fmla="*/ 26 h 113"/>
                <a:gd name="T4" fmla="*/ 0 w 46"/>
                <a:gd name="T5" fmla="*/ 0 h 113"/>
                <a:gd name="T6" fmla="*/ 0 w 46"/>
                <a:gd name="T7" fmla="*/ 84 h 113"/>
                <a:gd name="T8" fmla="*/ 45 w 46"/>
                <a:gd name="T9" fmla="*/ 112 h 113"/>
                <a:gd name="T10" fmla="*/ 0 60000 65536"/>
                <a:gd name="T11" fmla="*/ 0 60000 65536"/>
                <a:gd name="T12" fmla="*/ 0 60000 65536"/>
                <a:gd name="T13" fmla="*/ 0 60000 65536"/>
                <a:gd name="T14" fmla="*/ 0 60000 65536"/>
                <a:gd name="T15" fmla="*/ 0 w 46"/>
                <a:gd name="T16" fmla="*/ 0 h 113"/>
                <a:gd name="T17" fmla="*/ 46 w 46"/>
                <a:gd name="T18" fmla="*/ 113 h 113"/>
              </a:gdLst>
              <a:ahLst/>
              <a:cxnLst>
                <a:cxn ang="T10">
                  <a:pos x="T0" y="T1"/>
                </a:cxn>
                <a:cxn ang="T11">
                  <a:pos x="T2" y="T3"/>
                </a:cxn>
                <a:cxn ang="T12">
                  <a:pos x="T4" y="T5"/>
                </a:cxn>
                <a:cxn ang="T13">
                  <a:pos x="T6" y="T7"/>
                </a:cxn>
                <a:cxn ang="T14">
                  <a:pos x="T8" y="T9"/>
                </a:cxn>
              </a:cxnLst>
              <a:rect l="T15" t="T16" r="T17" b="T18"/>
              <a:pathLst>
                <a:path w="46" h="113">
                  <a:moveTo>
                    <a:pt x="45" y="112"/>
                  </a:moveTo>
                  <a:lnTo>
                    <a:pt x="45" y="26"/>
                  </a:lnTo>
                  <a:lnTo>
                    <a:pt x="0" y="0"/>
                  </a:lnTo>
                  <a:lnTo>
                    <a:pt x="0" y="84"/>
                  </a:lnTo>
                  <a:lnTo>
                    <a:pt x="45" y="11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64" name="Freeform 126"/>
            <p:cNvSpPr>
              <a:spLocks/>
            </p:cNvSpPr>
            <p:nvPr/>
          </p:nvSpPr>
          <p:spPr bwMode="auto">
            <a:xfrm>
              <a:off x="952" y="1963"/>
              <a:ext cx="48" cy="111"/>
            </a:xfrm>
            <a:custGeom>
              <a:avLst/>
              <a:gdLst>
                <a:gd name="T0" fmla="*/ 47 w 48"/>
                <a:gd name="T1" fmla="*/ 110 h 111"/>
                <a:gd name="T2" fmla="*/ 47 w 48"/>
                <a:gd name="T3" fmla="*/ 25 h 111"/>
                <a:gd name="T4" fmla="*/ 0 w 48"/>
                <a:gd name="T5" fmla="*/ 0 h 111"/>
                <a:gd name="T6" fmla="*/ 0 w 48"/>
                <a:gd name="T7" fmla="*/ 84 h 111"/>
                <a:gd name="T8" fmla="*/ 47 w 48"/>
                <a:gd name="T9" fmla="*/ 110 h 111"/>
                <a:gd name="T10" fmla="*/ 0 60000 65536"/>
                <a:gd name="T11" fmla="*/ 0 60000 65536"/>
                <a:gd name="T12" fmla="*/ 0 60000 65536"/>
                <a:gd name="T13" fmla="*/ 0 60000 65536"/>
                <a:gd name="T14" fmla="*/ 0 60000 65536"/>
                <a:gd name="T15" fmla="*/ 0 w 48"/>
                <a:gd name="T16" fmla="*/ 0 h 111"/>
                <a:gd name="T17" fmla="*/ 48 w 48"/>
                <a:gd name="T18" fmla="*/ 111 h 111"/>
              </a:gdLst>
              <a:ahLst/>
              <a:cxnLst>
                <a:cxn ang="T10">
                  <a:pos x="T0" y="T1"/>
                </a:cxn>
                <a:cxn ang="T11">
                  <a:pos x="T2" y="T3"/>
                </a:cxn>
                <a:cxn ang="T12">
                  <a:pos x="T4" y="T5"/>
                </a:cxn>
                <a:cxn ang="T13">
                  <a:pos x="T6" y="T7"/>
                </a:cxn>
                <a:cxn ang="T14">
                  <a:pos x="T8" y="T9"/>
                </a:cxn>
              </a:cxnLst>
              <a:rect l="T15" t="T16" r="T17" b="T18"/>
              <a:pathLst>
                <a:path w="48" h="111">
                  <a:moveTo>
                    <a:pt x="47" y="110"/>
                  </a:moveTo>
                  <a:lnTo>
                    <a:pt x="47" y="25"/>
                  </a:lnTo>
                  <a:lnTo>
                    <a:pt x="0" y="0"/>
                  </a:lnTo>
                  <a:lnTo>
                    <a:pt x="0" y="84"/>
                  </a:lnTo>
                  <a:lnTo>
                    <a:pt x="47" y="11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65" name="Freeform 127"/>
            <p:cNvSpPr>
              <a:spLocks/>
            </p:cNvSpPr>
            <p:nvPr/>
          </p:nvSpPr>
          <p:spPr bwMode="auto">
            <a:xfrm>
              <a:off x="1120" y="1744"/>
              <a:ext cx="96" cy="169"/>
            </a:xfrm>
            <a:custGeom>
              <a:avLst/>
              <a:gdLst>
                <a:gd name="T0" fmla="*/ 0 w 96"/>
                <a:gd name="T1" fmla="*/ 0 h 169"/>
                <a:gd name="T2" fmla="*/ 95 w 96"/>
                <a:gd name="T3" fmla="*/ 46 h 169"/>
                <a:gd name="T4" fmla="*/ 95 w 96"/>
                <a:gd name="T5" fmla="*/ 168 h 169"/>
                <a:gd name="T6" fmla="*/ 0 w 96"/>
                <a:gd name="T7" fmla="*/ 115 h 169"/>
                <a:gd name="T8" fmla="*/ 0 w 96"/>
                <a:gd name="T9" fmla="*/ 0 h 169"/>
                <a:gd name="T10" fmla="*/ 0 60000 65536"/>
                <a:gd name="T11" fmla="*/ 0 60000 65536"/>
                <a:gd name="T12" fmla="*/ 0 60000 65536"/>
                <a:gd name="T13" fmla="*/ 0 60000 65536"/>
                <a:gd name="T14" fmla="*/ 0 60000 65536"/>
                <a:gd name="T15" fmla="*/ 0 w 96"/>
                <a:gd name="T16" fmla="*/ 0 h 169"/>
                <a:gd name="T17" fmla="*/ 96 w 96"/>
                <a:gd name="T18" fmla="*/ 169 h 169"/>
              </a:gdLst>
              <a:ahLst/>
              <a:cxnLst>
                <a:cxn ang="T10">
                  <a:pos x="T0" y="T1"/>
                </a:cxn>
                <a:cxn ang="T11">
                  <a:pos x="T2" y="T3"/>
                </a:cxn>
                <a:cxn ang="T12">
                  <a:pos x="T4" y="T5"/>
                </a:cxn>
                <a:cxn ang="T13">
                  <a:pos x="T6" y="T7"/>
                </a:cxn>
                <a:cxn ang="T14">
                  <a:pos x="T8" y="T9"/>
                </a:cxn>
              </a:cxnLst>
              <a:rect l="T15" t="T16" r="T17" b="T18"/>
              <a:pathLst>
                <a:path w="96" h="169">
                  <a:moveTo>
                    <a:pt x="0" y="0"/>
                  </a:moveTo>
                  <a:lnTo>
                    <a:pt x="95" y="46"/>
                  </a:lnTo>
                  <a:lnTo>
                    <a:pt x="95" y="168"/>
                  </a:lnTo>
                  <a:lnTo>
                    <a:pt x="0" y="115"/>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66" name="Freeform 128"/>
            <p:cNvSpPr>
              <a:spLocks/>
            </p:cNvSpPr>
            <p:nvPr/>
          </p:nvSpPr>
          <p:spPr bwMode="auto">
            <a:xfrm>
              <a:off x="1109" y="1749"/>
              <a:ext cx="96" cy="165"/>
            </a:xfrm>
            <a:custGeom>
              <a:avLst/>
              <a:gdLst>
                <a:gd name="T0" fmla="*/ 0 w 97"/>
                <a:gd name="T1" fmla="*/ 0 h 165"/>
                <a:gd name="T2" fmla="*/ 96 w 97"/>
                <a:gd name="T3" fmla="*/ 45 h 165"/>
                <a:gd name="T4" fmla="*/ 96 w 97"/>
                <a:gd name="T5" fmla="*/ 164 h 165"/>
                <a:gd name="T6" fmla="*/ 0 w 97"/>
                <a:gd name="T7" fmla="*/ 113 h 165"/>
                <a:gd name="T8" fmla="*/ 0 w 97"/>
                <a:gd name="T9" fmla="*/ 0 h 165"/>
                <a:gd name="T10" fmla="*/ 0 60000 65536"/>
                <a:gd name="T11" fmla="*/ 0 60000 65536"/>
                <a:gd name="T12" fmla="*/ 0 60000 65536"/>
                <a:gd name="T13" fmla="*/ 0 60000 65536"/>
                <a:gd name="T14" fmla="*/ 0 60000 65536"/>
                <a:gd name="T15" fmla="*/ 0 w 97"/>
                <a:gd name="T16" fmla="*/ 0 h 165"/>
                <a:gd name="T17" fmla="*/ 97 w 97"/>
                <a:gd name="T18" fmla="*/ 165 h 165"/>
              </a:gdLst>
              <a:ahLst/>
              <a:cxnLst>
                <a:cxn ang="T10">
                  <a:pos x="T0" y="T1"/>
                </a:cxn>
                <a:cxn ang="T11">
                  <a:pos x="T2" y="T3"/>
                </a:cxn>
                <a:cxn ang="T12">
                  <a:pos x="T4" y="T5"/>
                </a:cxn>
                <a:cxn ang="T13">
                  <a:pos x="T6" y="T7"/>
                </a:cxn>
                <a:cxn ang="T14">
                  <a:pos x="T8" y="T9"/>
                </a:cxn>
              </a:cxnLst>
              <a:rect l="T15" t="T16" r="T17" b="T18"/>
              <a:pathLst>
                <a:path w="97" h="165">
                  <a:moveTo>
                    <a:pt x="0" y="0"/>
                  </a:moveTo>
                  <a:lnTo>
                    <a:pt x="96" y="45"/>
                  </a:lnTo>
                  <a:lnTo>
                    <a:pt x="96" y="164"/>
                  </a:lnTo>
                  <a:lnTo>
                    <a:pt x="0" y="113"/>
                  </a:lnTo>
                  <a:lnTo>
                    <a:pt x="0"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67" name="Freeform 129"/>
            <p:cNvSpPr>
              <a:spLocks/>
            </p:cNvSpPr>
            <p:nvPr/>
          </p:nvSpPr>
          <p:spPr bwMode="auto">
            <a:xfrm>
              <a:off x="1117" y="1802"/>
              <a:ext cx="83" cy="63"/>
            </a:xfrm>
            <a:custGeom>
              <a:avLst/>
              <a:gdLst>
                <a:gd name="T0" fmla="*/ 82 w 83"/>
                <a:gd name="T1" fmla="*/ 63 h 64"/>
                <a:gd name="T2" fmla="*/ 0 w 83"/>
                <a:gd name="T3" fmla="*/ 20 h 64"/>
                <a:gd name="T4" fmla="*/ 0 w 83"/>
                <a:gd name="T5" fmla="*/ 0 h 64"/>
                <a:gd name="T6" fmla="*/ 82 w 83"/>
                <a:gd name="T7" fmla="*/ 39 h 64"/>
                <a:gd name="T8" fmla="*/ 82 w 83"/>
                <a:gd name="T9" fmla="*/ 63 h 64"/>
                <a:gd name="T10" fmla="*/ 0 60000 65536"/>
                <a:gd name="T11" fmla="*/ 0 60000 65536"/>
                <a:gd name="T12" fmla="*/ 0 60000 65536"/>
                <a:gd name="T13" fmla="*/ 0 60000 65536"/>
                <a:gd name="T14" fmla="*/ 0 60000 65536"/>
                <a:gd name="T15" fmla="*/ 0 w 83"/>
                <a:gd name="T16" fmla="*/ 0 h 64"/>
                <a:gd name="T17" fmla="*/ 83 w 83"/>
                <a:gd name="T18" fmla="*/ 64 h 64"/>
              </a:gdLst>
              <a:ahLst/>
              <a:cxnLst>
                <a:cxn ang="T10">
                  <a:pos x="T0" y="T1"/>
                </a:cxn>
                <a:cxn ang="T11">
                  <a:pos x="T2" y="T3"/>
                </a:cxn>
                <a:cxn ang="T12">
                  <a:pos x="T4" y="T5"/>
                </a:cxn>
                <a:cxn ang="T13">
                  <a:pos x="T6" y="T7"/>
                </a:cxn>
                <a:cxn ang="T14">
                  <a:pos x="T8" y="T9"/>
                </a:cxn>
              </a:cxnLst>
              <a:rect l="T15" t="T16" r="T17" b="T18"/>
              <a:pathLst>
                <a:path w="83" h="64">
                  <a:moveTo>
                    <a:pt x="82" y="63"/>
                  </a:moveTo>
                  <a:lnTo>
                    <a:pt x="0" y="20"/>
                  </a:lnTo>
                  <a:lnTo>
                    <a:pt x="0" y="0"/>
                  </a:lnTo>
                  <a:lnTo>
                    <a:pt x="82" y="39"/>
                  </a:lnTo>
                  <a:lnTo>
                    <a:pt x="82" y="63"/>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68" name="Freeform 130"/>
            <p:cNvSpPr>
              <a:spLocks/>
            </p:cNvSpPr>
            <p:nvPr/>
          </p:nvSpPr>
          <p:spPr bwMode="auto">
            <a:xfrm>
              <a:off x="1146" y="1781"/>
              <a:ext cx="25" cy="104"/>
            </a:xfrm>
            <a:custGeom>
              <a:avLst/>
              <a:gdLst>
                <a:gd name="T0" fmla="*/ 23 w 24"/>
                <a:gd name="T1" fmla="*/ 104 h 105"/>
                <a:gd name="T2" fmla="*/ 0 w 24"/>
                <a:gd name="T3" fmla="*/ 91 h 105"/>
                <a:gd name="T4" fmla="*/ 0 w 24"/>
                <a:gd name="T5" fmla="*/ 0 h 105"/>
                <a:gd name="T6" fmla="*/ 23 w 24"/>
                <a:gd name="T7" fmla="*/ 9 h 105"/>
                <a:gd name="T8" fmla="*/ 23 w 24"/>
                <a:gd name="T9" fmla="*/ 104 h 105"/>
                <a:gd name="T10" fmla="*/ 0 60000 65536"/>
                <a:gd name="T11" fmla="*/ 0 60000 65536"/>
                <a:gd name="T12" fmla="*/ 0 60000 65536"/>
                <a:gd name="T13" fmla="*/ 0 60000 65536"/>
                <a:gd name="T14" fmla="*/ 0 60000 65536"/>
                <a:gd name="T15" fmla="*/ 0 w 24"/>
                <a:gd name="T16" fmla="*/ 0 h 105"/>
                <a:gd name="T17" fmla="*/ 24 w 24"/>
                <a:gd name="T18" fmla="*/ 105 h 105"/>
              </a:gdLst>
              <a:ahLst/>
              <a:cxnLst>
                <a:cxn ang="T10">
                  <a:pos x="T0" y="T1"/>
                </a:cxn>
                <a:cxn ang="T11">
                  <a:pos x="T2" y="T3"/>
                </a:cxn>
                <a:cxn ang="T12">
                  <a:pos x="T4" y="T5"/>
                </a:cxn>
                <a:cxn ang="T13">
                  <a:pos x="T6" y="T7"/>
                </a:cxn>
                <a:cxn ang="T14">
                  <a:pos x="T8" y="T9"/>
                </a:cxn>
              </a:cxnLst>
              <a:rect l="T15" t="T16" r="T17" b="T18"/>
              <a:pathLst>
                <a:path w="24" h="105">
                  <a:moveTo>
                    <a:pt x="23" y="104"/>
                  </a:moveTo>
                  <a:lnTo>
                    <a:pt x="0" y="91"/>
                  </a:lnTo>
                  <a:lnTo>
                    <a:pt x="0" y="0"/>
                  </a:lnTo>
                  <a:lnTo>
                    <a:pt x="23" y="9"/>
                  </a:lnTo>
                  <a:lnTo>
                    <a:pt x="23" y="104"/>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69" name="Freeform 131"/>
            <p:cNvSpPr>
              <a:spLocks/>
            </p:cNvSpPr>
            <p:nvPr/>
          </p:nvSpPr>
          <p:spPr bwMode="auto">
            <a:xfrm>
              <a:off x="1448" y="1587"/>
              <a:ext cx="49" cy="81"/>
            </a:xfrm>
            <a:custGeom>
              <a:avLst/>
              <a:gdLst>
                <a:gd name="T0" fmla="*/ 49 w 50"/>
                <a:gd name="T1" fmla="*/ 67 h 82"/>
                <a:gd name="T2" fmla="*/ 49 w 50"/>
                <a:gd name="T3" fmla="*/ 0 h 82"/>
                <a:gd name="T4" fmla="*/ 0 w 50"/>
                <a:gd name="T5" fmla="*/ 13 h 82"/>
                <a:gd name="T6" fmla="*/ 0 w 50"/>
                <a:gd name="T7" fmla="*/ 81 h 82"/>
                <a:gd name="T8" fmla="*/ 49 w 50"/>
                <a:gd name="T9" fmla="*/ 67 h 82"/>
                <a:gd name="T10" fmla="*/ 0 60000 65536"/>
                <a:gd name="T11" fmla="*/ 0 60000 65536"/>
                <a:gd name="T12" fmla="*/ 0 60000 65536"/>
                <a:gd name="T13" fmla="*/ 0 60000 65536"/>
                <a:gd name="T14" fmla="*/ 0 60000 65536"/>
                <a:gd name="T15" fmla="*/ 0 w 50"/>
                <a:gd name="T16" fmla="*/ 0 h 82"/>
                <a:gd name="T17" fmla="*/ 50 w 50"/>
                <a:gd name="T18" fmla="*/ 82 h 82"/>
              </a:gdLst>
              <a:ahLst/>
              <a:cxnLst>
                <a:cxn ang="T10">
                  <a:pos x="T0" y="T1"/>
                </a:cxn>
                <a:cxn ang="T11">
                  <a:pos x="T2" y="T3"/>
                </a:cxn>
                <a:cxn ang="T12">
                  <a:pos x="T4" y="T5"/>
                </a:cxn>
                <a:cxn ang="T13">
                  <a:pos x="T6" y="T7"/>
                </a:cxn>
                <a:cxn ang="T14">
                  <a:pos x="T8" y="T9"/>
                </a:cxn>
              </a:cxnLst>
              <a:rect l="T15" t="T16" r="T17" b="T18"/>
              <a:pathLst>
                <a:path w="50" h="82">
                  <a:moveTo>
                    <a:pt x="49" y="67"/>
                  </a:moveTo>
                  <a:lnTo>
                    <a:pt x="49" y="0"/>
                  </a:lnTo>
                  <a:lnTo>
                    <a:pt x="0" y="13"/>
                  </a:lnTo>
                  <a:lnTo>
                    <a:pt x="0" y="81"/>
                  </a:lnTo>
                  <a:lnTo>
                    <a:pt x="49" y="67"/>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70" name="Freeform 132"/>
            <p:cNvSpPr>
              <a:spLocks/>
            </p:cNvSpPr>
            <p:nvPr/>
          </p:nvSpPr>
          <p:spPr bwMode="auto">
            <a:xfrm>
              <a:off x="1463" y="1891"/>
              <a:ext cx="30" cy="227"/>
            </a:xfrm>
            <a:custGeom>
              <a:avLst/>
              <a:gdLst>
                <a:gd name="T0" fmla="*/ 28 w 29"/>
                <a:gd name="T1" fmla="*/ 17 h 227"/>
                <a:gd name="T2" fmla="*/ 28 w 29"/>
                <a:gd name="T3" fmla="*/ 226 h 227"/>
                <a:gd name="T4" fmla="*/ 0 w 29"/>
                <a:gd name="T5" fmla="*/ 209 h 227"/>
                <a:gd name="T6" fmla="*/ 0 w 29"/>
                <a:gd name="T7" fmla="*/ 0 h 227"/>
                <a:gd name="T8" fmla="*/ 28 w 29"/>
                <a:gd name="T9" fmla="*/ 17 h 227"/>
                <a:gd name="T10" fmla="*/ 0 60000 65536"/>
                <a:gd name="T11" fmla="*/ 0 60000 65536"/>
                <a:gd name="T12" fmla="*/ 0 60000 65536"/>
                <a:gd name="T13" fmla="*/ 0 60000 65536"/>
                <a:gd name="T14" fmla="*/ 0 60000 65536"/>
                <a:gd name="T15" fmla="*/ 0 w 29"/>
                <a:gd name="T16" fmla="*/ 0 h 227"/>
                <a:gd name="T17" fmla="*/ 29 w 29"/>
                <a:gd name="T18" fmla="*/ 227 h 227"/>
              </a:gdLst>
              <a:ahLst/>
              <a:cxnLst>
                <a:cxn ang="T10">
                  <a:pos x="T0" y="T1"/>
                </a:cxn>
                <a:cxn ang="T11">
                  <a:pos x="T2" y="T3"/>
                </a:cxn>
                <a:cxn ang="T12">
                  <a:pos x="T4" y="T5"/>
                </a:cxn>
                <a:cxn ang="T13">
                  <a:pos x="T6" y="T7"/>
                </a:cxn>
                <a:cxn ang="T14">
                  <a:pos x="T8" y="T9"/>
                </a:cxn>
              </a:cxnLst>
              <a:rect l="T15" t="T16" r="T17" b="T18"/>
              <a:pathLst>
                <a:path w="29" h="227">
                  <a:moveTo>
                    <a:pt x="28" y="17"/>
                  </a:moveTo>
                  <a:lnTo>
                    <a:pt x="28" y="226"/>
                  </a:lnTo>
                  <a:lnTo>
                    <a:pt x="0" y="209"/>
                  </a:lnTo>
                  <a:lnTo>
                    <a:pt x="0" y="0"/>
                  </a:lnTo>
                  <a:lnTo>
                    <a:pt x="28" y="17"/>
                  </a:lnTo>
                </a:path>
              </a:pathLst>
            </a:custGeom>
            <a:solidFill>
              <a:srgbClr val="3399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71" name="Freeform 133"/>
            <p:cNvSpPr>
              <a:spLocks/>
            </p:cNvSpPr>
            <p:nvPr/>
          </p:nvSpPr>
          <p:spPr bwMode="auto">
            <a:xfrm>
              <a:off x="1488" y="1894"/>
              <a:ext cx="26" cy="224"/>
            </a:xfrm>
            <a:custGeom>
              <a:avLst/>
              <a:gdLst>
                <a:gd name="T0" fmla="*/ 26 w 27"/>
                <a:gd name="T1" fmla="*/ 0 h 224"/>
                <a:gd name="T2" fmla="*/ 26 w 27"/>
                <a:gd name="T3" fmla="*/ 215 h 224"/>
                <a:gd name="T4" fmla="*/ 0 w 27"/>
                <a:gd name="T5" fmla="*/ 223 h 224"/>
                <a:gd name="T6" fmla="*/ 0 w 27"/>
                <a:gd name="T7" fmla="*/ 12 h 224"/>
                <a:gd name="T8" fmla="*/ 26 w 27"/>
                <a:gd name="T9" fmla="*/ 0 h 224"/>
                <a:gd name="T10" fmla="*/ 0 60000 65536"/>
                <a:gd name="T11" fmla="*/ 0 60000 65536"/>
                <a:gd name="T12" fmla="*/ 0 60000 65536"/>
                <a:gd name="T13" fmla="*/ 0 60000 65536"/>
                <a:gd name="T14" fmla="*/ 0 60000 65536"/>
                <a:gd name="T15" fmla="*/ 0 w 27"/>
                <a:gd name="T16" fmla="*/ 0 h 224"/>
                <a:gd name="T17" fmla="*/ 27 w 27"/>
                <a:gd name="T18" fmla="*/ 224 h 224"/>
              </a:gdLst>
              <a:ahLst/>
              <a:cxnLst>
                <a:cxn ang="T10">
                  <a:pos x="T0" y="T1"/>
                </a:cxn>
                <a:cxn ang="T11">
                  <a:pos x="T2" y="T3"/>
                </a:cxn>
                <a:cxn ang="T12">
                  <a:pos x="T4" y="T5"/>
                </a:cxn>
                <a:cxn ang="T13">
                  <a:pos x="T6" y="T7"/>
                </a:cxn>
                <a:cxn ang="T14">
                  <a:pos x="T8" y="T9"/>
                </a:cxn>
              </a:cxnLst>
              <a:rect l="T15" t="T16" r="T17" b="T18"/>
              <a:pathLst>
                <a:path w="27" h="224">
                  <a:moveTo>
                    <a:pt x="26" y="0"/>
                  </a:moveTo>
                  <a:lnTo>
                    <a:pt x="26" y="215"/>
                  </a:lnTo>
                  <a:lnTo>
                    <a:pt x="0" y="223"/>
                  </a:lnTo>
                  <a:lnTo>
                    <a:pt x="0" y="12"/>
                  </a:lnTo>
                  <a:lnTo>
                    <a:pt x="26" y="0"/>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72" name="Freeform 134"/>
            <p:cNvSpPr>
              <a:spLocks/>
            </p:cNvSpPr>
            <p:nvPr/>
          </p:nvSpPr>
          <p:spPr bwMode="auto">
            <a:xfrm>
              <a:off x="1222" y="1857"/>
              <a:ext cx="292" cy="134"/>
            </a:xfrm>
            <a:custGeom>
              <a:avLst/>
              <a:gdLst>
                <a:gd name="T0" fmla="*/ 0 w 293"/>
                <a:gd name="T1" fmla="*/ 132 h 133"/>
                <a:gd name="T2" fmla="*/ 0 w 293"/>
                <a:gd name="T3" fmla="*/ 88 h 133"/>
                <a:gd name="T4" fmla="*/ 292 w 293"/>
                <a:gd name="T5" fmla="*/ 0 h 133"/>
                <a:gd name="T6" fmla="*/ 292 w 293"/>
                <a:gd name="T7" fmla="*/ 42 h 133"/>
                <a:gd name="T8" fmla="*/ 0 w 293"/>
                <a:gd name="T9" fmla="*/ 132 h 133"/>
                <a:gd name="T10" fmla="*/ 0 60000 65536"/>
                <a:gd name="T11" fmla="*/ 0 60000 65536"/>
                <a:gd name="T12" fmla="*/ 0 60000 65536"/>
                <a:gd name="T13" fmla="*/ 0 60000 65536"/>
                <a:gd name="T14" fmla="*/ 0 60000 65536"/>
                <a:gd name="T15" fmla="*/ 0 w 293"/>
                <a:gd name="T16" fmla="*/ 0 h 133"/>
                <a:gd name="T17" fmla="*/ 293 w 293"/>
                <a:gd name="T18" fmla="*/ 133 h 133"/>
              </a:gdLst>
              <a:ahLst/>
              <a:cxnLst>
                <a:cxn ang="T10">
                  <a:pos x="T0" y="T1"/>
                </a:cxn>
                <a:cxn ang="T11">
                  <a:pos x="T2" y="T3"/>
                </a:cxn>
                <a:cxn ang="T12">
                  <a:pos x="T4" y="T5"/>
                </a:cxn>
                <a:cxn ang="T13">
                  <a:pos x="T6" y="T7"/>
                </a:cxn>
                <a:cxn ang="T14">
                  <a:pos x="T8" y="T9"/>
                </a:cxn>
              </a:cxnLst>
              <a:rect l="T15" t="T16" r="T17" b="T18"/>
              <a:pathLst>
                <a:path w="293" h="133">
                  <a:moveTo>
                    <a:pt x="0" y="132"/>
                  </a:moveTo>
                  <a:lnTo>
                    <a:pt x="0" y="88"/>
                  </a:lnTo>
                  <a:lnTo>
                    <a:pt x="292" y="0"/>
                  </a:lnTo>
                  <a:lnTo>
                    <a:pt x="292" y="42"/>
                  </a:lnTo>
                  <a:lnTo>
                    <a:pt x="0" y="132"/>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73" name="Freeform 135"/>
            <p:cNvSpPr>
              <a:spLocks/>
            </p:cNvSpPr>
            <p:nvPr/>
          </p:nvSpPr>
          <p:spPr bwMode="auto">
            <a:xfrm>
              <a:off x="1373" y="1606"/>
              <a:ext cx="49" cy="81"/>
            </a:xfrm>
            <a:custGeom>
              <a:avLst/>
              <a:gdLst>
                <a:gd name="T0" fmla="*/ 48 w 49"/>
                <a:gd name="T1" fmla="*/ 67 h 81"/>
                <a:gd name="T2" fmla="*/ 48 w 49"/>
                <a:gd name="T3" fmla="*/ 0 h 81"/>
                <a:gd name="T4" fmla="*/ 0 w 49"/>
                <a:gd name="T5" fmla="*/ 12 h 81"/>
                <a:gd name="T6" fmla="*/ 0 w 49"/>
                <a:gd name="T7" fmla="*/ 80 h 81"/>
                <a:gd name="T8" fmla="*/ 48 w 49"/>
                <a:gd name="T9" fmla="*/ 67 h 81"/>
                <a:gd name="T10" fmla="*/ 0 60000 65536"/>
                <a:gd name="T11" fmla="*/ 0 60000 65536"/>
                <a:gd name="T12" fmla="*/ 0 60000 65536"/>
                <a:gd name="T13" fmla="*/ 0 60000 65536"/>
                <a:gd name="T14" fmla="*/ 0 60000 65536"/>
                <a:gd name="T15" fmla="*/ 0 w 49"/>
                <a:gd name="T16" fmla="*/ 0 h 81"/>
                <a:gd name="T17" fmla="*/ 49 w 49"/>
                <a:gd name="T18" fmla="*/ 81 h 81"/>
              </a:gdLst>
              <a:ahLst/>
              <a:cxnLst>
                <a:cxn ang="T10">
                  <a:pos x="T0" y="T1"/>
                </a:cxn>
                <a:cxn ang="T11">
                  <a:pos x="T2" y="T3"/>
                </a:cxn>
                <a:cxn ang="T12">
                  <a:pos x="T4" y="T5"/>
                </a:cxn>
                <a:cxn ang="T13">
                  <a:pos x="T6" y="T7"/>
                </a:cxn>
                <a:cxn ang="T14">
                  <a:pos x="T8" y="T9"/>
                </a:cxn>
              </a:cxnLst>
              <a:rect l="T15" t="T16" r="T17" b="T18"/>
              <a:pathLst>
                <a:path w="49" h="81">
                  <a:moveTo>
                    <a:pt x="48" y="67"/>
                  </a:moveTo>
                  <a:lnTo>
                    <a:pt x="48" y="0"/>
                  </a:lnTo>
                  <a:lnTo>
                    <a:pt x="0" y="12"/>
                  </a:lnTo>
                  <a:lnTo>
                    <a:pt x="0" y="80"/>
                  </a:lnTo>
                  <a:lnTo>
                    <a:pt x="48" y="67"/>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grpSp>
          <p:nvGrpSpPr>
            <p:cNvPr id="34874" name="Group 168"/>
            <p:cNvGrpSpPr>
              <a:grpSpLocks/>
            </p:cNvGrpSpPr>
            <p:nvPr/>
          </p:nvGrpSpPr>
          <p:grpSpPr bwMode="auto">
            <a:xfrm>
              <a:off x="528" y="1820"/>
              <a:ext cx="316" cy="226"/>
              <a:chOff x="528" y="1820"/>
              <a:chExt cx="316" cy="226"/>
            </a:xfrm>
          </p:grpSpPr>
          <p:sp>
            <p:nvSpPr>
              <p:cNvPr id="675" name="Freeform 136"/>
              <p:cNvSpPr>
                <a:spLocks/>
              </p:cNvSpPr>
              <p:nvPr/>
            </p:nvSpPr>
            <p:spPr bwMode="auto">
              <a:xfrm>
                <a:off x="806" y="1928"/>
                <a:ext cx="34" cy="59"/>
              </a:xfrm>
              <a:custGeom>
                <a:avLst/>
                <a:gdLst>
                  <a:gd name="T0" fmla="*/ 0 w 34"/>
                  <a:gd name="T1" fmla="*/ 25 h 60"/>
                  <a:gd name="T2" fmla="*/ 1 w 34"/>
                  <a:gd name="T3" fmla="*/ 19 h 60"/>
                  <a:gd name="T4" fmla="*/ 2 w 34"/>
                  <a:gd name="T5" fmla="*/ 14 h 60"/>
                  <a:gd name="T6" fmla="*/ 3 w 34"/>
                  <a:gd name="T7" fmla="*/ 9 h 60"/>
                  <a:gd name="T8" fmla="*/ 4 w 34"/>
                  <a:gd name="T9" fmla="*/ 6 h 60"/>
                  <a:gd name="T10" fmla="*/ 6 w 34"/>
                  <a:gd name="T11" fmla="*/ 3 h 60"/>
                  <a:gd name="T12" fmla="*/ 8 w 34"/>
                  <a:gd name="T13" fmla="*/ 1 h 60"/>
                  <a:gd name="T14" fmla="*/ 12 w 34"/>
                  <a:gd name="T15" fmla="*/ 0 h 60"/>
                  <a:gd name="T16" fmla="*/ 14 w 34"/>
                  <a:gd name="T17" fmla="*/ 0 h 60"/>
                  <a:gd name="T18" fmla="*/ 25 w 34"/>
                  <a:gd name="T19" fmla="*/ 4 h 60"/>
                  <a:gd name="T20" fmla="*/ 25 w 34"/>
                  <a:gd name="T21" fmla="*/ 4 h 60"/>
                  <a:gd name="T22" fmla="*/ 27 w 34"/>
                  <a:gd name="T23" fmla="*/ 6 h 60"/>
                  <a:gd name="T24" fmla="*/ 28 w 34"/>
                  <a:gd name="T25" fmla="*/ 9 h 60"/>
                  <a:gd name="T26" fmla="*/ 29 w 34"/>
                  <a:gd name="T27" fmla="*/ 12 h 60"/>
                  <a:gd name="T28" fmla="*/ 30 w 34"/>
                  <a:gd name="T29" fmla="*/ 16 h 60"/>
                  <a:gd name="T30" fmla="*/ 31 w 34"/>
                  <a:gd name="T31" fmla="*/ 19 h 60"/>
                  <a:gd name="T32" fmla="*/ 33 w 34"/>
                  <a:gd name="T33" fmla="*/ 24 h 60"/>
                  <a:gd name="T34" fmla="*/ 33 w 34"/>
                  <a:gd name="T35" fmla="*/ 29 h 60"/>
                  <a:gd name="T36" fmla="*/ 33 w 34"/>
                  <a:gd name="T37" fmla="*/ 33 h 60"/>
                  <a:gd name="T38" fmla="*/ 31 w 34"/>
                  <a:gd name="T39" fmla="*/ 39 h 60"/>
                  <a:gd name="T40" fmla="*/ 30 w 34"/>
                  <a:gd name="T41" fmla="*/ 44 h 60"/>
                  <a:gd name="T42" fmla="*/ 29 w 34"/>
                  <a:gd name="T43" fmla="*/ 49 h 60"/>
                  <a:gd name="T44" fmla="*/ 27 w 34"/>
                  <a:gd name="T45" fmla="*/ 52 h 60"/>
                  <a:gd name="T46" fmla="*/ 25 w 34"/>
                  <a:gd name="T47" fmla="*/ 55 h 60"/>
                  <a:gd name="T48" fmla="*/ 23 w 34"/>
                  <a:gd name="T49" fmla="*/ 57 h 60"/>
                  <a:gd name="T50" fmla="*/ 20 w 34"/>
                  <a:gd name="T51" fmla="*/ 59 h 60"/>
                  <a:gd name="T52" fmla="*/ 18 w 34"/>
                  <a:gd name="T53" fmla="*/ 59 h 60"/>
                  <a:gd name="T54" fmla="*/ 18 w 34"/>
                  <a:gd name="T55" fmla="*/ 59 h 60"/>
                  <a:gd name="T56" fmla="*/ 18 w 34"/>
                  <a:gd name="T57" fmla="*/ 59 h 60"/>
                  <a:gd name="T58" fmla="*/ 18 w 34"/>
                  <a:gd name="T59" fmla="*/ 59 h 60"/>
                  <a:gd name="T60" fmla="*/ 17 w 34"/>
                  <a:gd name="T61" fmla="*/ 59 h 60"/>
                  <a:gd name="T62" fmla="*/ 17 w 34"/>
                  <a:gd name="T63" fmla="*/ 59 h 60"/>
                  <a:gd name="T64" fmla="*/ 17 w 34"/>
                  <a:gd name="T65" fmla="*/ 59 h 60"/>
                  <a:gd name="T66" fmla="*/ 17 w 34"/>
                  <a:gd name="T67" fmla="*/ 57 h 60"/>
                  <a:gd name="T68" fmla="*/ 17 w 34"/>
                  <a:gd name="T69" fmla="*/ 57 h 60"/>
                  <a:gd name="T70" fmla="*/ 9 w 34"/>
                  <a:gd name="T71" fmla="*/ 55 h 60"/>
                  <a:gd name="T72" fmla="*/ 7 w 34"/>
                  <a:gd name="T73" fmla="*/ 54 h 60"/>
                  <a:gd name="T74" fmla="*/ 5 w 34"/>
                  <a:gd name="T75" fmla="*/ 52 h 60"/>
                  <a:gd name="T76" fmla="*/ 3 w 34"/>
                  <a:gd name="T77" fmla="*/ 49 h 60"/>
                  <a:gd name="T78" fmla="*/ 2 w 34"/>
                  <a:gd name="T79" fmla="*/ 45 h 60"/>
                  <a:gd name="T80" fmla="*/ 1 w 34"/>
                  <a:gd name="T81" fmla="*/ 40 h 60"/>
                  <a:gd name="T82" fmla="*/ 0 w 34"/>
                  <a:gd name="T83" fmla="*/ 36 h 60"/>
                  <a:gd name="T84" fmla="*/ 0 w 34"/>
                  <a:gd name="T85" fmla="*/ 30 h 60"/>
                  <a:gd name="T86" fmla="*/ 0 w 34"/>
                  <a:gd name="T87" fmla="*/ 25 h 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
                  <a:gd name="T133" fmla="*/ 0 h 60"/>
                  <a:gd name="T134" fmla="*/ 34 w 34"/>
                  <a:gd name="T135" fmla="*/ 60 h 6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 h="60">
                    <a:moveTo>
                      <a:pt x="0" y="25"/>
                    </a:moveTo>
                    <a:lnTo>
                      <a:pt x="1" y="19"/>
                    </a:lnTo>
                    <a:lnTo>
                      <a:pt x="2" y="14"/>
                    </a:lnTo>
                    <a:lnTo>
                      <a:pt x="3" y="9"/>
                    </a:lnTo>
                    <a:lnTo>
                      <a:pt x="4" y="6"/>
                    </a:lnTo>
                    <a:lnTo>
                      <a:pt x="6" y="3"/>
                    </a:lnTo>
                    <a:lnTo>
                      <a:pt x="8" y="1"/>
                    </a:lnTo>
                    <a:lnTo>
                      <a:pt x="12" y="0"/>
                    </a:lnTo>
                    <a:lnTo>
                      <a:pt x="14" y="0"/>
                    </a:lnTo>
                    <a:lnTo>
                      <a:pt x="25" y="4"/>
                    </a:lnTo>
                    <a:lnTo>
                      <a:pt x="27" y="6"/>
                    </a:lnTo>
                    <a:lnTo>
                      <a:pt x="28" y="9"/>
                    </a:lnTo>
                    <a:lnTo>
                      <a:pt x="29" y="12"/>
                    </a:lnTo>
                    <a:lnTo>
                      <a:pt x="30" y="16"/>
                    </a:lnTo>
                    <a:lnTo>
                      <a:pt x="31" y="19"/>
                    </a:lnTo>
                    <a:lnTo>
                      <a:pt x="33" y="24"/>
                    </a:lnTo>
                    <a:lnTo>
                      <a:pt x="33" y="29"/>
                    </a:lnTo>
                    <a:lnTo>
                      <a:pt x="33" y="33"/>
                    </a:lnTo>
                    <a:lnTo>
                      <a:pt x="31" y="39"/>
                    </a:lnTo>
                    <a:lnTo>
                      <a:pt x="30" y="44"/>
                    </a:lnTo>
                    <a:lnTo>
                      <a:pt x="29" y="49"/>
                    </a:lnTo>
                    <a:lnTo>
                      <a:pt x="27" y="52"/>
                    </a:lnTo>
                    <a:lnTo>
                      <a:pt x="25" y="55"/>
                    </a:lnTo>
                    <a:lnTo>
                      <a:pt x="23" y="57"/>
                    </a:lnTo>
                    <a:lnTo>
                      <a:pt x="20" y="59"/>
                    </a:lnTo>
                    <a:lnTo>
                      <a:pt x="18" y="59"/>
                    </a:lnTo>
                    <a:lnTo>
                      <a:pt x="17" y="59"/>
                    </a:lnTo>
                    <a:lnTo>
                      <a:pt x="17" y="57"/>
                    </a:lnTo>
                    <a:lnTo>
                      <a:pt x="9" y="55"/>
                    </a:lnTo>
                    <a:lnTo>
                      <a:pt x="7" y="54"/>
                    </a:lnTo>
                    <a:lnTo>
                      <a:pt x="5" y="52"/>
                    </a:lnTo>
                    <a:lnTo>
                      <a:pt x="3" y="49"/>
                    </a:lnTo>
                    <a:lnTo>
                      <a:pt x="2" y="45"/>
                    </a:lnTo>
                    <a:lnTo>
                      <a:pt x="1" y="40"/>
                    </a:lnTo>
                    <a:lnTo>
                      <a:pt x="0" y="36"/>
                    </a:lnTo>
                    <a:lnTo>
                      <a:pt x="0" y="30"/>
                    </a:lnTo>
                    <a:lnTo>
                      <a:pt x="0" y="2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76" name="Freeform 137"/>
              <p:cNvSpPr>
                <a:spLocks/>
              </p:cNvSpPr>
              <p:nvPr/>
            </p:nvSpPr>
            <p:spPr bwMode="auto">
              <a:xfrm>
                <a:off x="681" y="1979"/>
                <a:ext cx="35" cy="69"/>
              </a:xfrm>
              <a:custGeom>
                <a:avLst/>
                <a:gdLst>
                  <a:gd name="T0" fmla="*/ 0 w 37"/>
                  <a:gd name="T1" fmla="*/ 28 h 67"/>
                  <a:gd name="T2" fmla="*/ 0 w 37"/>
                  <a:gd name="T3" fmla="*/ 21 h 67"/>
                  <a:gd name="T4" fmla="*/ 2 w 37"/>
                  <a:gd name="T5" fmla="*/ 16 h 67"/>
                  <a:gd name="T6" fmla="*/ 3 w 37"/>
                  <a:gd name="T7" fmla="*/ 10 h 67"/>
                  <a:gd name="T8" fmla="*/ 5 w 37"/>
                  <a:gd name="T9" fmla="*/ 6 h 67"/>
                  <a:gd name="T10" fmla="*/ 7 w 37"/>
                  <a:gd name="T11" fmla="*/ 3 h 67"/>
                  <a:gd name="T12" fmla="*/ 9 w 37"/>
                  <a:gd name="T13" fmla="*/ 1 h 67"/>
                  <a:gd name="T14" fmla="*/ 12 w 37"/>
                  <a:gd name="T15" fmla="*/ 0 h 67"/>
                  <a:gd name="T16" fmla="*/ 14 w 37"/>
                  <a:gd name="T17" fmla="*/ 0 h 67"/>
                  <a:gd name="T18" fmla="*/ 27 w 37"/>
                  <a:gd name="T19" fmla="*/ 4 h 67"/>
                  <a:gd name="T20" fmla="*/ 27 w 37"/>
                  <a:gd name="T21" fmla="*/ 5 h 67"/>
                  <a:gd name="T22" fmla="*/ 29 w 37"/>
                  <a:gd name="T23" fmla="*/ 7 h 67"/>
                  <a:gd name="T24" fmla="*/ 31 w 37"/>
                  <a:gd name="T25" fmla="*/ 9 h 67"/>
                  <a:gd name="T26" fmla="*/ 32 w 37"/>
                  <a:gd name="T27" fmla="*/ 14 h 67"/>
                  <a:gd name="T28" fmla="*/ 33 w 37"/>
                  <a:gd name="T29" fmla="*/ 18 h 67"/>
                  <a:gd name="T30" fmla="*/ 34 w 37"/>
                  <a:gd name="T31" fmla="*/ 22 h 67"/>
                  <a:gd name="T32" fmla="*/ 36 w 37"/>
                  <a:gd name="T33" fmla="*/ 27 h 67"/>
                  <a:gd name="T34" fmla="*/ 36 w 37"/>
                  <a:gd name="T35" fmla="*/ 32 h 67"/>
                  <a:gd name="T36" fmla="*/ 36 w 37"/>
                  <a:gd name="T37" fmla="*/ 37 h 67"/>
                  <a:gd name="T38" fmla="*/ 34 w 37"/>
                  <a:gd name="T39" fmla="*/ 44 h 67"/>
                  <a:gd name="T40" fmla="*/ 33 w 37"/>
                  <a:gd name="T41" fmla="*/ 50 h 67"/>
                  <a:gd name="T42" fmla="*/ 31 w 37"/>
                  <a:gd name="T43" fmla="*/ 55 h 67"/>
                  <a:gd name="T44" fmla="*/ 30 w 37"/>
                  <a:gd name="T45" fmla="*/ 59 h 67"/>
                  <a:gd name="T46" fmla="*/ 27 w 37"/>
                  <a:gd name="T47" fmla="*/ 62 h 67"/>
                  <a:gd name="T48" fmla="*/ 25 w 37"/>
                  <a:gd name="T49" fmla="*/ 64 h 67"/>
                  <a:gd name="T50" fmla="*/ 23 w 37"/>
                  <a:gd name="T51" fmla="*/ 66 h 67"/>
                  <a:gd name="T52" fmla="*/ 20 w 37"/>
                  <a:gd name="T53" fmla="*/ 66 h 67"/>
                  <a:gd name="T54" fmla="*/ 20 w 37"/>
                  <a:gd name="T55" fmla="*/ 66 h 67"/>
                  <a:gd name="T56" fmla="*/ 20 w 37"/>
                  <a:gd name="T57" fmla="*/ 66 h 67"/>
                  <a:gd name="T58" fmla="*/ 20 w 37"/>
                  <a:gd name="T59" fmla="*/ 66 h 67"/>
                  <a:gd name="T60" fmla="*/ 19 w 37"/>
                  <a:gd name="T61" fmla="*/ 66 h 67"/>
                  <a:gd name="T62" fmla="*/ 19 w 37"/>
                  <a:gd name="T63" fmla="*/ 66 h 67"/>
                  <a:gd name="T64" fmla="*/ 19 w 37"/>
                  <a:gd name="T65" fmla="*/ 66 h 67"/>
                  <a:gd name="T66" fmla="*/ 19 w 37"/>
                  <a:gd name="T67" fmla="*/ 66 h 67"/>
                  <a:gd name="T68" fmla="*/ 19 w 37"/>
                  <a:gd name="T69" fmla="*/ 66 h 67"/>
                  <a:gd name="T70" fmla="*/ 10 w 37"/>
                  <a:gd name="T71" fmla="*/ 62 h 67"/>
                  <a:gd name="T72" fmla="*/ 8 w 37"/>
                  <a:gd name="T73" fmla="*/ 61 h 67"/>
                  <a:gd name="T74" fmla="*/ 6 w 37"/>
                  <a:gd name="T75" fmla="*/ 58 h 67"/>
                  <a:gd name="T76" fmla="*/ 4 w 37"/>
                  <a:gd name="T77" fmla="*/ 55 h 67"/>
                  <a:gd name="T78" fmla="*/ 2 w 37"/>
                  <a:gd name="T79" fmla="*/ 50 h 67"/>
                  <a:gd name="T80" fmla="*/ 1 w 37"/>
                  <a:gd name="T81" fmla="*/ 46 h 67"/>
                  <a:gd name="T82" fmla="*/ 0 w 37"/>
                  <a:gd name="T83" fmla="*/ 40 h 67"/>
                  <a:gd name="T84" fmla="*/ 0 w 37"/>
                  <a:gd name="T85" fmla="*/ 34 h 67"/>
                  <a:gd name="T86" fmla="*/ 0 w 37"/>
                  <a:gd name="T87" fmla="*/ 28 h 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
                  <a:gd name="T133" fmla="*/ 0 h 67"/>
                  <a:gd name="T134" fmla="*/ 37 w 37"/>
                  <a:gd name="T135" fmla="*/ 67 h 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 h="67">
                    <a:moveTo>
                      <a:pt x="0" y="28"/>
                    </a:moveTo>
                    <a:lnTo>
                      <a:pt x="0" y="21"/>
                    </a:lnTo>
                    <a:lnTo>
                      <a:pt x="2" y="16"/>
                    </a:lnTo>
                    <a:lnTo>
                      <a:pt x="3" y="10"/>
                    </a:lnTo>
                    <a:lnTo>
                      <a:pt x="5" y="6"/>
                    </a:lnTo>
                    <a:lnTo>
                      <a:pt x="7" y="3"/>
                    </a:lnTo>
                    <a:lnTo>
                      <a:pt x="9" y="1"/>
                    </a:lnTo>
                    <a:lnTo>
                      <a:pt x="12" y="0"/>
                    </a:lnTo>
                    <a:lnTo>
                      <a:pt x="14" y="0"/>
                    </a:lnTo>
                    <a:lnTo>
                      <a:pt x="27" y="4"/>
                    </a:lnTo>
                    <a:lnTo>
                      <a:pt x="27" y="5"/>
                    </a:lnTo>
                    <a:lnTo>
                      <a:pt x="29" y="7"/>
                    </a:lnTo>
                    <a:lnTo>
                      <a:pt x="31" y="9"/>
                    </a:lnTo>
                    <a:lnTo>
                      <a:pt x="32" y="14"/>
                    </a:lnTo>
                    <a:lnTo>
                      <a:pt x="33" y="18"/>
                    </a:lnTo>
                    <a:lnTo>
                      <a:pt x="34" y="22"/>
                    </a:lnTo>
                    <a:lnTo>
                      <a:pt x="36" y="27"/>
                    </a:lnTo>
                    <a:lnTo>
                      <a:pt x="36" y="32"/>
                    </a:lnTo>
                    <a:lnTo>
                      <a:pt x="36" y="37"/>
                    </a:lnTo>
                    <a:lnTo>
                      <a:pt x="34" y="44"/>
                    </a:lnTo>
                    <a:lnTo>
                      <a:pt x="33" y="50"/>
                    </a:lnTo>
                    <a:lnTo>
                      <a:pt x="31" y="55"/>
                    </a:lnTo>
                    <a:lnTo>
                      <a:pt x="30" y="59"/>
                    </a:lnTo>
                    <a:lnTo>
                      <a:pt x="27" y="62"/>
                    </a:lnTo>
                    <a:lnTo>
                      <a:pt x="25" y="64"/>
                    </a:lnTo>
                    <a:lnTo>
                      <a:pt x="23" y="66"/>
                    </a:lnTo>
                    <a:lnTo>
                      <a:pt x="20" y="66"/>
                    </a:lnTo>
                    <a:lnTo>
                      <a:pt x="19" y="66"/>
                    </a:lnTo>
                    <a:lnTo>
                      <a:pt x="10" y="62"/>
                    </a:lnTo>
                    <a:lnTo>
                      <a:pt x="8" y="61"/>
                    </a:lnTo>
                    <a:lnTo>
                      <a:pt x="6" y="58"/>
                    </a:lnTo>
                    <a:lnTo>
                      <a:pt x="4" y="55"/>
                    </a:lnTo>
                    <a:lnTo>
                      <a:pt x="2" y="50"/>
                    </a:lnTo>
                    <a:lnTo>
                      <a:pt x="1" y="46"/>
                    </a:lnTo>
                    <a:lnTo>
                      <a:pt x="0" y="40"/>
                    </a:lnTo>
                    <a:lnTo>
                      <a:pt x="0" y="34"/>
                    </a:lnTo>
                    <a:lnTo>
                      <a:pt x="0" y="2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77" name="Freeform 138"/>
              <p:cNvSpPr>
                <a:spLocks/>
              </p:cNvSpPr>
              <p:nvPr/>
            </p:nvSpPr>
            <p:spPr bwMode="auto">
              <a:xfrm>
                <a:off x="664" y="1960"/>
                <a:ext cx="108" cy="77"/>
              </a:xfrm>
              <a:custGeom>
                <a:avLst/>
                <a:gdLst>
                  <a:gd name="T0" fmla="*/ 0 w 109"/>
                  <a:gd name="T1" fmla="*/ 75 h 76"/>
                  <a:gd name="T2" fmla="*/ 99 w 109"/>
                  <a:gd name="T3" fmla="*/ 21 h 76"/>
                  <a:gd name="T4" fmla="*/ 100 w 109"/>
                  <a:gd name="T5" fmla="*/ 20 h 76"/>
                  <a:gd name="T6" fmla="*/ 102 w 109"/>
                  <a:gd name="T7" fmla="*/ 16 h 76"/>
                  <a:gd name="T8" fmla="*/ 104 w 109"/>
                  <a:gd name="T9" fmla="*/ 11 h 76"/>
                  <a:gd name="T10" fmla="*/ 106 w 109"/>
                  <a:gd name="T11" fmla="*/ 6 h 76"/>
                  <a:gd name="T12" fmla="*/ 108 w 109"/>
                  <a:gd name="T13" fmla="*/ 2 h 76"/>
                  <a:gd name="T14" fmla="*/ 106 w 109"/>
                  <a:gd name="T15" fmla="*/ 0 h 76"/>
                  <a:gd name="T16" fmla="*/ 101 w 109"/>
                  <a:gd name="T17" fmla="*/ 2 h 76"/>
                  <a:gd name="T18" fmla="*/ 93 w 109"/>
                  <a:gd name="T19" fmla="*/ 7 h 76"/>
                  <a:gd name="T20" fmla="*/ 87 w 109"/>
                  <a:gd name="T21" fmla="*/ 10 h 76"/>
                  <a:gd name="T22" fmla="*/ 76 w 109"/>
                  <a:gd name="T23" fmla="*/ 17 h 76"/>
                  <a:gd name="T24" fmla="*/ 61 w 109"/>
                  <a:gd name="T25" fmla="*/ 26 h 76"/>
                  <a:gd name="T26" fmla="*/ 44 w 109"/>
                  <a:gd name="T27" fmla="*/ 35 h 76"/>
                  <a:gd name="T28" fmla="*/ 28 w 109"/>
                  <a:gd name="T29" fmla="*/ 45 h 76"/>
                  <a:gd name="T30" fmla="*/ 14 w 109"/>
                  <a:gd name="T31" fmla="*/ 53 h 76"/>
                  <a:gd name="T32" fmla="*/ 4 w 109"/>
                  <a:gd name="T33" fmla="*/ 59 h 76"/>
                  <a:gd name="T34" fmla="*/ 1 w 109"/>
                  <a:gd name="T35" fmla="*/ 60 h 76"/>
                  <a:gd name="T36" fmla="*/ 0 w 109"/>
                  <a:gd name="T37" fmla="*/ 75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9"/>
                  <a:gd name="T58" fmla="*/ 0 h 76"/>
                  <a:gd name="T59" fmla="*/ 109 w 109"/>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9" h="76">
                    <a:moveTo>
                      <a:pt x="0" y="75"/>
                    </a:moveTo>
                    <a:lnTo>
                      <a:pt x="99" y="21"/>
                    </a:lnTo>
                    <a:lnTo>
                      <a:pt x="100" y="20"/>
                    </a:lnTo>
                    <a:lnTo>
                      <a:pt x="102" y="16"/>
                    </a:lnTo>
                    <a:lnTo>
                      <a:pt x="104" y="11"/>
                    </a:lnTo>
                    <a:lnTo>
                      <a:pt x="106" y="6"/>
                    </a:lnTo>
                    <a:lnTo>
                      <a:pt x="108" y="2"/>
                    </a:lnTo>
                    <a:lnTo>
                      <a:pt x="106" y="0"/>
                    </a:lnTo>
                    <a:lnTo>
                      <a:pt x="101" y="2"/>
                    </a:lnTo>
                    <a:lnTo>
                      <a:pt x="93" y="7"/>
                    </a:lnTo>
                    <a:lnTo>
                      <a:pt x="87" y="10"/>
                    </a:lnTo>
                    <a:lnTo>
                      <a:pt x="76" y="17"/>
                    </a:lnTo>
                    <a:lnTo>
                      <a:pt x="61" y="26"/>
                    </a:lnTo>
                    <a:lnTo>
                      <a:pt x="44" y="35"/>
                    </a:lnTo>
                    <a:lnTo>
                      <a:pt x="28" y="45"/>
                    </a:lnTo>
                    <a:lnTo>
                      <a:pt x="14" y="53"/>
                    </a:lnTo>
                    <a:lnTo>
                      <a:pt x="4" y="59"/>
                    </a:lnTo>
                    <a:lnTo>
                      <a:pt x="1" y="60"/>
                    </a:lnTo>
                    <a:lnTo>
                      <a:pt x="0" y="75"/>
                    </a:lnTo>
                  </a:path>
                </a:pathLst>
              </a:custGeom>
              <a:solidFill>
                <a:srgbClr val="4C4C4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78" name="Freeform 139"/>
              <p:cNvSpPr>
                <a:spLocks/>
              </p:cNvSpPr>
              <p:nvPr/>
            </p:nvSpPr>
            <p:spPr bwMode="auto">
              <a:xfrm>
                <a:off x="533" y="1860"/>
                <a:ext cx="160" cy="169"/>
              </a:xfrm>
              <a:custGeom>
                <a:avLst/>
                <a:gdLst>
                  <a:gd name="T0" fmla="*/ 1 w 160"/>
                  <a:gd name="T1" fmla="*/ 109 h 167"/>
                  <a:gd name="T2" fmla="*/ 1 w 160"/>
                  <a:gd name="T3" fmla="*/ 108 h 167"/>
                  <a:gd name="T4" fmla="*/ 1 w 160"/>
                  <a:gd name="T5" fmla="*/ 105 h 167"/>
                  <a:gd name="T6" fmla="*/ 0 w 160"/>
                  <a:gd name="T7" fmla="*/ 101 h 167"/>
                  <a:gd name="T8" fmla="*/ 0 w 160"/>
                  <a:gd name="T9" fmla="*/ 96 h 167"/>
                  <a:gd name="T10" fmla="*/ 0 w 160"/>
                  <a:gd name="T11" fmla="*/ 92 h 167"/>
                  <a:gd name="T12" fmla="*/ 1 w 160"/>
                  <a:gd name="T13" fmla="*/ 86 h 167"/>
                  <a:gd name="T14" fmla="*/ 1 w 160"/>
                  <a:gd name="T15" fmla="*/ 82 h 167"/>
                  <a:gd name="T16" fmla="*/ 3 w 160"/>
                  <a:gd name="T17" fmla="*/ 80 h 167"/>
                  <a:gd name="T18" fmla="*/ 5 w 160"/>
                  <a:gd name="T19" fmla="*/ 75 h 167"/>
                  <a:gd name="T20" fmla="*/ 9 w 160"/>
                  <a:gd name="T21" fmla="*/ 70 h 167"/>
                  <a:gd name="T22" fmla="*/ 14 w 160"/>
                  <a:gd name="T23" fmla="*/ 61 h 167"/>
                  <a:gd name="T24" fmla="*/ 18 w 160"/>
                  <a:gd name="T25" fmla="*/ 54 h 167"/>
                  <a:gd name="T26" fmla="*/ 22 w 160"/>
                  <a:gd name="T27" fmla="*/ 45 h 167"/>
                  <a:gd name="T28" fmla="*/ 27 w 160"/>
                  <a:gd name="T29" fmla="*/ 39 h 167"/>
                  <a:gd name="T30" fmla="*/ 29 w 160"/>
                  <a:gd name="T31" fmla="*/ 33 h 167"/>
                  <a:gd name="T32" fmla="*/ 30 w 160"/>
                  <a:gd name="T33" fmla="*/ 32 h 167"/>
                  <a:gd name="T34" fmla="*/ 38 w 160"/>
                  <a:gd name="T35" fmla="*/ 0 h 167"/>
                  <a:gd name="T36" fmla="*/ 148 w 160"/>
                  <a:gd name="T37" fmla="*/ 39 h 167"/>
                  <a:gd name="T38" fmla="*/ 159 w 160"/>
                  <a:gd name="T39" fmla="*/ 98 h 167"/>
                  <a:gd name="T40" fmla="*/ 152 w 160"/>
                  <a:gd name="T41" fmla="*/ 142 h 167"/>
                  <a:gd name="T42" fmla="*/ 129 w 160"/>
                  <a:gd name="T43" fmla="*/ 166 h 167"/>
                  <a:gd name="T44" fmla="*/ 1 w 160"/>
                  <a:gd name="T45" fmla="*/ 109 h 1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0"/>
                  <a:gd name="T70" fmla="*/ 0 h 167"/>
                  <a:gd name="T71" fmla="*/ 160 w 160"/>
                  <a:gd name="T72" fmla="*/ 167 h 16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0" h="167">
                    <a:moveTo>
                      <a:pt x="1" y="109"/>
                    </a:moveTo>
                    <a:lnTo>
                      <a:pt x="1" y="108"/>
                    </a:lnTo>
                    <a:lnTo>
                      <a:pt x="1" y="105"/>
                    </a:lnTo>
                    <a:lnTo>
                      <a:pt x="0" y="101"/>
                    </a:lnTo>
                    <a:lnTo>
                      <a:pt x="0" y="96"/>
                    </a:lnTo>
                    <a:lnTo>
                      <a:pt x="0" y="92"/>
                    </a:lnTo>
                    <a:lnTo>
                      <a:pt x="1" y="86"/>
                    </a:lnTo>
                    <a:lnTo>
                      <a:pt x="1" y="82"/>
                    </a:lnTo>
                    <a:lnTo>
                      <a:pt x="3" y="80"/>
                    </a:lnTo>
                    <a:lnTo>
                      <a:pt x="5" y="75"/>
                    </a:lnTo>
                    <a:lnTo>
                      <a:pt x="9" y="70"/>
                    </a:lnTo>
                    <a:lnTo>
                      <a:pt x="14" y="61"/>
                    </a:lnTo>
                    <a:lnTo>
                      <a:pt x="18" y="54"/>
                    </a:lnTo>
                    <a:lnTo>
                      <a:pt x="22" y="45"/>
                    </a:lnTo>
                    <a:lnTo>
                      <a:pt x="27" y="39"/>
                    </a:lnTo>
                    <a:lnTo>
                      <a:pt x="29" y="33"/>
                    </a:lnTo>
                    <a:lnTo>
                      <a:pt x="30" y="32"/>
                    </a:lnTo>
                    <a:lnTo>
                      <a:pt x="38" y="0"/>
                    </a:lnTo>
                    <a:lnTo>
                      <a:pt x="148" y="39"/>
                    </a:lnTo>
                    <a:lnTo>
                      <a:pt x="159" y="98"/>
                    </a:lnTo>
                    <a:lnTo>
                      <a:pt x="152" y="142"/>
                    </a:lnTo>
                    <a:lnTo>
                      <a:pt x="129" y="166"/>
                    </a:lnTo>
                    <a:lnTo>
                      <a:pt x="1" y="109"/>
                    </a:lnTo>
                  </a:path>
                </a:pathLst>
              </a:custGeom>
              <a:solidFill>
                <a:srgbClr val="DDDDD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79" name="Freeform 140"/>
              <p:cNvSpPr>
                <a:spLocks/>
              </p:cNvSpPr>
              <p:nvPr/>
            </p:nvSpPr>
            <p:spPr bwMode="auto">
              <a:xfrm>
                <a:off x="537" y="1947"/>
                <a:ext cx="123" cy="78"/>
              </a:xfrm>
              <a:custGeom>
                <a:avLst/>
                <a:gdLst>
                  <a:gd name="T0" fmla="*/ 0 w 124"/>
                  <a:gd name="T1" fmla="*/ 0 h 78"/>
                  <a:gd name="T2" fmla="*/ 0 w 124"/>
                  <a:gd name="T3" fmla="*/ 22 h 78"/>
                  <a:gd name="T4" fmla="*/ 123 w 124"/>
                  <a:gd name="T5" fmla="*/ 77 h 78"/>
                  <a:gd name="T6" fmla="*/ 123 w 124"/>
                  <a:gd name="T7" fmla="*/ 54 h 78"/>
                  <a:gd name="T8" fmla="*/ 0 w 124"/>
                  <a:gd name="T9" fmla="*/ 0 h 78"/>
                  <a:gd name="T10" fmla="*/ 0 60000 65536"/>
                  <a:gd name="T11" fmla="*/ 0 60000 65536"/>
                  <a:gd name="T12" fmla="*/ 0 60000 65536"/>
                  <a:gd name="T13" fmla="*/ 0 60000 65536"/>
                  <a:gd name="T14" fmla="*/ 0 60000 65536"/>
                  <a:gd name="T15" fmla="*/ 0 w 124"/>
                  <a:gd name="T16" fmla="*/ 0 h 78"/>
                  <a:gd name="T17" fmla="*/ 124 w 124"/>
                  <a:gd name="T18" fmla="*/ 78 h 78"/>
                </a:gdLst>
                <a:ahLst/>
                <a:cxnLst>
                  <a:cxn ang="T10">
                    <a:pos x="T0" y="T1"/>
                  </a:cxn>
                  <a:cxn ang="T11">
                    <a:pos x="T2" y="T3"/>
                  </a:cxn>
                  <a:cxn ang="T12">
                    <a:pos x="T4" y="T5"/>
                  </a:cxn>
                  <a:cxn ang="T13">
                    <a:pos x="T6" y="T7"/>
                  </a:cxn>
                  <a:cxn ang="T14">
                    <a:pos x="T8" y="T9"/>
                  </a:cxn>
                </a:cxnLst>
                <a:rect l="T15" t="T16" r="T17" b="T18"/>
                <a:pathLst>
                  <a:path w="124" h="78">
                    <a:moveTo>
                      <a:pt x="0" y="0"/>
                    </a:moveTo>
                    <a:lnTo>
                      <a:pt x="0" y="22"/>
                    </a:lnTo>
                    <a:lnTo>
                      <a:pt x="123" y="77"/>
                    </a:lnTo>
                    <a:lnTo>
                      <a:pt x="123" y="54"/>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80" name="Freeform 141"/>
              <p:cNvSpPr>
                <a:spLocks/>
              </p:cNvSpPr>
              <p:nvPr/>
            </p:nvSpPr>
            <p:spPr bwMode="auto">
              <a:xfrm>
                <a:off x="660" y="1853"/>
                <a:ext cx="177" cy="176"/>
              </a:xfrm>
              <a:custGeom>
                <a:avLst/>
                <a:gdLst>
                  <a:gd name="T0" fmla="*/ 2 w 183"/>
                  <a:gd name="T1" fmla="*/ 173 h 174"/>
                  <a:gd name="T2" fmla="*/ 2 w 183"/>
                  <a:gd name="T3" fmla="*/ 171 h 174"/>
                  <a:gd name="T4" fmla="*/ 2 w 183"/>
                  <a:gd name="T5" fmla="*/ 168 h 174"/>
                  <a:gd name="T6" fmla="*/ 1 w 183"/>
                  <a:gd name="T7" fmla="*/ 165 h 174"/>
                  <a:gd name="T8" fmla="*/ 1 w 183"/>
                  <a:gd name="T9" fmla="*/ 161 h 174"/>
                  <a:gd name="T10" fmla="*/ 0 w 183"/>
                  <a:gd name="T11" fmla="*/ 155 h 174"/>
                  <a:gd name="T12" fmla="*/ 0 w 183"/>
                  <a:gd name="T13" fmla="*/ 151 h 174"/>
                  <a:gd name="T14" fmla="*/ 0 w 183"/>
                  <a:gd name="T15" fmla="*/ 145 h 174"/>
                  <a:gd name="T16" fmla="*/ 1 w 183"/>
                  <a:gd name="T17" fmla="*/ 141 h 174"/>
                  <a:gd name="T18" fmla="*/ 2 w 183"/>
                  <a:gd name="T19" fmla="*/ 134 h 174"/>
                  <a:gd name="T20" fmla="*/ 4 w 183"/>
                  <a:gd name="T21" fmla="*/ 124 h 174"/>
                  <a:gd name="T22" fmla="*/ 5 w 183"/>
                  <a:gd name="T23" fmla="*/ 115 h 174"/>
                  <a:gd name="T24" fmla="*/ 7 w 183"/>
                  <a:gd name="T25" fmla="*/ 107 h 174"/>
                  <a:gd name="T26" fmla="*/ 9 w 183"/>
                  <a:gd name="T27" fmla="*/ 99 h 174"/>
                  <a:gd name="T28" fmla="*/ 10 w 183"/>
                  <a:gd name="T29" fmla="*/ 92 h 174"/>
                  <a:gd name="T30" fmla="*/ 11 w 183"/>
                  <a:gd name="T31" fmla="*/ 89 h 174"/>
                  <a:gd name="T32" fmla="*/ 13 w 183"/>
                  <a:gd name="T33" fmla="*/ 87 h 174"/>
                  <a:gd name="T34" fmla="*/ 15 w 183"/>
                  <a:gd name="T35" fmla="*/ 45 h 174"/>
                  <a:gd name="T36" fmla="*/ 156 w 183"/>
                  <a:gd name="T37" fmla="*/ 0 h 174"/>
                  <a:gd name="T38" fmla="*/ 157 w 183"/>
                  <a:gd name="T39" fmla="*/ 0 h 174"/>
                  <a:gd name="T40" fmla="*/ 160 w 183"/>
                  <a:gd name="T41" fmla="*/ 3 h 174"/>
                  <a:gd name="T42" fmla="*/ 163 w 183"/>
                  <a:gd name="T43" fmla="*/ 6 h 174"/>
                  <a:gd name="T44" fmla="*/ 167 w 183"/>
                  <a:gd name="T45" fmla="*/ 10 h 174"/>
                  <a:gd name="T46" fmla="*/ 172 w 183"/>
                  <a:gd name="T47" fmla="*/ 17 h 174"/>
                  <a:gd name="T48" fmla="*/ 176 w 183"/>
                  <a:gd name="T49" fmla="*/ 24 h 174"/>
                  <a:gd name="T50" fmla="*/ 178 w 183"/>
                  <a:gd name="T51" fmla="*/ 33 h 174"/>
                  <a:gd name="T52" fmla="*/ 180 w 183"/>
                  <a:gd name="T53" fmla="*/ 42 h 174"/>
                  <a:gd name="T54" fmla="*/ 180 w 183"/>
                  <a:gd name="T55" fmla="*/ 52 h 174"/>
                  <a:gd name="T56" fmla="*/ 180 w 183"/>
                  <a:gd name="T57" fmla="*/ 61 h 174"/>
                  <a:gd name="T58" fmla="*/ 182 w 183"/>
                  <a:gd name="T59" fmla="*/ 70 h 174"/>
                  <a:gd name="T60" fmla="*/ 182 w 183"/>
                  <a:gd name="T61" fmla="*/ 77 h 174"/>
                  <a:gd name="T62" fmla="*/ 182 w 183"/>
                  <a:gd name="T63" fmla="*/ 84 h 174"/>
                  <a:gd name="T64" fmla="*/ 182 w 183"/>
                  <a:gd name="T65" fmla="*/ 89 h 174"/>
                  <a:gd name="T66" fmla="*/ 182 w 183"/>
                  <a:gd name="T67" fmla="*/ 92 h 174"/>
                  <a:gd name="T68" fmla="*/ 182 w 183"/>
                  <a:gd name="T69" fmla="*/ 94 h 174"/>
                  <a:gd name="T70" fmla="*/ 2 w 183"/>
                  <a:gd name="T71" fmla="*/ 173 h 17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3"/>
                  <a:gd name="T109" fmla="*/ 0 h 174"/>
                  <a:gd name="T110" fmla="*/ 183 w 183"/>
                  <a:gd name="T111" fmla="*/ 174 h 17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3" h="174">
                    <a:moveTo>
                      <a:pt x="2" y="173"/>
                    </a:moveTo>
                    <a:lnTo>
                      <a:pt x="2" y="171"/>
                    </a:lnTo>
                    <a:lnTo>
                      <a:pt x="2" y="168"/>
                    </a:lnTo>
                    <a:lnTo>
                      <a:pt x="1" y="165"/>
                    </a:lnTo>
                    <a:lnTo>
                      <a:pt x="1" y="161"/>
                    </a:lnTo>
                    <a:lnTo>
                      <a:pt x="0" y="155"/>
                    </a:lnTo>
                    <a:lnTo>
                      <a:pt x="0" y="151"/>
                    </a:lnTo>
                    <a:lnTo>
                      <a:pt x="0" y="145"/>
                    </a:lnTo>
                    <a:lnTo>
                      <a:pt x="1" y="141"/>
                    </a:lnTo>
                    <a:lnTo>
                      <a:pt x="2" y="134"/>
                    </a:lnTo>
                    <a:lnTo>
                      <a:pt x="4" y="124"/>
                    </a:lnTo>
                    <a:lnTo>
                      <a:pt x="5" y="115"/>
                    </a:lnTo>
                    <a:lnTo>
                      <a:pt x="7" y="107"/>
                    </a:lnTo>
                    <a:lnTo>
                      <a:pt x="9" y="99"/>
                    </a:lnTo>
                    <a:lnTo>
                      <a:pt x="10" y="92"/>
                    </a:lnTo>
                    <a:lnTo>
                      <a:pt x="11" y="89"/>
                    </a:lnTo>
                    <a:lnTo>
                      <a:pt x="13" y="87"/>
                    </a:lnTo>
                    <a:lnTo>
                      <a:pt x="15" y="45"/>
                    </a:lnTo>
                    <a:lnTo>
                      <a:pt x="156" y="0"/>
                    </a:lnTo>
                    <a:lnTo>
                      <a:pt x="157" y="0"/>
                    </a:lnTo>
                    <a:lnTo>
                      <a:pt x="160" y="3"/>
                    </a:lnTo>
                    <a:lnTo>
                      <a:pt x="163" y="6"/>
                    </a:lnTo>
                    <a:lnTo>
                      <a:pt x="167" y="10"/>
                    </a:lnTo>
                    <a:lnTo>
                      <a:pt x="172" y="17"/>
                    </a:lnTo>
                    <a:lnTo>
                      <a:pt x="176" y="24"/>
                    </a:lnTo>
                    <a:lnTo>
                      <a:pt x="178" y="33"/>
                    </a:lnTo>
                    <a:lnTo>
                      <a:pt x="180" y="42"/>
                    </a:lnTo>
                    <a:lnTo>
                      <a:pt x="180" y="52"/>
                    </a:lnTo>
                    <a:lnTo>
                      <a:pt x="180" y="61"/>
                    </a:lnTo>
                    <a:lnTo>
                      <a:pt x="182" y="70"/>
                    </a:lnTo>
                    <a:lnTo>
                      <a:pt x="182" y="77"/>
                    </a:lnTo>
                    <a:lnTo>
                      <a:pt x="182" y="84"/>
                    </a:lnTo>
                    <a:lnTo>
                      <a:pt x="182" y="89"/>
                    </a:lnTo>
                    <a:lnTo>
                      <a:pt x="182" y="92"/>
                    </a:lnTo>
                    <a:lnTo>
                      <a:pt x="182" y="94"/>
                    </a:lnTo>
                    <a:lnTo>
                      <a:pt x="2" y="173"/>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81" name="Freeform 142"/>
              <p:cNvSpPr>
                <a:spLocks/>
              </p:cNvSpPr>
              <p:nvPr/>
            </p:nvSpPr>
            <p:spPr bwMode="auto">
              <a:xfrm>
                <a:off x="690" y="1983"/>
                <a:ext cx="30" cy="63"/>
              </a:xfrm>
              <a:custGeom>
                <a:avLst/>
                <a:gdLst>
                  <a:gd name="T0" fmla="*/ 12 w 30"/>
                  <a:gd name="T1" fmla="*/ 62 h 63"/>
                  <a:gd name="T2" fmla="*/ 8 w 30"/>
                  <a:gd name="T3" fmla="*/ 60 h 63"/>
                  <a:gd name="T4" fmla="*/ 6 w 30"/>
                  <a:gd name="T5" fmla="*/ 57 h 63"/>
                  <a:gd name="T6" fmla="*/ 4 w 30"/>
                  <a:gd name="T7" fmla="*/ 54 h 63"/>
                  <a:gd name="T8" fmla="*/ 3 w 30"/>
                  <a:gd name="T9" fmla="*/ 50 h 63"/>
                  <a:gd name="T10" fmla="*/ 1 w 30"/>
                  <a:gd name="T11" fmla="*/ 44 h 63"/>
                  <a:gd name="T12" fmla="*/ 1 w 30"/>
                  <a:gd name="T13" fmla="*/ 39 h 63"/>
                  <a:gd name="T14" fmla="*/ 0 w 30"/>
                  <a:gd name="T15" fmla="*/ 34 h 63"/>
                  <a:gd name="T16" fmla="*/ 0 w 30"/>
                  <a:gd name="T17" fmla="*/ 27 h 63"/>
                  <a:gd name="T18" fmla="*/ 1 w 30"/>
                  <a:gd name="T19" fmla="*/ 21 h 63"/>
                  <a:gd name="T20" fmla="*/ 2 w 30"/>
                  <a:gd name="T21" fmla="*/ 16 h 63"/>
                  <a:gd name="T22" fmla="*/ 4 w 30"/>
                  <a:gd name="T23" fmla="*/ 10 h 63"/>
                  <a:gd name="T24" fmla="*/ 6 w 30"/>
                  <a:gd name="T25" fmla="*/ 6 h 63"/>
                  <a:gd name="T26" fmla="*/ 8 w 30"/>
                  <a:gd name="T27" fmla="*/ 3 h 63"/>
                  <a:gd name="T28" fmla="*/ 11 w 30"/>
                  <a:gd name="T29" fmla="*/ 1 h 63"/>
                  <a:gd name="T30" fmla="*/ 13 w 30"/>
                  <a:gd name="T31" fmla="*/ 0 h 63"/>
                  <a:gd name="T32" fmla="*/ 16 w 30"/>
                  <a:gd name="T33" fmla="*/ 0 h 63"/>
                  <a:gd name="T34" fmla="*/ 20 w 30"/>
                  <a:gd name="T35" fmla="*/ 1 h 63"/>
                  <a:gd name="T36" fmla="*/ 22 w 30"/>
                  <a:gd name="T37" fmla="*/ 3 h 63"/>
                  <a:gd name="T38" fmla="*/ 24 w 30"/>
                  <a:gd name="T39" fmla="*/ 7 h 63"/>
                  <a:gd name="T40" fmla="*/ 25 w 30"/>
                  <a:gd name="T41" fmla="*/ 10 h 63"/>
                  <a:gd name="T42" fmla="*/ 27 w 30"/>
                  <a:gd name="T43" fmla="*/ 16 h 63"/>
                  <a:gd name="T44" fmla="*/ 27 w 30"/>
                  <a:gd name="T45" fmla="*/ 21 h 63"/>
                  <a:gd name="T46" fmla="*/ 29 w 30"/>
                  <a:gd name="T47" fmla="*/ 27 h 63"/>
                  <a:gd name="T48" fmla="*/ 29 w 30"/>
                  <a:gd name="T49" fmla="*/ 34 h 63"/>
                  <a:gd name="T50" fmla="*/ 27 w 30"/>
                  <a:gd name="T51" fmla="*/ 40 h 63"/>
                  <a:gd name="T52" fmla="*/ 26 w 30"/>
                  <a:gd name="T53" fmla="*/ 45 h 63"/>
                  <a:gd name="T54" fmla="*/ 24 w 30"/>
                  <a:gd name="T55" fmla="*/ 51 h 63"/>
                  <a:gd name="T56" fmla="*/ 22 w 30"/>
                  <a:gd name="T57" fmla="*/ 54 h 63"/>
                  <a:gd name="T58" fmla="*/ 20 w 30"/>
                  <a:gd name="T59" fmla="*/ 58 h 63"/>
                  <a:gd name="T60" fmla="*/ 17 w 30"/>
                  <a:gd name="T61" fmla="*/ 60 h 63"/>
                  <a:gd name="T62" fmla="*/ 14 w 30"/>
                  <a:gd name="T63" fmla="*/ 62 h 63"/>
                  <a:gd name="T64" fmla="*/ 12 w 30"/>
                  <a:gd name="T65" fmla="*/ 62 h 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
                  <a:gd name="T100" fmla="*/ 0 h 63"/>
                  <a:gd name="T101" fmla="*/ 30 w 30"/>
                  <a:gd name="T102" fmla="*/ 63 h 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 h="63">
                    <a:moveTo>
                      <a:pt x="12" y="62"/>
                    </a:moveTo>
                    <a:lnTo>
                      <a:pt x="8" y="60"/>
                    </a:lnTo>
                    <a:lnTo>
                      <a:pt x="6" y="57"/>
                    </a:lnTo>
                    <a:lnTo>
                      <a:pt x="4" y="54"/>
                    </a:lnTo>
                    <a:lnTo>
                      <a:pt x="3" y="50"/>
                    </a:lnTo>
                    <a:lnTo>
                      <a:pt x="1" y="44"/>
                    </a:lnTo>
                    <a:lnTo>
                      <a:pt x="1" y="39"/>
                    </a:lnTo>
                    <a:lnTo>
                      <a:pt x="0" y="34"/>
                    </a:lnTo>
                    <a:lnTo>
                      <a:pt x="0" y="27"/>
                    </a:lnTo>
                    <a:lnTo>
                      <a:pt x="1" y="21"/>
                    </a:lnTo>
                    <a:lnTo>
                      <a:pt x="2" y="16"/>
                    </a:lnTo>
                    <a:lnTo>
                      <a:pt x="4" y="10"/>
                    </a:lnTo>
                    <a:lnTo>
                      <a:pt x="6" y="6"/>
                    </a:lnTo>
                    <a:lnTo>
                      <a:pt x="8" y="3"/>
                    </a:lnTo>
                    <a:lnTo>
                      <a:pt x="11" y="1"/>
                    </a:lnTo>
                    <a:lnTo>
                      <a:pt x="13" y="0"/>
                    </a:lnTo>
                    <a:lnTo>
                      <a:pt x="16" y="0"/>
                    </a:lnTo>
                    <a:lnTo>
                      <a:pt x="20" y="1"/>
                    </a:lnTo>
                    <a:lnTo>
                      <a:pt x="22" y="3"/>
                    </a:lnTo>
                    <a:lnTo>
                      <a:pt x="24" y="7"/>
                    </a:lnTo>
                    <a:lnTo>
                      <a:pt x="25" y="10"/>
                    </a:lnTo>
                    <a:lnTo>
                      <a:pt x="27" y="16"/>
                    </a:lnTo>
                    <a:lnTo>
                      <a:pt x="27" y="21"/>
                    </a:lnTo>
                    <a:lnTo>
                      <a:pt x="29" y="27"/>
                    </a:lnTo>
                    <a:lnTo>
                      <a:pt x="29" y="34"/>
                    </a:lnTo>
                    <a:lnTo>
                      <a:pt x="27" y="40"/>
                    </a:lnTo>
                    <a:lnTo>
                      <a:pt x="26" y="45"/>
                    </a:lnTo>
                    <a:lnTo>
                      <a:pt x="24" y="51"/>
                    </a:lnTo>
                    <a:lnTo>
                      <a:pt x="22" y="54"/>
                    </a:lnTo>
                    <a:lnTo>
                      <a:pt x="20" y="58"/>
                    </a:lnTo>
                    <a:lnTo>
                      <a:pt x="17" y="60"/>
                    </a:lnTo>
                    <a:lnTo>
                      <a:pt x="14" y="62"/>
                    </a:lnTo>
                    <a:lnTo>
                      <a:pt x="12" y="6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82" name="Freeform 143"/>
              <p:cNvSpPr>
                <a:spLocks/>
              </p:cNvSpPr>
              <p:nvPr/>
            </p:nvSpPr>
            <p:spPr bwMode="auto">
              <a:xfrm>
                <a:off x="698" y="1994"/>
                <a:ext cx="18" cy="43"/>
              </a:xfrm>
              <a:custGeom>
                <a:avLst/>
                <a:gdLst>
                  <a:gd name="T0" fmla="*/ 7 w 18"/>
                  <a:gd name="T1" fmla="*/ 43 h 44"/>
                  <a:gd name="T2" fmla="*/ 6 w 18"/>
                  <a:gd name="T3" fmla="*/ 41 h 44"/>
                  <a:gd name="T4" fmla="*/ 3 w 18"/>
                  <a:gd name="T5" fmla="*/ 39 h 44"/>
                  <a:gd name="T6" fmla="*/ 2 w 18"/>
                  <a:gd name="T7" fmla="*/ 37 h 44"/>
                  <a:gd name="T8" fmla="*/ 1 w 18"/>
                  <a:gd name="T9" fmla="*/ 35 h 44"/>
                  <a:gd name="T10" fmla="*/ 1 w 18"/>
                  <a:gd name="T11" fmla="*/ 31 h 44"/>
                  <a:gd name="T12" fmla="*/ 0 w 18"/>
                  <a:gd name="T13" fmla="*/ 27 h 44"/>
                  <a:gd name="T14" fmla="*/ 0 w 18"/>
                  <a:gd name="T15" fmla="*/ 23 h 44"/>
                  <a:gd name="T16" fmla="*/ 0 w 18"/>
                  <a:gd name="T17" fmla="*/ 18 h 44"/>
                  <a:gd name="T18" fmla="*/ 0 w 18"/>
                  <a:gd name="T19" fmla="*/ 15 h 44"/>
                  <a:gd name="T20" fmla="*/ 1 w 18"/>
                  <a:gd name="T21" fmla="*/ 11 h 44"/>
                  <a:gd name="T22" fmla="*/ 2 w 18"/>
                  <a:gd name="T23" fmla="*/ 7 h 44"/>
                  <a:gd name="T24" fmla="*/ 3 w 18"/>
                  <a:gd name="T25" fmla="*/ 4 h 44"/>
                  <a:gd name="T26" fmla="*/ 4 w 18"/>
                  <a:gd name="T27" fmla="*/ 2 h 44"/>
                  <a:gd name="T28" fmla="*/ 7 w 18"/>
                  <a:gd name="T29" fmla="*/ 1 h 44"/>
                  <a:gd name="T30" fmla="*/ 8 w 18"/>
                  <a:gd name="T31" fmla="*/ 0 h 44"/>
                  <a:gd name="T32" fmla="*/ 9 w 18"/>
                  <a:gd name="T33" fmla="*/ 0 h 44"/>
                  <a:gd name="T34" fmla="*/ 12 w 18"/>
                  <a:gd name="T35" fmla="*/ 1 h 44"/>
                  <a:gd name="T36" fmla="*/ 13 w 18"/>
                  <a:gd name="T37" fmla="*/ 2 h 44"/>
                  <a:gd name="T38" fmla="*/ 14 w 18"/>
                  <a:gd name="T39" fmla="*/ 4 h 44"/>
                  <a:gd name="T40" fmla="*/ 15 w 18"/>
                  <a:gd name="T41" fmla="*/ 7 h 44"/>
                  <a:gd name="T42" fmla="*/ 17 w 18"/>
                  <a:gd name="T43" fmla="*/ 11 h 44"/>
                  <a:gd name="T44" fmla="*/ 17 w 18"/>
                  <a:gd name="T45" fmla="*/ 14 h 44"/>
                  <a:gd name="T46" fmla="*/ 17 w 18"/>
                  <a:gd name="T47" fmla="*/ 18 h 44"/>
                  <a:gd name="T48" fmla="*/ 17 w 18"/>
                  <a:gd name="T49" fmla="*/ 23 h 44"/>
                  <a:gd name="T50" fmla="*/ 17 w 18"/>
                  <a:gd name="T51" fmla="*/ 27 h 44"/>
                  <a:gd name="T52" fmla="*/ 15 w 18"/>
                  <a:gd name="T53" fmla="*/ 31 h 44"/>
                  <a:gd name="T54" fmla="*/ 14 w 18"/>
                  <a:gd name="T55" fmla="*/ 35 h 44"/>
                  <a:gd name="T56" fmla="*/ 13 w 18"/>
                  <a:gd name="T57" fmla="*/ 37 h 44"/>
                  <a:gd name="T58" fmla="*/ 12 w 18"/>
                  <a:gd name="T59" fmla="*/ 39 h 44"/>
                  <a:gd name="T60" fmla="*/ 10 w 18"/>
                  <a:gd name="T61" fmla="*/ 41 h 44"/>
                  <a:gd name="T62" fmla="*/ 8 w 18"/>
                  <a:gd name="T63" fmla="*/ 43 h 44"/>
                  <a:gd name="T64" fmla="*/ 7 w 18"/>
                  <a:gd name="T65" fmla="*/ 43 h 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44"/>
                  <a:gd name="T101" fmla="*/ 18 w 18"/>
                  <a:gd name="T102" fmla="*/ 44 h 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44">
                    <a:moveTo>
                      <a:pt x="7" y="43"/>
                    </a:moveTo>
                    <a:lnTo>
                      <a:pt x="6" y="41"/>
                    </a:lnTo>
                    <a:lnTo>
                      <a:pt x="3" y="39"/>
                    </a:lnTo>
                    <a:lnTo>
                      <a:pt x="2" y="37"/>
                    </a:lnTo>
                    <a:lnTo>
                      <a:pt x="1" y="35"/>
                    </a:lnTo>
                    <a:lnTo>
                      <a:pt x="1" y="31"/>
                    </a:lnTo>
                    <a:lnTo>
                      <a:pt x="0" y="27"/>
                    </a:lnTo>
                    <a:lnTo>
                      <a:pt x="0" y="23"/>
                    </a:lnTo>
                    <a:lnTo>
                      <a:pt x="0" y="18"/>
                    </a:lnTo>
                    <a:lnTo>
                      <a:pt x="0" y="15"/>
                    </a:lnTo>
                    <a:lnTo>
                      <a:pt x="1" y="11"/>
                    </a:lnTo>
                    <a:lnTo>
                      <a:pt x="2" y="7"/>
                    </a:lnTo>
                    <a:lnTo>
                      <a:pt x="3" y="4"/>
                    </a:lnTo>
                    <a:lnTo>
                      <a:pt x="4" y="2"/>
                    </a:lnTo>
                    <a:lnTo>
                      <a:pt x="7" y="1"/>
                    </a:lnTo>
                    <a:lnTo>
                      <a:pt x="8" y="0"/>
                    </a:lnTo>
                    <a:lnTo>
                      <a:pt x="9" y="0"/>
                    </a:lnTo>
                    <a:lnTo>
                      <a:pt x="12" y="1"/>
                    </a:lnTo>
                    <a:lnTo>
                      <a:pt x="13" y="2"/>
                    </a:lnTo>
                    <a:lnTo>
                      <a:pt x="14" y="4"/>
                    </a:lnTo>
                    <a:lnTo>
                      <a:pt x="15" y="7"/>
                    </a:lnTo>
                    <a:lnTo>
                      <a:pt x="17" y="11"/>
                    </a:lnTo>
                    <a:lnTo>
                      <a:pt x="17" y="14"/>
                    </a:lnTo>
                    <a:lnTo>
                      <a:pt x="17" y="18"/>
                    </a:lnTo>
                    <a:lnTo>
                      <a:pt x="17" y="23"/>
                    </a:lnTo>
                    <a:lnTo>
                      <a:pt x="17" y="27"/>
                    </a:lnTo>
                    <a:lnTo>
                      <a:pt x="15" y="31"/>
                    </a:lnTo>
                    <a:lnTo>
                      <a:pt x="14" y="35"/>
                    </a:lnTo>
                    <a:lnTo>
                      <a:pt x="13" y="37"/>
                    </a:lnTo>
                    <a:lnTo>
                      <a:pt x="12" y="39"/>
                    </a:lnTo>
                    <a:lnTo>
                      <a:pt x="10" y="41"/>
                    </a:lnTo>
                    <a:lnTo>
                      <a:pt x="8" y="43"/>
                    </a:lnTo>
                    <a:lnTo>
                      <a:pt x="7" y="43"/>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83" name="Freeform 144"/>
              <p:cNvSpPr>
                <a:spLocks/>
              </p:cNvSpPr>
              <p:nvPr/>
            </p:nvSpPr>
            <p:spPr bwMode="auto">
              <a:xfrm>
                <a:off x="815" y="1932"/>
                <a:ext cx="26" cy="54"/>
              </a:xfrm>
              <a:custGeom>
                <a:avLst/>
                <a:gdLst>
                  <a:gd name="T0" fmla="*/ 10 w 25"/>
                  <a:gd name="T1" fmla="*/ 54 h 55"/>
                  <a:gd name="T2" fmla="*/ 7 w 25"/>
                  <a:gd name="T3" fmla="*/ 52 h 55"/>
                  <a:gd name="T4" fmla="*/ 5 w 25"/>
                  <a:gd name="T5" fmla="*/ 50 h 55"/>
                  <a:gd name="T6" fmla="*/ 4 w 25"/>
                  <a:gd name="T7" fmla="*/ 48 h 55"/>
                  <a:gd name="T8" fmla="*/ 2 w 25"/>
                  <a:gd name="T9" fmla="*/ 44 h 55"/>
                  <a:gd name="T10" fmla="*/ 1 w 25"/>
                  <a:gd name="T11" fmla="*/ 39 h 55"/>
                  <a:gd name="T12" fmla="*/ 0 w 25"/>
                  <a:gd name="T13" fmla="*/ 34 h 55"/>
                  <a:gd name="T14" fmla="*/ 0 w 25"/>
                  <a:gd name="T15" fmla="*/ 29 h 55"/>
                  <a:gd name="T16" fmla="*/ 0 w 25"/>
                  <a:gd name="T17" fmla="*/ 23 h 55"/>
                  <a:gd name="T18" fmla="*/ 1 w 25"/>
                  <a:gd name="T19" fmla="*/ 18 h 55"/>
                  <a:gd name="T20" fmla="*/ 2 w 25"/>
                  <a:gd name="T21" fmla="*/ 14 h 55"/>
                  <a:gd name="T22" fmla="*/ 3 w 25"/>
                  <a:gd name="T23" fmla="*/ 9 h 55"/>
                  <a:gd name="T24" fmla="*/ 5 w 25"/>
                  <a:gd name="T25" fmla="*/ 5 h 55"/>
                  <a:gd name="T26" fmla="*/ 7 w 25"/>
                  <a:gd name="T27" fmla="*/ 3 h 55"/>
                  <a:gd name="T28" fmla="*/ 9 w 25"/>
                  <a:gd name="T29" fmla="*/ 1 h 55"/>
                  <a:gd name="T30" fmla="*/ 12 w 25"/>
                  <a:gd name="T31" fmla="*/ 0 h 55"/>
                  <a:gd name="T32" fmla="*/ 14 w 25"/>
                  <a:gd name="T33" fmla="*/ 0 h 55"/>
                  <a:gd name="T34" fmla="*/ 16 w 25"/>
                  <a:gd name="T35" fmla="*/ 1 h 55"/>
                  <a:gd name="T36" fmla="*/ 18 w 25"/>
                  <a:gd name="T37" fmla="*/ 3 h 55"/>
                  <a:gd name="T38" fmla="*/ 20 w 25"/>
                  <a:gd name="T39" fmla="*/ 6 h 55"/>
                  <a:gd name="T40" fmla="*/ 21 w 25"/>
                  <a:gd name="T41" fmla="*/ 9 h 55"/>
                  <a:gd name="T42" fmla="*/ 22 w 25"/>
                  <a:gd name="T43" fmla="*/ 14 h 55"/>
                  <a:gd name="T44" fmla="*/ 24 w 25"/>
                  <a:gd name="T45" fmla="*/ 19 h 55"/>
                  <a:gd name="T46" fmla="*/ 24 w 25"/>
                  <a:gd name="T47" fmla="*/ 24 h 55"/>
                  <a:gd name="T48" fmla="*/ 24 w 25"/>
                  <a:gd name="T49" fmla="*/ 30 h 55"/>
                  <a:gd name="T50" fmla="*/ 24 w 25"/>
                  <a:gd name="T51" fmla="*/ 35 h 55"/>
                  <a:gd name="T52" fmla="*/ 22 w 25"/>
                  <a:gd name="T53" fmla="*/ 39 h 55"/>
                  <a:gd name="T54" fmla="*/ 20 w 25"/>
                  <a:gd name="T55" fmla="*/ 44 h 55"/>
                  <a:gd name="T56" fmla="*/ 19 w 25"/>
                  <a:gd name="T57" fmla="*/ 48 h 55"/>
                  <a:gd name="T58" fmla="*/ 17 w 25"/>
                  <a:gd name="T59" fmla="*/ 51 h 55"/>
                  <a:gd name="T60" fmla="*/ 15 w 25"/>
                  <a:gd name="T61" fmla="*/ 52 h 55"/>
                  <a:gd name="T62" fmla="*/ 13 w 25"/>
                  <a:gd name="T63" fmla="*/ 54 h 55"/>
                  <a:gd name="T64" fmla="*/ 10 w 25"/>
                  <a:gd name="T65" fmla="*/ 54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
                  <a:gd name="T100" fmla="*/ 0 h 55"/>
                  <a:gd name="T101" fmla="*/ 25 w 25"/>
                  <a:gd name="T102" fmla="*/ 55 h 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 h="55">
                    <a:moveTo>
                      <a:pt x="10" y="54"/>
                    </a:moveTo>
                    <a:lnTo>
                      <a:pt x="7" y="52"/>
                    </a:lnTo>
                    <a:lnTo>
                      <a:pt x="5" y="50"/>
                    </a:lnTo>
                    <a:lnTo>
                      <a:pt x="4" y="48"/>
                    </a:lnTo>
                    <a:lnTo>
                      <a:pt x="2" y="44"/>
                    </a:lnTo>
                    <a:lnTo>
                      <a:pt x="1" y="39"/>
                    </a:lnTo>
                    <a:lnTo>
                      <a:pt x="0" y="34"/>
                    </a:lnTo>
                    <a:lnTo>
                      <a:pt x="0" y="29"/>
                    </a:lnTo>
                    <a:lnTo>
                      <a:pt x="0" y="23"/>
                    </a:lnTo>
                    <a:lnTo>
                      <a:pt x="1" y="18"/>
                    </a:lnTo>
                    <a:lnTo>
                      <a:pt x="2" y="14"/>
                    </a:lnTo>
                    <a:lnTo>
                      <a:pt x="3" y="9"/>
                    </a:lnTo>
                    <a:lnTo>
                      <a:pt x="5" y="5"/>
                    </a:lnTo>
                    <a:lnTo>
                      <a:pt x="7" y="3"/>
                    </a:lnTo>
                    <a:lnTo>
                      <a:pt x="9" y="1"/>
                    </a:lnTo>
                    <a:lnTo>
                      <a:pt x="12" y="0"/>
                    </a:lnTo>
                    <a:lnTo>
                      <a:pt x="14" y="0"/>
                    </a:lnTo>
                    <a:lnTo>
                      <a:pt x="16" y="1"/>
                    </a:lnTo>
                    <a:lnTo>
                      <a:pt x="18" y="3"/>
                    </a:lnTo>
                    <a:lnTo>
                      <a:pt x="20" y="6"/>
                    </a:lnTo>
                    <a:lnTo>
                      <a:pt x="21" y="9"/>
                    </a:lnTo>
                    <a:lnTo>
                      <a:pt x="22" y="14"/>
                    </a:lnTo>
                    <a:lnTo>
                      <a:pt x="24" y="19"/>
                    </a:lnTo>
                    <a:lnTo>
                      <a:pt x="24" y="24"/>
                    </a:lnTo>
                    <a:lnTo>
                      <a:pt x="24" y="30"/>
                    </a:lnTo>
                    <a:lnTo>
                      <a:pt x="24" y="35"/>
                    </a:lnTo>
                    <a:lnTo>
                      <a:pt x="22" y="39"/>
                    </a:lnTo>
                    <a:lnTo>
                      <a:pt x="20" y="44"/>
                    </a:lnTo>
                    <a:lnTo>
                      <a:pt x="19" y="48"/>
                    </a:lnTo>
                    <a:lnTo>
                      <a:pt x="17" y="51"/>
                    </a:lnTo>
                    <a:lnTo>
                      <a:pt x="15" y="52"/>
                    </a:lnTo>
                    <a:lnTo>
                      <a:pt x="13" y="54"/>
                    </a:lnTo>
                    <a:lnTo>
                      <a:pt x="10" y="5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84" name="Freeform 145"/>
              <p:cNvSpPr>
                <a:spLocks/>
              </p:cNvSpPr>
              <p:nvPr/>
            </p:nvSpPr>
            <p:spPr bwMode="auto">
              <a:xfrm>
                <a:off x="820" y="1938"/>
                <a:ext cx="17" cy="39"/>
              </a:xfrm>
              <a:custGeom>
                <a:avLst/>
                <a:gdLst>
                  <a:gd name="T0" fmla="*/ 6 w 19"/>
                  <a:gd name="T1" fmla="*/ 37 h 38"/>
                  <a:gd name="T2" fmla="*/ 5 w 19"/>
                  <a:gd name="T3" fmla="*/ 37 h 38"/>
                  <a:gd name="T4" fmla="*/ 4 w 19"/>
                  <a:gd name="T5" fmla="*/ 35 h 38"/>
                  <a:gd name="T6" fmla="*/ 2 w 19"/>
                  <a:gd name="T7" fmla="*/ 33 h 38"/>
                  <a:gd name="T8" fmla="*/ 1 w 19"/>
                  <a:gd name="T9" fmla="*/ 30 h 38"/>
                  <a:gd name="T10" fmla="*/ 1 w 19"/>
                  <a:gd name="T11" fmla="*/ 28 h 38"/>
                  <a:gd name="T12" fmla="*/ 0 w 19"/>
                  <a:gd name="T13" fmla="*/ 25 h 38"/>
                  <a:gd name="T14" fmla="*/ 0 w 19"/>
                  <a:gd name="T15" fmla="*/ 20 h 38"/>
                  <a:gd name="T16" fmla="*/ 0 w 19"/>
                  <a:gd name="T17" fmla="*/ 17 h 38"/>
                  <a:gd name="T18" fmla="*/ 1 w 19"/>
                  <a:gd name="T19" fmla="*/ 13 h 38"/>
                  <a:gd name="T20" fmla="*/ 1 w 19"/>
                  <a:gd name="T21" fmla="*/ 9 h 38"/>
                  <a:gd name="T22" fmla="*/ 2 w 19"/>
                  <a:gd name="T23" fmla="*/ 7 h 38"/>
                  <a:gd name="T24" fmla="*/ 4 w 19"/>
                  <a:gd name="T25" fmla="*/ 4 h 38"/>
                  <a:gd name="T26" fmla="*/ 5 w 19"/>
                  <a:gd name="T27" fmla="*/ 3 h 38"/>
                  <a:gd name="T28" fmla="*/ 6 w 19"/>
                  <a:gd name="T29" fmla="*/ 1 h 38"/>
                  <a:gd name="T30" fmla="*/ 8 w 19"/>
                  <a:gd name="T31" fmla="*/ 0 h 38"/>
                  <a:gd name="T32" fmla="*/ 11 w 19"/>
                  <a:gd name="T33" fmla="*/ 0 h 38"/>
                  <a:gd name="T34" fmla="*/ 12 w 19"/>
                  <a:gd name="T35" fmla="*/ 1 h 38"/>
                  <a:gd name="T36" fmla="*/ 13 w 19"/>
                  <a:gd name="T37" fmla="*/ 2 h 38"/>
                  <a:gd name="T38" fmla="*/ 15 w 19"/>
                  <a:gd name="T39" fmla="*/ 4 h 38"/>
                  <a:gd name="T40" fmla="*/ 16 w 19"/>
                  <a:gd name="T41" fmla="*/ 7 h 38"/>
                  <a:gd name="T42" fmla="*/ 16 w 19"/>
                  <a:gd name="T43" fmla="*/ 9 h 38"/>
                  <a:gd name="T44" fmla="*/ 18 w 19"/>
                  <a:gd name="T45" fmla="*/ 13 h 38"/>
                  <a:gd name="T46" fmla="*/ 18 w 19"/>
                  <a:gd name="T47" fmla="*/ 17 h 38"/>
                  <a:gd name="T48" fmla="*/ 18 w 19"/>
                  <a:gd name="T49" fmla="*/ 20 h 38"/>
                  <a:gd name="T50" fmla="*/ 16 w 19"/>
                  <a:gd name="T51" fmla="*/ 23 h 38"/>
                  <a:gd name="T52" fmla="*/ 16 w 19"/>
                  <a:gd name="T53" fmla="*/ 28 h 38"/>
                  <a:gd name="T54" fmla="*/ 15 w 19"/>
                  <a:gd name="T55" fmla="*/ 30 h 38"/>
                  <a:gd name="T56" fmla="*/ 13 w 19"/>
                  <a:gd name="T57" fmla="*/ 33 h 38"/>
                  <a:gd name="T58" fmla="*/ 12 w 19"/>
                  <a:gd name="T59" fmla="*/ 34 h 38"/>
                  <a:gd name="T60" fmla="*/ 11 w 19"/>
                  <a:gd name="T61" fmla="*/ 37 h 38"/>
                  <a:gd name="T62" fmla="*/ 9 w 19"/>
                  <a:gd name="T63" fmla="*/ 37 h 38"/>
                  <a:gd name="T64" fmla="*/ 6 w 19"/>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
                  <a:gd name="T100" fmla="*/ 0 h 38"/>
                  <a:gd name="T101" fmla="*/ 19 w 19"/>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 h="38">
                    <a:moveTo>
                      <a:pt x="6" y="37"/>
                    </a:moveTo>
                    <a:lnTo>
                      <a:pt x="5" y="37"/>
                    </a:lnTo>
                    <a:lnTo>
                      <a:pt x="4" y="35"/>
                    </a:lnTo>
                    <a:lnTo>
                      <a:pt x="2" y="33"/>
                    </a:lnTo>
                    <a:lnTo>
                      <a:pt x="1" y="30"/>
                    </a:lnTo>
                    <a:lnTo>
                      <a:pt x="1" y="28"/>
                    </a:lnTo>
                    <a:lnTo>
                      <a:pt x="0" y="25"/>
                    </a:lnTo>
                    <a:lnTo>
                      <a:pt x="0" y="20"/>
                    </a:lnTo>
                    <a:lnTo>
                      <a:pt x="0" y="17"/>
                    </a:lnTo>
                    <a:lnTo>
                      <a:pt x="1" y="13"/>
                    </a:lnTo>
                    <a:lnTo>
                      <a:pt x="1" y="9"/>
                    </a:lnTo>
                    <a:lnTo>
                      <a:pt x="2" y="7"/>
                    </a:lnTo>
                    <a:lnTo>
                      <a:pt x="4" y="4"/>
                    </a:lnTo>
                    <a:lnTo>
                      <a:pt x="5" y="3"/>
                    </a:lnTo>
                    <a:lnTo>
                      <a:pt x="6" y="1"/>
                    </a:lnTo>
                    <a:lnTo>
                      <a:pt x="8" y="0"/>
                    </a:lnTo>
                    <a:lnTo>
                      <a:pt x="11" y="0"/>
                    </a:lnTo>
                    <a:lnTo>
                      <a:pt x="12" y="1"/>
                    </a:lnTo>
                    <a:lnTo>
                      <a:pt x="13" y="2"/>
                    </a:lnTo>
                    <a:lnTo>
                      <a:pt x="15" y="4"/>
                    </a:lnTo>
                    <a:lnTo>
                      <a:pt x="16" y="7"/>
                    </a:lnTo>
                    <a:lnTo>
                      <a:pt x="16" y="9"/>
                    </a:lnTo>
                    <a:lnTo>
                      <a:pt x="18" y="13"/>
                    </a:lnTo>
                    <a:lnTo>
                      <a:pt x="18" y="17"/>
                    </a:lnTo>
                    <a:lnTo>
                      <a:pt x="18" y="20"/>
                    </a:lnTo>
                    <a:lnTo>
                      <a:pt x="16" y="23"/>
                    </a:lnTo>
                    <a:lnTo>
                      <a:pt x="16" y="28"/>
                    </a:lnTo>
                    <a:lnTo>
                      <a:pt x="15" y="30"/>
                    </a:lnTo>
                    <a:lnTo>
                      <a:pt x="13" y="33"/>
                    </a:lnTo>
                    <a:lnTo>
                      <a:pt x="12" y="34"/>
                    </a:lnTo>
                    <a:lnTo>
                      <a:pt x="11" y="37"/>
                    </a:lnTo>
                    <a:lnTo>
                      <a:pt x="9" y="37"/>
                    </a:lnTo>
                    <a:lnTo>
                      <a:pt x="6" y="37"/>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85" name="Freeform 146"/>
              <p:cNvSpPr>
                <a:spLocks/>
              </p:cNvSpPr>
              <p:nvPr/>
            </p:nvSpPr>
            <p:spPr bwMode="auto">
              <a:xfrm>
                <a:off x="528" y="1964"/>
                <a:ext cx="140" cy="77"/>
              </a:xfrm>
              <a:custGeom>
                <a:avLst/>
                <a:gdLst>
                  <a:gd name="T0" fmla="*/ 140 w 141"/>
                  <a:gd name="T1" fmla="*/ 53 h 76"/>
                  <a:gd name="T2" fmla="*/ 140 w 141"/>
                  <a:gd name="T3" fmla="*/ 54 h 76"/>
                  <a:gd name="T4" fmla="*/ 138 w 141"/>
                  <a:gd name="T5" fmla="*/ 55 h 76"/>
                  <a:gd name="T6" fmla="*/ 138 w 141"/>
                  <a:gd name="T7" fmla="*/ 56 h 76"/>
                  <a:gd name="T8" fmla="*/ 137 w 141"/>
                  <a:gd name="T9" fmla="*/ 57 h 76"/>
                  <a:gd name="T10" fmla="*/ 136 w 141"/>
                  <a:gd name="T11" fmla="*/ 58 h 76"/>
                  <a:gd name="T12" fmla="*/ 135 w 141"/>
                  <a:gd name="T13" fmla="*/ 60 h 76"/>
                  <a:gd name="T14" fmla="*/ 134 w 141"/>
                  <a:gd name="T15" fmla="*/ 60 h 76"/>
                  <a:gd name="T16" fmla="*/ 133 w 141"/>
                  <a:gd name="T17" fmla="*/ 60 h 76"/>
                  <a:gd name="T18" fmla="*/ 126 w 141"/>
                  <a:gd name="T19" fmla="*/ 58 h 76"/>
                  <a:gd name="T20" fmla="*/ 111 w 141"/>
                  <a:gd name="T21" fmla="*/ 52 h 76"/>
                  <a:gd name="T22" fmla="*/ 91 w 141"/>
                  <a:gd name="T23" fmla="*/ 43 h 76"/>
                  <a:gd name="T24" fmla="*/ 68 w 141"/>
                  <a:gd name="T25" fmla="*/ 33 h 76"/>
                  <a:gd name="T26" fmla="*/ 45 w 141"/>
                  <a:gd name="T27" fmla="*/ 22 h 76"/>
                  <a:gd name="T28" fmla="*/ 26 w 141"/>
                  <a:gd name="T29" fmla="*/ 14 h 76"/>
                  <a:gd name="T30" fmla="*/ 11 w 141"/>
                  <a:gd name="T31" fmla="*/ 8 h 76"/>
                  <a:gd name="T32" fmla="*/ 6 w 141"/>
                  <a:gd name="T33" fmla="*/ 6 h 76"/>
                  <a:gd name="T34" fmla="*/ 3 w 141"/>
                  <a:gd name="T35" fmla="*/ 0 h 76"/>
                  <a:gd name="T36" fmla="*/ 3 w 141"/>
                  <a:gd name="T37" fmla="*/ 0 h 76"/>
                  <a:gd name="T38" fmla="*/ 3 w 141"/>
                  <a:gd name="T39" fmla="*/ 0 h 76"/>
                  <a:gd name="T40" fmla="*/ 2 w 141"/>
                  <a:gd name="T41" fmla="*/ 0 h 76"/>
                  <a:gd name="T42" fmla="*/ 2 w 141"/>
                  <a:gd name="T43" fmla="*/ 0 h 76"/>
                  <a:gd name="T44" fmla="*/ 1 w 141"/>
                  <a:gd name="T45" fmla="*/ 0 h 76"/>
                  <a:gd name="T46" fmla="*/ 1 w 141"/>
                  <a:gd name="T47" fmla="*/ 1 h 76"/>
                  <a:gd name="T48" fmla="*/ 0 w 141"/>
                  <a:gd name="T49" fmla="*/ 2 h 76"/>
                  <a:gd name="T50" fmla="*/ 0 w 141"/>
                  <a:gd name="T51" fmla="*/ 3 h 76"/>
                  <a:gd name="T52" fmla="*/ 0 w 141"/>
                  <a:gd name="T53" fmla="*/ 5 h 76"/>
                  <a:gd name="T54" fmla="*/ 1 w 141"/>
                  <a:gd name="T55" fmla="*/ 7 h 76"/>
                  <a:gd name="T56" fmla="*/ 1 w 141"/>
                  <a:gd name="T57" fmla="*/ 9 h 76"/>
                  <a:gd name="T58" fmla="*/ 2 w 141"/>
                  <a:gd name="T59" fmla="*/ 13 h 76"/>
                  <a:gd name="T60" fmla="*/ 3 w 141"/>
                  <a:gd name="T61" fmla="*/ 14 h 76"/>
                  <a:gd name="T62" fmla="*/ 3 w 141"/>
                  <a:gd name="T63" fmla="*/ 16 h 76"/>
                  <a:gd name="T64" fmla="*/ 4 w 141"/>
                  <a:gd name="T65" fmla="*/ 17 h 76"/>
                  <a:gd name="T66" fmla="*/ 4 w 141"/>
                  <a:gd name="T67" fmla="*/ 18 h 76"/>
                  <a:gd name="T68" fmla="*/ 9 w 141"/>
                  <a:gd name="T69" fmla="*/ 20 h 76"/>
                  <a:gd name="T70" fmla="*/ 23 w 141"/>
                  <a:gd name="T71" fmla="*/ 27 h 76"/>
                  <a:gd name="T72" fmla="*/ 44 w 141"/>
                  <a:gd name="T73" fmla="*/ 35 h 76"/>
                  <a:gd name="T74" fmla="*/ 68 w 141"/>
                  <a:gd name="T75" fmla="*/ 46 h 76"/>
                  <a:gd name="T76" fmla="*/ 91 w 141"/>
                  <a:gd name="T77" fmla="*/ 57 h 76"/>
                  <a:gd name="T78" fmla="*/ 111 w 141"/>
                  <a:gd name="T79" fmla="*/ 66 h 76"/>
                  <a:gd name="T80" fmla="*/ 126 w 141"/>
                  <a:gd name="T81" fmla="*/ 72 h 76"/>
                  <a:gd name="T82" fmla="*/ 133 w 141"/>
                  <a:gd name="T83" fmla="*/ 75 h 76"/>
                  <a:gd name="T84" fmla="*/ 134 w 141"/>
                  <a:gd name="T85" fmla="*/ 73 h 76"/>
                  <a:gd name="T86" fmla="*/ 135 w 141"/>
                  <a:gd name="T87" fmla="*/ 72 h 76"/>
                  <a:gd name="T88" fmla="*/ 136 w 141"/>
                  <a:gd name="T89" fmla="*/ 71 h 76"/>
                  <a:gd name="T90" fmla="*/ 136 w 141"/>
                  <a:gd name="T91" fmla="*/ 70 h 76"/>
                  <a:gd name="T92" fmla="*/ 137 w 141"/>
                  <a:gd name="T93" fmla="*/ 68 h 76"/>
                  <a:gd name="T94" fmla="*/ 138 w 141"/>
                  <a:gd name="T95" fmla="*/ 67 h 76"/>
                  <a:gd name="T96" fmla="*/ 138 w 141"/>
                  <a:gd name="T97" fmla="*/ 66 h 76"/>
                  <a:gd name="T98" fmla="*/ 138 w 141"/>
                  <a:gd name="T99" fmla="*/ 66 h 76"/>
                  <a:gd name="T100" fmla="*/ 140 w 141"/>
                  <a:gd name="T101" fmla="*/ 53 h 7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1"/>
                  <a:gd name="T154" fmla="*/ 0 h 76"/>
                  <a:gd name="T155" fmla="*/ 141 w 141"/>
                  <a:gd name="T156" fmla="*/ 76 h 7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1" h="76">
                    <a:moveTo>
                      <a:pt x="140" y="53"/>
                    </a:moveTo>
                    <a:lnTo>
                      <a:pt x="140" y="54"/>
                    </a:lnTo>
                    <a:lnTo>
                      <a:pt x="138" y="55"/>
                    </a:lnTo>
                    <a:lnTo>
                      <a:pt x="138" y="56"/>
                    </a:lnTo>
                    <a:lnTo>
                      <a:pt x="137" y="57"/>
                    </a:lnTo>
                    <a:lnTo>
                      <a:pt x="136" y="58"/>
                    </a:lnTo>
                    <a:lnTo>
                      <a:pt x="135" y="60"/>
                    </a:lnTo>
                    <a:lnTo>
                      <a:pt x="134" y="60"/>
                    </a:lnTo>
                    <a:lnTo>
                      <a:pt x="133" y="60"/>
                    </a:lnTo>
                    <a:lnTo>
                      <a:pt x="126" y="58"/>
                    </a:lnTo>
                    <a:lnTo>
                      <a:pt x="111" y="52"/>
                    </a:lnTo>
                    <a:lnTo>
                      <a:pt x="91" y="43"/>
                    </a:lnTo>
                    <a:lnTo>
                      <a:pt x="68" y="33"/>
                    </a:lnTo>
                    <a:lnTo>
                      <a:pt x="45" y="22"/>
                    </a:lnTo>
                    <a:lnTo>
                      <a:pt x="26" y="14"/>
                    </a:lnTo>
                    <a:lnTo>
                      <a:pt x="11" y="8"/>
                    </a:lnTo>
                    <a:lnTo>
                      <a:pt x="6" y="6"/>
                    </a:lnTo>
                    <a:lnTo>
                      <a:pt x="3" y="0"/>
                    </a:lnTo>
                    <a:lnTo>
                      <a:pt x="2" y="0"/>
                    </a:lnTo>
                    <a:lnTo>
                      <a:pt x="1" y="0"/>
                    </a:lnTo>
                    <a:lnTo>
                      <a:pt x="1" y="1"/>
                    </a:lnTo>
                    <a:lnTo>
                      <a:pt x="0" y="2"/>
                    </a:lnTo>
                    <a:lnTo>
                      <a:pt x="0" y="3"/>
                    </a:lnTo>
                    <a:lnTo>
                      <a:pt x="0" y="5"/>
                    </a:lnTo>
                    <a:lnTo>
                      <a:pt x="1" y="7"/>
                    </a:lnTo>
                    <a:lnTo>
                      <a:pt x="1" y="9"/>
                    </a:lnTo>
                    <a:lnTo>
                      <a:pt x="2" y="13"/>
                    </a:lnTo>
                    <a:lnTo>
                      <a:pt x="3" y="14"/>
                    </a:lnTo>
                    <a:lnTo>
                      <a:pt x="3" y="16"/>
                    </a:lnTo>
                    <a:lnTo>
                      <a:pt x="4" y="17"/>
                    </a:lnTo>
                    <a:lnTo>
                      <a:pt x="4" y="18"/>
                    </a:lnTo>
                    <a:lnTo>
                      <a:pt x="9" y="20"/>
                    </a:lnTo>
                    <a:lnTo>
                      <a:pt x="23" y="27"/>
                    </a:lnTo>
                    <a:lnTo>
                      <a:pt x="44" y="35"/>
                    </a:lnTo>
                    <a:lnTo>
                      <a:pt x="68" y="46"/>
                    </a:lnTo>
                    <a:lnTo>
                      <a:pt x="91" y="57"/>
                    </a:lnTo>
                    <a:lnTo>
                      <a:pt x="111" y="66"/>
                    </a:lnTo>
                    <a:lnTo>
                      <a:pt x="126" y="72"/>
                    </a:lnTo>
                    <a:lnTo>
                      <a:pt x="133" y="75"/>
                    </a:lnTo>
                    <a:lnTo>
                      <a:pt x="134" y="73"/>
                    </a:lnTo>
                    <a:lnTo>
                      <a:pt x="135" y="72"/>
                    </a:lnTo>
                    <a:lnTo>
                      <a:pt x="136" y="71"/>
                    </a:lnTo>
                    <a:lnTo>
                      <a:pt x="136" y="70"/>
                    </a:lnTo>
                    <a:lnTo>
                      <a:pt x="137" y="68"/>
                    </a:lnTo>
                    <a:lnTo>
                      <a:pt x="138" y="67"/>
                    </a:lnTo>
                    <a:lnTo>
                      <a:pt x="138" y="66"/>
                    </a:lnTo>
                    <a:lnTo>
                      <a:pt x="140" y="53"/>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86" name="Freeform 147"/>
              <p:cNvSpPr>
                <a:spLocks/>
              </p:cNvSpPr>
              <p:nvPr/>
            </p:nvSpPr>
            <p:spPr bwMode="auto">
              <a:xfrm>
                <a:off x="567" y="1868"/>
                <a:ext cx="157" cy="68"/>
              </a:xfrm>
              <a:custGeom>
                <a:avLst/>
                <a:gdLst>
                  <a:gd name="T0" fmla="*/ 152 w 157"/>
                  <a:gd name="T1" fmla="*/ 47 h 68"/>
                  <a:gd name="T2" fmla="*/ 154 w 157"/>
                  <a:gd name="T3" fmla="*/ 44 h 68"/>
                  <a:gd name="T4" fmla="*/ 156 w 157"/>
                  <a:gd name="T5" fmla="*/ 39 h 68"/>
                  <a:gd name="T6" fmla="*/ 154 w 157"/>
                  <a:gd name="T7" fmla="*/ 35 h 68"/>
                  <a:gd name="T8" fmla="*/ 154 w 157"/>
                  <a:gd name="T9" fmla="*/ 31 h 68"/>
                  <a:gd name="T10" fmla="*/ 153 w 157"/>
                  <a:gd name="T11" fmla="*/ 25 h 68"/>
                  <a:gd name="T12" fmla="*/ 152 w 157"/>
                  <a:gd name="T13" fmla="*/ 22 h 68"/>
                  <a:gd name="T14" fmla="*/ 151 w 157"/>
                  <a:gd name="T15" fmla="*/ 19 h 68"/>
                  <a:gd name="T16" fmla="*/ 150 w 157"/>
                  <a:gd name="T17" fmla="*/ 19 h 68"/>
                  <a:gd name="T18" fmla="*/ 149 w 157"/>
                  <a:gd name="T19" fmla="*/ 19 h 68"/>
                  <a:gd name="T20" fmla="*/ 144 w 157"/>
                  <a:gd name="T21" fmla="*/ 21 h 68"/>
                  <a:gd name="T22" fmla="*/ 137 w 157"/>
                  <a:gd name="T23" fmla="*/ 24 h 68"/>
                  <a:gd name="T24" fmla="*/ 128 w 157"/>
                  <a:gd name="T25" fmla="*/ 28 h 68"/>
                  <a:gd name="T26" fmla="*/ 120 w 157"/>
                  <a:gd name="T27" fmla="*/ 31 h 68"/>
                  <a:gd name="T28" fmla="*/ 112 w 157"/>
                  <a:gd name="T29" fmla="*/ 33 h 68"/>
                  <a:gd name="T30" fmla="*/ 107 w 157"/>
                  <a:gd name="T31" fmla="*/ 35 h 68"/>
                  <a:gd name="T32" fmla="*/ 104 w 157"/>
                  <a:gd name="T33" fmla="*/ 36 h 68"/>
                  <a:gd name="T34" fmla="*/ 97 w 157"/>
                  <a:gd name="T35" fmla="*/ 34 h 68"/>
                  <a:gd name="T36" fmla="*/ 84 w 157"/>
                  <a:gd name="T37" fmla="*/ 30 h 68"/>
                  <a:gd name="T38" fmla="*/ 69 w 157"/>
                  <a:gd name="T39" fmla="*/ 23 h 68"/>
                  <a:gd name="T40" fmla="*/ 52 w 157"/>
                  <a:gd name="T41" fmla="*/ 17 h 68"/>
                  <a:gd name="T42" fmla="*/ 35 w 157"/>
                  <a:gd name="T43" fmla="*/ 11 h 68"/>
                  <a:gd name="T44" fmla="*/ 21 w 157"/>
                  <a:gd name="T45" fmla="*/ 5 h 68"/>
                  <a:gd name="T46" fmla="*/ 11 w 157"/>
                  <a:gd name="T47" fmla="*/ 2 h 68"/>
                  <a:gd name="T48" fmla="*/ 8 w 157"/>
                  <a:gd name="T49" fmla="*/ 0 h 68"/>
                  <a:gd name="T50" fmla="*/ 0 w 157"/>
                  <a:gd name="T51" fmla="*/ 25 h 68"/>
                  <a:gd name="T52" fmla="*/ 1 w 157"/>
                  <a:gd name="T53" fmla="*/ 25 h 68"/>
                  <a:gd name="T54" fmla="*/ 3 w 157"/>
                  <a:gd name="T55" fmla="*/ 27 h 68"/>
                  <a:gd name="T56" fmla="*/ 6 w 157"/>
                  <a:gd name="T57" fmla="*/ 29 h 68"/>
                  <a:gd name="T58" fmla="*/ 10 w 157"/>
                  <a:gd name="T59" fmla="*/ 32 h 68"/>
                  <a:gd name="T60" fmla="*/ 16 w 157"/>
                  <a:gd name="T61" fmla="*/ 35 h 68"/>
                  <a:gd name="T62" fmla="*/ 23 w 157"/>
                  <a:gd name="T63" fmla="*/ 38 h 68"/>
                  <a:gd name="T64" fmla="*/ 32 w 157"/>
                  <a:gd name="T65" fmla="*/ 43 h 68"/>
                  <a:gd name="T66" fmla="*/ 42 w 157"/>
                  <a:gd name="T67" fmla="*/ 47 h 68"/>
                  <a:gd name="T68" fmla="*/ 53 w 157"/>
                  <a:gd name="T69" fmla="*/ 50 h 68"/>
                  <a:gd name="T70" fmla="*/ 63 w 157"/>
                  <a:gd name="T71" fmla="*/ 55 h 68"/>
                  <a:gd name="T72" fmla="*/ 74 w 157"/>
                  <a:gd name="T73" fmla="*/ 58 h 68"/>
                  <a:gd name="T74" fmla="*/ 84 w 157"/>
                  <a:gd name="T75" fmla="*/ 61 h 68"/>
                  <a:gd name="T76" fmla="*/ 93 w 157"/>
                  <a:gd name="T77" fmla="*/ 63 h 68"/>
                  <a:gd name="T78" fmla="*/ 99 w 157"/>
                  <a:gd name="T79" fmla="*/ 65 h 68"/>
                  <a:gd name="T80" fmla="*/ 104 w 157"/>
                  <a:gd name="T81" fmla="*/ 67 h 68"/>
                  <a:gd name="T82" fmla="*/ 105 w 157"/>
                  <a:gd name="T83" fmla="*/ 67 h 68"/>
                  <a:gd name="T84" fmla="*/ 107 w 157"/>
                  <a:gd name="T85" fmla="*/ 67 h 68"/>
                  <a:gd name="T86" fmla="*/ 111 w 157"/>
                  <a:gd name="T87" fmla="*/ 64 h 68"/>
                  <a:gd name="T88" fmla="*/ 118 w 157"/>
                  <a:gd name="T89" fmla="*/ 62 h 68"/>
                  <a:gd name="T90" fmla="*/ 126 w 157"/>
                  <a:gd name="T91" fmla="*/ 59 h 68"/>
                  <a:gd name="T92" fmla="*/ 134 w 157"/>
                  <a:gd name="T93" fmla="*/ 57 h 68"/>
                  <a:gd name="T94" fmla="*/ 141 w 157"/>
                  <a:gd name="T95" fmla="*/ 52 h 68"/>
                  <a:gd name="T96" fmla="*/ 148 w 157"/>
                  <a:gd name="T97" fmla="*/ 50 h 68"/>
                  <a:gd name="T98" fmla="*/ 152 w 157"/>
                  <a:gd name="T99" fmla="*/ 47 h 6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7"/>
                  <a:gd name="T151" fmla="*/ 0 h 68"/>
                  <a:gd name="T152" fmla="*/ 157 w 157"/>
                  <a:gd name="T153" fmla="*/ 68 h 6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7" h="68">
                    <a:moveTo>
                      <a:pt x="152" y="47"/>
                    </a:moveTo>
                    <a:lnTo>
                      <a:pt x="154" y="44"/>
                    </a:lnTo>
                    <a:lnTo>
                      <a:pt x="156" y="39"/>
                    </a:lnTo>
                    <a:lnTo>
                      <a:pt x="154" y="35"/>
                    </a:lnTo>
                    <a:lnTo>
                      <a:pt x="154" y="31"/>
                    </a:lnTo>
                    <a:lnTo>
                      <a:pt x="153" y="25"/>
                    </a:lnTo>
                    <a:lnTo>
                      <a:pt x="152" y="22"/>
                    </a:lnTo>
                    <a:lnTo>
                      <a:pt x="151" y="19"/>
                    </a:lnTo>
                    <a:lnTo>
                      <a:pt x="150" y="19"/>
                    </a:lnTo>
                    <a:lnTo>
                      <a:pt x="149" y="19"/>
                    </a:lnTo>
                    <a:lnTo>
                      <a:pt x="144" y="21"/>
                    </a:lnTo>
                    <a:lnTo>
                      <a:pt x="137" y="24"/>
                    </a:lnTo>
                    <a:lnTo>
                      <a:pt x="128" y="28"/>
                    </a:lnTo>
                    <a:lnTo>
                      <a:pt x="120" y="31"/>
                    </a:lnTo>
                    <a:lnTo>
                      <a:pt x="112" y="33"/>
                    </a:lnTo>
                    <a:lnTo>
                      <a:pt x="107" y="35"/>
                    </a:lnTo>
                    <a:lnTo>
                      <a:pt x="104" y="36"/>
                    </a:lnTo>
                    <a:lnTo>
                      <a:pt x="97" y="34"/>
                    </a:lnTo>
                    <a:lnTo>
                      <a:pt x="84" y="30"/>
                    </a:lnTo>
                    <a:lnTo>
                      <a:pt x="69" y="23"/>
                    </a:lnTo>
                    <a:lnTo>
                      <a:pt x="52" y="17"/>
                    </a:lnTo>
                    <a:lnTo>
                      <a:pt x="35" y="11"/>
                    </a:lnTo>
                    <a:lnTo>
                      <a:pt x="21" y="5"/>
                    </a:lnTo>
                    <a:lnTo>
                      <a:pt x="11" y="2"/>
                    </a:lnTo>
                    <a:lnTo>
                      <a:pt x="8" y="0"/>
                    </a:lnTo>
                    <a:lnTo>
                      <a:pt x="0" y="25"/>
                    </a:lnTo>
                    <a:lnTo>
                      <a:pt x="1" y="25"/>
                    </a:lnTo>
                    <a:lnTo>
                      <a:pt x="3" y="27"/>
                    </a:lnTo>
                    <a:lnTo>
                      <a:pt x="6" y="29"/>
                    </a:lnTo>
                    <a:lnTo>
                      <a:pt x="10" y="32"/>
                    </a:lnTo>
                    <a:lnTo>
                      <a:pt x="16" y="35"/>
                    </a:lnTo>
                    <a:lnTo>
                      <a:pt x="23" y="38"/>
                    </a:lnTo>
                    <a:lnTo>
                      <a:pt x="32" y="43"/>
                    </a:lnTo>
                    <a:lnTo>
                      <a:pt x="42" y="47"/>
                    </a:lnTo>
                    <a:lnTo>
                      <a:pt x="53" y="50"/>
                    </a:lnTo>
                    <a:lnTo>
                      <a:pt x="63" y="55"/>
                    </a:lnTo>
                    <a:lnTo>
                      <a:pt x="74" y="58"/>
                    </a:lnTo>
                    <a:lnTo>
                      <a:pt x="84" y="61"/>
                    </a:lnTo>
                    <a:lnTo>
                      <a:pt x="93" y="63"/>
                    </a:lnTo>
                    <a:lnTo>
                      <a:pt x="99" y="65"/>
                    </a:lnTo>
                    <a:lnTo>
                      <a:pt x="104" y="67"/>
                    </a:lnTo>
                    <a:lnTo>
                      <a:pt x="105" y="67"/>
                    </a:lnTo>
                    <a:lnTo>
                      <a:pt x="107" y="67"/>
                    </a:lnTo>
                    <a:lnTo>
                      <a:pt x="111" y="64"/>
                    </a:lnTo>
                    <a:lnTo>
                      <a:pt x="118" y="62"/>
                    </a:lnTo>
                    <a:lnTo>
                      <a:pt x="126" y="59"/>
                    </a:lnTo>
                    <a:lnTo>
                      <a:pt x="134" y="57"/>
                    </a:lnTo>
                    <a:lnTo>
                      <a:pt x="141" y="52"/>
                    </a:lnTo>
                    <a:lnTo>
                      <a:pt x="148" y="50"/>
                    </a:lnTo>
                    <a:lnTo>
                      <a:pt x="152" y="47"/>
                    </a:lnTo>
                  </a:path>
                </a:pathLst>
              </a:custGeom>
              <a:solidFill>
                <a:srgbClr val="FFFF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87" name="Freeform 148"/>
              <p:cNvSpPr>
                <a:spLocks/>
              </p:cNvSpPr>
              <p:nvPr/>
            </p:nvSpPr>
            <p:spPr bwMode="auto">
              <a:xfrm>
                <a:off x="570" y="1872"/>
                <a:ext cx="86" cy="55"/>
              </a:xfrm>
              <a:custGeom>
                <a:avLst/>
                <a:gdLst>
                  <a:gd name="T0" fmla="*/ 65 w 85"/>
                  <a:gd name="T1" fmla="*/ 49 h 55"/>
                  <a:gd name="T2" fmla="*/ 55 w 85"/>
                  <a:gd name="T3" fmla="*/ 46 h 55"/>
                  <a:gd name="T4" fmla="*/ 42 w 85"/>
                  <a:gd name="T5" fmla="*/ 41 h 55"/>
                  <a:gd name="T6" fmla="*/ 31 w 85"/>
                  <a:gd name="T7" fmla="*/ 36 h 55"/>
                  <a:gd name="T8" fmla="*/ 25 w 85"/>
                  <a:gd name="T9" fmla="*/ 33 h 55"/>
                  <a:gd name="T10" fmla="*/ 16 w 85"/>
                  <a:gd name="T11" fmla="*/ 30 h 55"/>
                  <a:gd name="T12" fmla="*/ 6 w 85"/>
                  <a:gd name="T13" fmla="*/ 24 h 55"/>
                  <a:gd name="T14" fmla="*/ 1 w 85"/>
                  <a:gd name="T15" fmla="*/ 21 h 55"/>
                  <a:gd name="T16" fmla="*/ 1 w 85"/>
                  <a:gd name="T17" fmla="*/ 17 h 55"/>
                  <a:gd name="T18" fmla="*/ 2 w 85"/>
                  <a:gd name="T19" fmla="*/ 11 h 55"/>
                  <a:gd name="T20" fmla="*/ 5 w 85"/>
                  <a:gd name="T21" fmla="*/ 5 h 55"/>
                  <a:gd name="T22" fmla="*/ 6 w 85"/>
                  <a:gd name="T23" fmla="*/ 1 h 55"/>
                  <a:gd name="T24" fmla="*/ 7 w 85"/>
                  <a:gd name="T25" fmla="*/ 1 h 55"/>
                  <a:gd name="T26" fmla="*/ 13 w 85"/>
                  <a:gd name="T27" fmla="*/ 2 h 55"/>
                  <a:gd name="T28" fmla="*/ 20 w 85"/>
                  <a:gd name="T29" fmla="*/ 5 h 55"/>
                  <a:gd name="T30" fmla="*/ 28 w 85"/>
                  <a:gd name="T31" fmla="*/ 7 h 55"/>
                  <a:gd name="T32" fmla="*/ 33 w 85"/>
                  <a:gd name="T33" fmla="*/ 10 h 55"/>
                  <a:gd name="T34" fmla="*/ 39 w 85"/>
                  <a:gd name="T35" fmla="*/ 15 h 55"/>
                  <a:gd name="T36" fmla="*/ 43 w 85"/>
                  <a:gd name="T37" fmla="*/ 18 h 55"/>
                  <a:gd name="T38" fmla="*/ 42 w 85"/>
                  <a:gd name="T39" fmla="*/ 20 h 55"/>
                  <a:gd name="T40" fmla="*/ 32 w 85"/>
                  <a:gd name="T41" fmla="*/ 20 h 55"/>
                  <a:gd name="T42" fmla="*/ 27 w 85"/>
                  <a:gd name="T43" fmla="*/ 22 h 55"/>
                  <a:gd name="T44" fmla="*/ 30 w 85"/>
                  <a:gd name="T45" fmla="*/ 27 h 55"/>
                  <a:gd name="T46" fmla="*/ 38 w 85"/>
                  <a:gd name="T47" fmla="*/ 32 h 55"/>
                  <a:gd name="T48" fmla="*/ 45 w 85"/>
                  <a:gd name="T49" fmla="*/ 37 h 55"/>
                  <a:gd name="T50" fmla="*/ 55 w 85"/>
                  <a:gd name="T51" fmla="*/ 43 h 55"/>
                  <a:gd name="T52" fmla="*/ 66 w 85"/>
                  <a:gd name="T53" fmla="*/ 47 h 55"/>
                  <a:gd name="T54" fmla="*/ 77 w 85"/>
                  <a:gd name="T55" fmla="*/ 50 h 55"/>
                  <a:gd name="T56" fmla="*/ 84 w 85"/>
                  <a:gd name="T57" fmla="*/ 54 h 55"/>
                  <a:gd name="T58" fmla="*/ 81 w 85"/>
                  <a:gd name="T59" fmla="*/ 54 h 55"/>
                  <a:gd name="T60" fmla="*/ 74 w 85"/>
                  <a:gd name="T61" fmla="*/ 51 h 55"/>
                  <a:gd name="T62" fmla="*/ 67 w 85"/>
                  <a:gd name="T63" fmla="*/ 50 h 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5"/>
                  <a:gd name="T97" fmla="*/ 0 h 55"/>
                  <a:gd name="T98" fmla="*/ 85 w 85"/>
                  <a:gd name="T99" fmla="*/ 55 h 5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5" h="55">
                    <a:moveTo>
                      <a:pt x="66" y="50"/>
                    </a:moveTo>
                    <a:lnTo>
                      <a:pt x="65" y="49"/>
                    </a:lnTo>
                    <a:lnTo>
                      <a:pt x="61" y="48"/>
                    </a:lnTo>
                    <a:lnTo>
                      <a:pt x="55" y="46"/>
                    </a:lnTo>
                    <a:lnTo>
                      <a:pt x="49" y="44"/>
                    </a:lnTo>
                    <a:lnTo>
                      <a:pt x="42" y="41"/>
                    </a:lnTo>
                    <a:lnTo>
                      <a:pt x="37" y="38"/>
                    </a:lnTo>
                    <a:lnTo>
                      <a:pt x="31" y="36"/>
                    </a:lnTo>
                    <a:lnTo>
                      <a:pt x="28" y="34"/>
                    </a:lnTo>
                    <a:lnTo>
                      <a:pt x="25" y="33"/>
                    </a:lnTo>
                    <a:lnTo>
                      <a:pt x="20" y="31"/>
                    </a:lnTo>
                    <a:lnTo>
                      <a:pt x="16" y="30"/>
                    </a:lnTo>
                    <a:lnTo>
                      <a:pt x="10" y="27"/>
                    </a:lnTo>
                    <a:lnTo>
                      <a:pt x="6" y="24"/>
                    </a:lnTo>
                    <a:lnTo>
                      <a:pt x="3" y="22"/>
                    </a:lnTo>
                    <a:lnTo>
                      <a:pt x="1" y="21"/>
                    </a:lnTo>
                    <a:lnTo>
                      <a:pt x="0" y="19"/>
                    </a:lnTo>
                    <a:lnTo>
                      <a:pt x="1" y="17"/>
                    </a:lnTo>
                    <a:lnTo>
                      <a:pt x="1" y="15"/>
                    </a:lnTo>
                    <a:lnTo>
                      <a:pt x="2" y="11"/>
                    </a:lnTo>
                    <a:lnTo>
                      <a:pt x="3" y="8"/>
                    </a:lnTo>
                    <a:lnTo>
                      <a:pt x="5" y="5"/>
                    </a:lnTo>
                    <a:lnTo>
                      <a:pt x="5" y="3"/>
                    </a:lnTo>
                    <a:lnTo>
                      <a:pt x="6" y="1"/>
                    </a:lnTo>
                    <a:lnTo>
                      <a:pt x="6" y="0"/>
                    </a:lnTo>
                    <a:lnTo>
                      <a:pt x="7" y="1"/>
                    </a:lnTo>
                    <a:lnTo>
                      <a:pt x="9" y="1"/>
                    </a:lnTo>
                    <a:lnTo>
                      <a:pt x="13" y="2"/>
                    </a:lnTo>
                    <a:lnTo>
                      <a:pt x="16" y="3"/>
                    </a:lnTo>
                    <a:lnTo>
                      <a:pt x="20" y="5"/>
                    </a:lnTo>
                    <a:lnTo>
                      <a:pt x="24" y="6"/>
                    </a:lnTo>
                    <a:lnTo>
                      <a:pt x="28" y="7"/>
                    </a:lnTo>
                    <a:lnTo>
                      <a:pt x="31" y="9"/>
                    </a:lnTo>
                    <a:lnTo>
                      <a:pt x="33" y="10"/>
                    </a:lnTo>
                    <a:lnTo>
                      <a:pt x="37" y="12"/>
                    </a:lnTo>
                    <a:lnTo>
                      <a:pt x="39" y="15"/>
                    </a:lnTo>
                    <a:lnTo>
                      <a:pt x="41" y="16"/>
                    </a:lnTo>
                    <a:lnTo>
                      <a:pt x="43" y="18"/>
                    </a:lnTo>
                    <a:lnTo>
                      <a:pt x="43" y="19"/>
                    </a:lnTo>
                    <a:lnTo>
                      <a:pt x="42" y="20"/>
                    </a:lnTo>
                    <a:lnTo>
                      <a:pt x="40" y="20"/>
                    </a:lnTo>
                    <a:lnTo>
                      <a:pt x="32" y="20"/>
                    </a:lnTo>
                    <a:lnTo>
                      <a:pt x="28" y="21"/>
                    </a:lnTo>
                    <a:lnTo>
                      <a:pt x="27" y="22"/>
                    </a:lnTo>
                    <a:lnTo>
                      <a:pt x="28" y="24"/>
                    </a:lnTo>
                    <a:lnTo>
                      <a:pt x="30" y="27"/>
                    </a:lnTo>
                    <a:lnTo>
                      <a:pt x="33" y="30"/>
                    </a:lnTo>
                    <a:lnTo>
                      <a:pt x="38" y="32"/>
                    </a:lnTo>
                    <a:lnTo>
                      <a:pt x="42" y="35"/>
                    </a:lnTo>
                    <a:lnTo>
                      <a:pt x="45" y="37"/>
                    </a:lnTo>
                    <a:lnTo>
                      <a:pt x="51" y="41"/>
                    </a:lnTo>
                    <a:lnTo>
                      <a:pt x="55" y="43"/>
                    </a:lnTo>
                    <a:lnTo>
                      <a:pt x="61" y="45"/>
                    </a:lnTo>
                    <a:lnTo>
                      <a:pt x="66" y="47"/>
                    </a:lnTo>
                    <a:lnTo>
                      <a:pt x="72" y="48"/>
                    </a:lnTo>
                    <a:lnTo>
                      <a:pt x="77" y="50"/>
                    </a:lnTo>
                    <a:lnTo>
                      <a:pt x="81" y="52"/>
                    </a:lnTo>
                    <a:lnTo>
                      <a:pt x="84" y="54"/>
                    </a:lnTo>
                    <a:lnTo>
                      <a:pt x="81" y="54"/>
                    </a:lnTo>
                    <a:lnTo>
                      <a:pt x="78" y="52"/>
                    </a:lnTo>
                    <a:lnTo>
                      <a:pt x="74" y="51"/>
                    </a:lnTo>
                    <a:lnTo>
                      <a:pt x="70" y="51"/>
                    </a:lnTo>
                    <a:lnTo>
                      <a:pt x="67" y="50"/>
                    </a:lnTo>
                    <a:lnTo>
                      <a:pt x="66" y="5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88" name="Freeform 149"/>
              <p:cNvSpPr>
                <a:spLocks/>
              </p:cNvSpPr>
              <p:nvPr/>
            </p:nvSpPr>
            <p:spPr bwMode="auto">
              <a:xfrm>
                <a:off x="637" y="1994"/>
                <a:ext cx="21" cy="27"/>
              </a:xfrm>
              <a:custGeom>
                <a:avLst/>
                <a:gdLst>
                  <a:gd name="T0" fmla="*/ 20 w 21"/>
                  <a:gd name="T1" fmla="*/ 8 h 27"/>
                  <a:gd name="T2" fmla="*/ 0 w 21"/>
                  <a:gd name="T3" fmla="*/ 0 h 27"/>
                  <a:gd name="T4" fmla="*/ 0 w 21"/>
                  <a:gd name="T5" fmla="*/ 17 h 27"/>
                  <a:gd name="T6" fmla="*/ 20 w 21"/>
                  <a:gd name="T7" fmla="*/ 26 h 27"/>
                  <a:gd name="T8" fmla="*/ 20 w 21"/>
                  <a:gd name="T9" fmla="*/ 8 h 27"/>
                  <a:gd name="T10" fmla="*/ 0 60000 65536"/>
                  <a:gd name="T11" fmla="*/ 0 60000 65536"/>
                  <a:gd name="T12" fmla="*/ 0 60000 65536"/>
                  <a:gd name="T13" fmla="*/ 0 60000 65536"/>
                  <a:gd name="T14" fmla="*/ 0 60000 65536"/>
                  <a:gd name="T15" fmla="*/ 0 w 21"/>
                  <a:gd name="T16" fmla="*/ 0 h 27"/>
                  <a:gd name="T17" fmla="*/ 21 w 21"/>
                  <a:gd name="T18" fmla="*/ 27 h 27"/>
                </a:gdLst>
                <a:ahLst/>
                <a:cxnLst>
                  <a:cxn ang="T10">
                    <a:pos x="T0" y="T1"/>
                  </a:cxn>
                  <a:cxn ang="T11">
                    <a:pos x="T2" y="T3"/>
                  </a:cxn>
                  <a:cxn ang="T12">
                    <a:pos x="T4" y="T5"/>
                  </a:cxn>
                  <a:cxn ang="T13">
                    <a:pos x="T6" y="T7"/>
                  </a:cxn>
                  <a:cxn ang="T14">
                    <a:pos x="T8" y="T9"/>
                  </a:cxn>
                </a:cxnLst>
                <a:rect l="T15" t="T16" r="T17" b="T18"/>
                <a:pathLst>
                  <a:path w="21" h="27">
                    <a:moveTo>
                      <a:pt x="20" y="8"/>
                    </a:moveTo>
                    <a:lnTo>
                      <a:pt x="0" y="0"/>
                    </a:lnTo>
                    <a:lnTo>
                      <a:pt x="0" y="17"/>
                    </a:lnTo>
                    <a:lnTo>
                      <a:pt x="20" y="26"/>
                    </a:lnTo>
                    <a:lnTo>
                      <a:pt x="20" y="8"/>
                    </a:lnTo>
                  </a:path>
                </a:pathLst>
              </a:custGeom>
              <a:solidFill>
                <a:srgbClr val="FFFF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89" name="Freeform 150"/>
              <p:cNvSpPr>
                <a:spLocks/>
              </p:cNvSpPr>
              <p:nvPr/>
            </p:nvSpPr>
            <p:spPr bwMode="auto">
              <a:xfrm>
                <a:off x="541" y="1951"/>
                <a:ext cx="19" cy="27"/>
              </a:xfrm>
              <a:custGeom>
                <a:avLst/>
                <a:gdLst>
                  <a:gd name="T0" fmla="*/ 19 w 20"/>
                  <a:gd name="T1" fmla="*/ 9 h 27"/>
                  <a:gd name="T2" fmla="*/ 0 w 20"/>
                  <a:gd name="T3" fmla="*/ 0 h 27"/>
                  <a:gd name="T4" fmla="*/ 0 w 20"/>
                  <a:gd name="T5" fmla="*/ 17 h 27"/>
                  <a:gd name="T6" fmla="*/ 19 w 20"/>
                  <a:gd name="T7" fmla="*/ 26 h 27"/>
                  <a:gd name="T8" fmla="*/ 19 w 20"/>
                  <a:gd name="T9" fmla="*/ 9 h 27"/>
                  <a:gd name="T10" fmla="*/ 0 60000 65536"/>
                  <a:gd name="T11" fmla="*/ 0 60000 65536"/>
                  <a:gd name="T12" fmla="*/ 0 60000 65536"/>
                  <a:gd name="T13" fmla="*/ 0 60000 65536"/>
                  <a:gd name="T14" fmla="*/ 0 60000 65536"/>
                  <a:gd name="T15" fmla="*/ 0 w 20"/>
                  <a:gd name="T16" fmla="*/ 0 h 27"/>
                  <a:gd name="T17" fmla="*/ 20 w 20"/>
                  <a:gd name="T18" fmla="*/ 27 h 27"/>
                </a:gdLst>
                <a:ahLst/>
                <a:cxnLst>
                  <a:cxn ang="T10">
                    <a:pos x="T0" y="T1"/>
                  </a:cxn>
                  <a:cxn ang="T11">
                    <a:pos x="T2" y="T3"/>
                  </a:cxn>
                  <a:cxn ang="T12">
                    <a:pos x="T4" y="T5"/>
                  </a:cxn>
                  <a:cxn ang="T13">
                    <a:pos x="T6" y="T7"/>
                  </a:cxn>
                  <a:cxn ang="T14">
                    <a:pos x="T8" y="T9"/>
                  </a:cxn>
                </a:cxnLst>
                <a:rect l="T15" t="T16" r="T17" b="T18"/>
                <a:pathLst>
                  <a:path w="20" h="27">
                    <a:moveTo>
                      <a:pt x="19" y="9"/>
                    </a:moveTo>
                    <a:lnTo>
                      <a:pt x="0" y="0"/>
                    </a:lnTo>
                    <a:lnTo>
                      <a:pt x="0" y="17"/>
                    </a:lnTo>
                    <a:lnTo>
                      <a:pt x="19" y="26"/>
                    </a:lnTo>
                    <a:lnTo>
                      <a:pt x="19" y="9"/>
                    </a:lnTo>
                  </a:path>
                </a:pathLst>
              </a:custGeom>
              <a:solidFill>
                <a:srgbClr val="FFFF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90" name="Freeform 151"/>
              <p:cNvSpPr>
                <a:spLocks/>
              </p:cNvSpPr>
              <p:nvPr/>
            </p:nvSpPr>
            <p:spPr bwMode="auto">
              <a:xfrm>
                <a:off x="572" y="1820"/>
                <a:ext cx="243" cy="82"/>
              </a:xfrm>
              <a:custGeom>
                <a:avLst/>
                <a:gdLst>
                  <a:gd name="T0" fmla="*/ 245 w 246"/>
                  <a:gd name="T1" fmla="*/ 33 h 82"/>
                  <a:gd name="T2" fmla="*/ 156 w 246"/>
                  <a:gd name="T3" fmla="*/ 0 h 82"/>
                  <a:gd name="T4" fmla="*/ 149 w 246"/>
                  <a:gd name="T5" fmla="*/ 1 h 82"/>
                  <a:gd name="T6" fmla="*/ 131 w 246"/>
                  <a:gd name="T7" fmla="*/ 4 h 82"/>
                  <a:gd name="T8" fmla="*/ 106 w 246"/>
                  <a:gd name="T9" fmla="*/ 10 h 82"/>
                  <a:gd name="T10" fmla="*/ 78 w 246"/>
                  <a:gd name="T11" fmla="*/ 17 h 82"/>
                  <a:gd name="T12" fmla="*/ 48 w 246"/>
                  <a:gd name="T13" fmla="*/ 24 h 82"/>
                  <a:gd name="T14" fmla="*/ 23 w 246"/>
                  <a:gd name="T15" fmla="*/ 31 h 82"/>
                  <a:gd name="T16" fmla="*/ 6 w 246"/>
                  <a:gd name="T17" fmla="*/ 37 h 82"/>
                  <a:gd name="T18" fmla="*/ 0 w 246"/>
                  <a:gd name="T19" fmla="*/ 42 h 82"/>
                  <a:gd name="T20" fmla="*/ 4 w 246"/>
                  <a:gd name="T21" fmla="*/ 45 h 82"/>
                  <a:gd name="T22" fmla="*/ 15 w 246"/>
                  <a:gd name="T23" fmla="*/ 49 h 82"/>
                  <a:gd name="T24" fmla="*/ 31 w 246"/>
                  <a:gd name="T25" fmla="*/ 56 h 82"/>
                  <a:gd name="T26" fmla="*/ 49 w 246"/>
                  <a:gd name="T27" fmla="*/ 63 h 82"/>
                  <a:gd name="T28" fmla="*/ 68 w 246"/>
                  <a:gd name="T29" fmla="*/ 70 h 82"/>
                  <a:gd name="T30" fmla="*/ 84 w 246"/>
                  <a:gd name="T31" fmla="*/ 76 h 82"/>
                  <a:gd name="T32" fmla="*/ 97 w 246"/>
                  <a:gd name="T33" fmla="*/ 79 h 82"/>
                  <a:gd name="T34" fmla="*/ 104 w 246"/>
                  <a:gd name="T35" fmla="*/ 81 h 82"/>
                  <a:gd name="T36" fmla="*/ 112 w 246"/>
                  <a:gd name="T37" fmla="*/ 77 h 82"/>
                  <a:gd name="T38" fmla="*/ 131 w 246"/>
                  <a:gd name="T39" fmla="*/ 71 h 82"/>
                  <a:gd name="T40" fmla="*/ 153 w 246"/>
                  <a:gd name="T41" fmla="*/ 63 h 82"/>
                  <a:gd name="T42" fmla="*/ 178 w 246"/>
                  <a:gd name="T43" fmla="*/ 55 h 82"/>
                  <a:gd name="T44" fmla="*/ 203 w 246"/>
                  <a:gd name="T45" fmla="*/ 47 h 82"/>
                  <a:gd name="T46" fmla="*/ 224 w 246"/>
                  <a:gd name="T47" fmla="*/ 39 h 82"/>
                  <a:gd name="T48" fmla="*/ 239 w 246"/>
                  <a:gd name="T49" fmla="*/ 35 h 82"/>
                  <a:gd name="T50" fmla="*/ 245 w 246"/>
                  <a:gd name="T51" fmla="*/ 33 h 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6"/>
                  <a:gd name="T79" fmla="*/ 0 h 82"/>
                  <a:gd name="T80" fmla="*/ 246 w 246"/>
                  <a:gd name="T81" fmla="*/ 82 h 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6" h="82">
                    <a:moveTo>
                      <a:pt x="245" y="33"/>
                    </a:moveTo>
                    <a:lnTo>
                      <a:pt x="156" y="0"/>
                    </a:lnTo>
                    <a:lnTo>
                      <a:pt x="149" y="1"/>
                    </a:lnTo>
                    <a:lnTo>
                      <a:pt x="131" y="4"/>
                    </a:lnTo>
                    <a:lnTo>
                      <a:pt x="106" y="10"/>
                    </a:lnTo>
                    <a:lnTo>
                      <a:pt x="78" y="17"/>
                    </a:lnTo>
                    <a:lnTo>
                      <a:pt x="48" y="24"/>
                    </a:lnTo>
                    <a:lnTo>
                      <a:pt x="23" y="31"/>
                    </a:lnTo>
                    <a:lnTo>
                      <a:pt x="6" y="37"/>
                    </a:lnTo>
                    <a:lnTo>
                      <a:pt x="0" y="42"/>
                    </a:lnTo>
                    <a:lnTo>
                      <a:pt x="4" y="45"/>
                    </a:lnTo>
                    <a:lnTo>
                      <a:pt x="15" y="49"/>
                    </a:lnTo>
                    <a:lnTo>
                      <a:pt x="31" y="56"/>
                    </a:lnTo>
                    <a:lnTo>
                      <a:pt x="49" y="63"/>
                    </a:lnTo>
                    <a:lnTo>
                      <a:pt x="68" y="70"/>
                    </a:lnTo>
                    <a:lnTo>
                      <a:pt x="84" y="76"/>
                    </a:lnTo>
                    <a:lnTo>
                      <a:pt x="97" y="79"/>
                    </a:lnTo>
                    <a:lnTo>
                      <a:pt x="104" y="81"/>
                    </a:lnTo>
                    <a:lnTo>
                      <a:pt x="112" y="77"/>
                    </a:lnTo>
                    <a:lnTo>
                      <a:pt x="131" y="71"/>
                    </a:lnTo>
                    <a:lnTo>
                      <a:pt x="153" y="63"/>
                    </a:lnTo>
                    <a:lnTo>
                      <a:pt x="178" y="55"/>
                    </a:lnTo>
                    <a:lnTo>
                      <a:pt x="203" y="47"/>
                    </a:lnTo>
                    <a:lnTo>
                      <a:pt x="224" y="39"/>
                    </a:lnTo>
                    <a:lnTo>
                      <a:pt x="239" y="35"/>
                    </a:lnTo>
                    <a:lnTo>
                      <a:pt x="245" y="33"/>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91" name="Freeform 152"/>
              <p:cNvSpPr>
                <a:spLocks/>
              </p:cNvSpPr>
              <p:nvPr/>
            </p:nvSpPr>
            <p:spPr bwMode="auto">
              <a:xfrm>
                <a:off x="772" y="1880"/>
                <a:ext cx="35" cy="69"/>
              </a:xfrm>
              <a:custGeom>
                <a:avLst/>
                <a:gdLst>
                  <a:gd name="T0" fmla="*/ 34 w 35"/>
                  <a:gd name="T1" fmla="*/ 0 h 69"/>
                  <a:gd name="T2" fmla="*/ 0 w 35"/>
                  <a:gd name="T3" fmla="*/ 15 h 69"/>
                  <a:gd name="T4" fmla="*/ 0 w 35"/>
                  <a:gd name="T5" fmla="*/ 68 h 69"/>
                  <a:gd name="T6" fmla="*/ 34 w 35"/>
                  <a:gd name="T7" fmla="*/ 49 h 69"/>
                  <a:gd name="T8" fmla="*/ 34 w 35"/>
                  <a:gd name="T9" fmla="*/ 0 h 69"/>
                  <a:gd name="T10" fmla="*/ 0 60000 65536"/>
                  <a:gd name="T11" fmla="*/ 0 60000 65536"/>
                  <a:gd name="T12" fmla="*/ 0 60000 65536"/>
                  <a:gd name="T13" fmla="*/ 0 60000 65536"/>
                  <a:gd name="T14" fmla="*/ 0 60000 65536"/>
                  <a:gd name="T15" fmla="*/ 0 w 35"/>
                  <a:gd name="T16" fmla="*/ 0 h 69"/>
                  <a:gd name="T17" fmla="*/ 35 w 35"/>
                  <a:gd name="T18" fmla="*/ 69 h 69"/>
                </a:gdLst>
                <a:ahLst/>
                <a:cxnLst>
                  <a:cxn ang="T10">
                    <a:pos x="T0" y="T1"/>
                  </a:cxn>
                  <a:cxn ang="T11">
                    <a:pos x="T2" y="T3"/>
                  </a:cxn>
                  <a:cxn ang="T12">
                    <a:pos x="T4" y="T5"/>
                  </a:cxn>
                  <a:cxn ang="T13">
                    <a:pos x="T6" y="T7"/>
                  </a:cxn>
                  <a:cxn ang="T14">
                    <a:pos x="T8" y="T9"/>
                  </a:cxn>
                </a:cxnLst>
                <a:rect l="T15" t="T16" r="T17" b="T18"/>
                <a:pathLst>
                  <a:path w="35" h="69">
                    <a:moveTo>
                      <a:pt x="34" y="0"/>
                    </a:moveTo>
                    <a:lnTo>
                      <a:pt x="0" y="15"/>
                    </a:lnTo>
                    <a:lnTo>
                      <a:pt x="0" y="68"/>
                    </a:lnTo>
                    <a:lnTo>
                      <a:pt x="34" y="49"/>
                    </a:lnTo>
                    <a:lnTo>
                      <a:pt x="34"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92" name="Freeform 153"/>
              <p:cNvSpPr>
                <a:spLocks/>
              </p:cNvSpPr>
              <p:nvPr/>
            </p:nvSpPr>
            <p:spPr bwMode="auto">
              <a:xfrm>
                <a:off x="776" y="1882"/>
                <a:ext cx="35" cy="69"/>
              </a:xfrm>
              <a:custGeom>
                <a:avLst/>
                <a:gdLst>
                  <a:gd name="T0" fmla="*/ 35 w 36"/>
                  <a:gd name="T1" fmla="*/ 0 h 68"/>
                  <a:gd name="T2" fmla="*/ 0 w 36"/>
                  <a:gd name="T3" fmla="*/ 15 h 68"/>
                  <a:gd name="T4" fmla="*/ 0 w 36"/>
                  <a:gd name="T5" fmla="*/ 67 h 68"/>
                  <a:gd name="T6" fmla="*/ 35 w 36"/>
                  <a:gd name="T7" fmla="*/ 48 h 68"/>
                  <a:gd name="T8" fmla="*/ 35 w 36"/>
                  <a:gd name="T9" fmla="*/ 0 h 68"/>
                  <a:gd name="T10" fmla="*/ 0 60000 65536"/>
                  <a:gd name="T11" fmla="*/ 0 60000 65536"/>
                  <a:gd name="T12" fmla="*/ 0 60000 65536"/>
                  <a:gd name="T13" fmla="*/ 0 60000 65536"/>
                  <a:gd name="T14" fmla="*/ 0 60000 65536"/>
                  <a:gd name="T15" fmla="*/ 0 w 36"/>
                  <a:gd name="T16" fmla="*/ 0 h 68"/>
                  <a:gd name="T17" fmla="*/ 36 w 36"/>
                  <a:gd name="T18" fmla="*/ 68 h 68"/>
                </a:gdLst>
                <a:ahLst/>
                <a:cxnLst>
                  <a:cxn ang="T10">
                    <a:pos x="T0" y="T1"/>
                  </a:cxn>
                  <a:cxn ang="T11">
                    <a:pos x="T2" y="T3"/>
                  </a:cxn>
                  <a:cxn ang="T12">
                    <a:pos x="T4" y="T5"/>
                  </a:cxn>
                  <a:cxn ang="T13">
                    <a:pos x="T6" y="T7"/>
                  </a:cxn>
                  <a:cxn ang="T14">
                    <a:pos x="T8" y="T9"/>
                  </a:cxn>
                </a:cxnLst>
                <a:rect l="T15" t="T16" r="T17" b="T18"/>
                <a:pathLst>
                  <a:path w="36" h="68">
                    <a:moveTo>
                      <a:pt x="35" y="0"/>
                    </a:moveTo>
                    <a:lnTo>
                      <a:pt x="0" y="15"/>
                    </a:lnTo>
                    <a:lnTo>
                      <a:pt x="0" y="67"/>
                    </a:lnTo>
                    <a:lnTo>
                      <a:pt x="35" y="48"/>
                    </a:lnTo>
                    <a:lnTo>
                      <a:pt x="35"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93" name="Freeform 154"/>
              <p:cNvSpPr>
                <a:spLocks/>
              </p:cNvSpPr>
              <p:nvPr/>
            </p:nvSpPr>
            <p:spPr bwMode="auto">
              <a:xfrm>
                <a:off x="592" y="1845"/>
                <a:ext cx="91" cy="50"/>
              </a:xfrm>
              <a:custGeom>
                <a:avLst/>
                <a:gdLst>
                  <a:gd name="T0" fmla="*/ 0 w 91"/>
                  <a:gd name="T1" fmla="*/ 0 h 51"/>
                  <a:gd name="T2" fmla="*/ 0 w 91"/>
                  <a:gd name="T3" fmla="*/ 14 h 51"/>
                  <a:gd name="T4" fmla="*/ 90 w 91"/>
                  <a:gd name="T5" fmla="*/ 50 h 51"/>
                  <a:gd name="T6" fmla="*/ 90 w 91"/>
                  <a:gd name="T7" fmla="*/ 33 h 51"/>
                  <a:gd name="T8" fmla="*/ 0 w 91"/>
                  <a:gd name="T9" fmla="*/ 0 h 51"/>
                  <a:gd name="T10" fmla="*/ 0 60000 65536"/>
                  <a:gd name="T11" fmla="*/ 0 60000 65536"/>
                  <a:gd name="T12" fmla="*/ 0 60000 65536"/>
                  <a:gd name="T13" fmla="*/ 0 60000 65536"/>
                  <a:gd name="T14" fmla="*/ 0 60000 65536"/>
                  <a:gd name="T15" fmla="*/ 0 w 91"/>
                  <a:gd name="T16" fmla="*/ 0 h 51"/>
                  <a:gd name="T17" fmla="*/ 91 w 91"/>
                  <a:gd name="T18" fmla="*/ 51 h 51"/>
                </a:gdLst>
                <a:ahLst/>
                <a:cxnLst>
                  <a:cxn ang="T10">
                    <a:pos x="T0" y="T1"/>
                  </a:cxn>
                  <a:cxn ang="T11">
                    <a:pos x="T2" y="T3"/>
                  </a:cxn>
                  <a:cxn ang="T12">
                    <a:pos x="T4" y="T5"/>
                  </a:cxn>
                  <a:cxn ang="T13">
                    <a:pos x="T6" y="T7"/>
                  </a:cxn>
                  <a:cxn ang="T14">
                    <a:pos x="T8" y="T9"/>
                  </a:cxn>
                </a:cxnLst>
                <a:rect l="T15" t="T16" r="T17" b="T18"/>
                <a:pathLst>
                  <a:path w="91" h="51">
                    <a:moveTo>
                      <a:pt x="0" y="0"/>
                    </a:moveTo>
                    <a:lnTo>
                      <a:pt x="0" y="14"/>
                    </a:lnTo>
                    <a:lnTo>
                      <a:pt x="90" y="50"/>
                    </a:lnTo>
                    <a:lnTo>
                      <a:pt x="90" y="33"/>
                    </a:lnTo>
                    <a:lnTo>
                      <a:pt x="0" y="0"/>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94" name="Freeform 155"/>
              <p:cNvSpPr>
                <a:spLocks/>
              </p:cNvSpPr>
              <p:nvPr/>
            </p:nvSpPr>
            <p:spPr bwMode="auto">
              <a:xfrm>
                <a:off x="592" y="1841"/>
                <a:ext cx="103" cy="39"/>
              </a:xfrm>
              <a:custGeom>
                <a:avLst/>
                <a:gdLst>
                  <a:gd name="T0" fmla="*/ 11 w 103"/>
                  <a:gd name="T1" fmla="*/ 0 h 39"/>
                  <a:gd name="T2" fmla="*/ 0 w 103"/>
                  <a:gd name="T3" fmla="*/ 4 h 39"/>
                  <a:gd name="T4" fmla="*/ 90 w 103"/>
                  <a:gd name="T5" fmla="*/ 38 h 39"/>
                  <a:gd name="T6" fmla="*/ 102 w 103"/>
                  <a:gd name="T7" fmla="*/ 33 h 39"/>
                  <a:gd name="T8" fmla="*/ 11 w 103"/>
                  <a:gd name="T9" fmla="*/ 0 h 39"/>
                  <a:gd name="T10" fmla="*/ 0 60000 65536"/>
                  <a:gd name="T11" fmla="*/ 0 60000 65536"/>
                  <a:gd name="T12" fmla="*/ 0 60000 65536"/>
                  <a:gd name="T13" fmla="*/ 0 60000 65536"/>
                  <a:gd name="T14" fmla="*/ 0 60000 65536"/>
                  <a:gd name="T15" fmla="*/ 0 w 103"/>
                  <a:gd name="T16" fmla="*/ 0 h 39"/>
                  <a:gd name="T17" fmla="*/ 103 w 103"/>
                  <a:gd name="T18" fmla="*/ 39 h 39"/>
                </a:gdLst>
                <a:ahLst/>
                <a:cxnLst>
                  <a:cxn ang="T10">
                    <a:pos x="T0" y="T1"/>
                  </a:cxn>
                  <a:cxn ang="T11">
                    <a:pos x="T2" y="T3"/>
                  </a:cxn>
                  <a:cxn ang="T12">
                    <a:pos x="T4" y="T5"/>
                  </a:cxn>
                  <a:cxn ang="T13">
                    <a:pos x="T6" y="T7"/>
                  </a:cxn>
                  <a:cxn ang="T14">
                    <a:pos x="T8" y="T9"/>
                  </a:cxn>
                </a:cxnLst>
                <a:rect l="T15" t="T16" r="T17" b="T18"/>
                <a:pathLst>
                  <a:path w="103" h="39">
                    <a:moveTo>
                      <a:pt x="11" y="0"/>
                    </a:moveTo>
                    <a:lnTo>
                      <a:pt x="0" y="4"/>
                    </a:lnTo>
                    <a:lnTo>
                      <a:pt x="90" y="38"/>
                    </a:lnTo>
                    <a:lnTo>
                      <a:pt x="102" y="33"/>
                    </a:lnTo>
                    <a:lnTo>
                      <a:pt x="11"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95" name="Freeform 156"/>
              <p:cNvSpPr>
                <a:spLocks/>
              </p:cNvSpPr>
              <p:nvPr/>
            </p:nvSpPr>
            <p:spPr bwMode="auto">
              <a:xfrm>
                <a:off x="681" y="1874"/>
                <a:ext cx="17" cy="22"/>
              </a:xfrm>
              <a:custGeom>
                <a:avLst/>
                <a:gdLst>
                  <a:gd name="T0" fmla="*/ 17 w 18"/>
                  <a:gd name="T1" fmla="*/ 0 h 22"/>
                  <a:gd name="T2" fmla="*/ 17 w 18"/>
                  <a:gd name="T3" fmla="*/ 15 h 22"/>
                  <a:gd name="T4" fmla="*/ 0 w 18"/>
                  <a:gd name="T5" fmla="*/ 21 h 22"/>
                  <a:gd name="T6" fmla="*/ 0 w 18"/>
                  <a:gd name="T7" fmla="*/ 4 h 22"/>
                  <a:gd name="T8" fmla="*/ 17 w 18"/>
                  <a:gd name="T9" fmla="*/ 0 h 22"/>
                  <a:gd name="T10" fmla="*/ 0 60000 65536"/>
                  <a:gd name="T11" fmla="*/ 0 60000 65536"/>
                  <a:gd name="T12" fmla="*/ 0 60000 65536"/>
                  <a:gd name="T13" fmla="*/ 0 60000 65536"/>
                  <a:gd name="T14" fmla="*/ 0 60000 65536"/>
                  <a:gd name="T15" fmla="*/ 0 w 18"/>
                  <a:gd name="T16" fmla="*/ 0 h 22"/>
                  <a:gd name="T17" fmla="*/ 18 w 18"/>
                  <a:gd name="T18" fmla="*/ 22 h 22"/>
                </a:gdLst>
                <a:ahLst/>
                <a:cxnLst>
                  <a:cxn ang="T10">
                    <a:pos x="T0" y="T1"/>
                  </a:cxn>
                  <a:cxn ang="T11">
                    <a:pos x="T2" y="T3"/>
                  </a:cxn>
                  <a:cxn ang="T12">
                    <a:pos x="T4" y="T5"/>
                  </a:cxn>
                  <a:cxn ang="T13">
                    <a:pos x="T6" y="T7"/>
                  </a:cxn>
                  <a:cxn ang="T14">
                    <a:pos x="T8" y="T9"/>
                  </a:cxn>
                </a:cxnLst>
                <a:rect l="T15" t="T16" r="T17" b="T18"/>
                <a:pathLst>
                  <a:path w="18" h="22">
                    <a:moveTo>
                      <a:pt x="17" y="0"/>
                    </a:moveTo>
                    <a:lnTo>
                      <a:pt x="17" y="15"/>
                    </a:lnTo>
                    <a:lnTo>
                      <a:pt x="0" y="21"/>
                    </a:lnTo>
                    <a:lnTo>
                      <a:pt x="0" y="4"/>
                    </a:lnTo>
                    <a:lnTo>
                      <a:pt x="17"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96" name="Freeform 157"/>
              <p:cNvSpPr>
                <a:spLocks/>
              </p:cNvSpPr>
              <p:nvPr/>
            </p:nvSpPr>
            <p:spPr bwMode="auto">
              <a:xfrm>
                <a:off x="592" y="1845"/>
                <a:ext cx="91" cy="50"/>
              </a:xfrm>
              <a:custGeom>
                <a:avLst/>
                <a:gdLst>
                  <a:gd name="T0" fmla="*/ 0 w 91"/>
                  <a:gd name="T1" fmla="*/ 0 h 51"/>
                  <a:gd name="T2" fmla="*/ 0 w 91"/>
                  <a:gd name="T3" fmla="*/ 14 h 51"/>
                  <a:gd name="T4" fmla="*/ 90 w 91"/>
                  <a:gd name="T5" fmla="*/ 50 h 51"/>
                  <a:gd name="T6" fmla="*/ 90 w 91"/>
                  <a:gd name="T7" fmla="*/ 33 h 51"/>
                  <a:gd name="T8" fmla="*/ 0 w 91"/>
                  <a:gd name="T9" fmla="*/ 0 h 51"/>
                  <a:gd name="T10" fmla="*/ 0 60000 65536"/>
                  <a:gd name="T11" fmla="*/ 0 60000 65536"/>
                  <a:gd name="T12" fmla="*/ 0 60000 65536"/>
                  <a:gd name="T13" fmla="*/ 0 60000 65536"/>
                  <a:gd name="T14" fmla="*/ 0 60000 65536"/>
                  <a:gd name="T15" fmla="*/ 0 w 91"/>
                  <a:gd name="T16" fmla="*/ 0 h 51"/>
                  <a:gd name="T17" fmla="*/ 91 w 91"/>
                  <a:gd name="T18" fmla="*/ 51 h 51"/>
                </a:gdLst>
                <a:ahLst/>
                <a:cxnLst>
                  <a:cxn ang="T10">
                    <a:pos x="T0" y="T1"/>
                  </a:cxn>
                  <a:cxn ang="T11">
                    <a:pos x="T2" y="T3"/>
                  </a:cxn>
                  <a:cxn ang="T12">
                    <a:pos x="T4" y="T5"/>
                  </a:cxn>
                  <a:cxn ang="T13">
                    <a:pos x="T6" y="T7"/>
                  </a:cxn>
                  <a:cxn ang="T14">
                    <a:pos x="T8" y="T9"/>
                  </a:cxn>
                </a:cxnLst>
                <a:rect l="T15" t="T16" r="T17" b="T18"/>
                <a:pathLst>
                  <a:path w="91" h="51">
                    <a:moveTo>
                      <a:pt x="0" y="0"/>
                    </a:moveTo>
                    <a:lnTo>
                      <a:pt x="0" y="14"/>
                    </a:lnTo>
                    <a:lnTo>
                      <a:pt x="90" y="50"/>
                    </a:lnTo>
                    <a:lnTo>
                      <a:pt x="90" y="33"/>
                    </a:lnTo>
                    <a:lnTo>
                      <a:pt x="0" y="0"/>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97" name="Freeform 158"/>
              <p:cNvSpPr>
                <a:spLocks/>
              </p:cNvSpPr>
              <p:nvPr/>
            </p:nvSpPr>
            <p:spPr bwMode="auto">
              <a:xfrm>
                <a:off x="592" y="1841"/>
                <a:ext cx="103" cy="39"/>
              </a:xfrm>
              <a:custGeom>
                <a:avLst/>
                <a:gdLst>
                  <a:gd name="T0" fmla="*/ 11 w 103"/>
                  <a:gd name="T1" fmla="*/ 0 h 39"/>
                  <a:gd name="T2" fmla="*/ 0 w 103"/>
                  <a:gd name="T3" fmla="*/ 4 h 39"/>
                  <a:gd name="T4" fmla="*/ 90 w 103"/>
                  <a:gd name="T5" fmla="*/ 38 h 39"/>
                  <a:gd name="T6" fmla="*/ 102 w 103"/>
                  <a:gd name="T7" fmla="*/ 33 h 39"/>
                  <a:gd name="T8" fmla="*/ 11 w 103"/>
                  <a:gd name="T9" fmla="*/ 0 h 39"/>
                  <a:gd name="T10" fmla="*/ 0 60000 65536"/>
                  <a:gd name="T11" fmla="*/ 0 60000 65536"/>
                  <a:gd name="T12" fmla="*/ 0 60000 65536"/>
                  <a:gd name="T13" fmla="*/ 0 60000 65536"/>
                  <a:gd name="T14" fmla="*/ 0 60000 65536"/>
                  <a:gd name="T15" fmla="*/ 0 w 103"/>
                  <a:gd name="T16" fmla="*/ 0 h 39"/>
                  <a:gd name="T17" fmla="*/ 103 w 103"/>
                  <a:gd name="T18" fmla="*/ 39 h 39"/>
                </a:gdLst>
                <a:ahLst/>
                <a:cxnLst>
                  <a:cxn ang="T10">
                    <a:pos x="T0" y="T1"/>
                  </a:cxn>
                  <a:cxn ang="T11">
                    <a:pos x="T2" y="T3"/>
                  </a:cxn>
                  <a:cxn ang="T12">
                    <a:pos x="T4" y="T5"/>
                  </a:cxn>
                  <a:cxn ang="T13">
                    <a:pos x="T6" y="T7"/>
                  </a:cxn>
                  <a:cxn ang="T14">
                    <a:pos x="T8" y="T9"/>
                  </a:cxn>
                </a:cxnLst>
                <a:rect l="T15" t="T16" r="T17" b="T18"/>
                <a:pathLst>
                  <a:path w="103" h="39">
                    <a:moveTo>
                      <a:pt x="11" y="0"/>
                    </a:moveTo>
                    <a:lnTo>
                      <a:pt x="0" y="4"/>
                    </a:lnTo>
                    <a:lnTo>
                      <a:pt x="90" y="38"/>
                    </a:lnTo>
                    <a:lnTo>
                      <a:pt x="102" y="33"/>
                    </a:lnTo>
                    <a:lnTo>
                      <a:pt x="11"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98" name="Freeform 159"/>
              <p:cNvSpPr>
                <a:spLocks/>
              </p:cNvSpPr>
              <p:nvPr/>
            </p:nvSpPr>
            <p:spPr bwMode="auto">
              <a:xfrm>
                <a:off x="681" y="1874"/>
                <a:ext cx="17" cy="22"/>
              </a:xfrm>
              <a:custGeom>
                <a:avLst/>
                <a:gdLst>
                  <a:gd name="T0" fmla="*/ 17 w 18"/>
                  <a:gd name="T1" fmla="*/ 0 h 22"/>
                  <a:gd name="T2" fmla="*/ 17 w 18"/>
                  <a:gd name="T3" fmla="*/ 15 h 22"/>
                  <a:gd name="T4" fmla="*/ 0 w 18"/>
                  <a:gd name="T5" fmla="*/ 21 h 22"/>
                  <a:gd name="T6" fmla="*/ 0 w 18"/>
                  <a:gd name="T7" fmla="*/ 4 h 22"/>
                  <a:gd name="T8" fmla="*/ 17 w 18"/>
                  <a:gd name="T9" fmla="*/ 0 h 22"/>
                  <a:gd name="T10" fmla="*/ 0 60000 65536"/>
                  <a:gd name="T11" fmla="*/ 0 60000 65536"/>
                  <a:gd name="T12" fmla="*/ 0 60000 65536"/>
                  <a:gd name="T13" fmla="*/ 0 60000 65536"/>
                  <a:gd name="T14" fmla="*/ 0 60000 65536"/>
                  <a:gd name="T15" fmla="*/ 0 w 18"/>
                  <a:gd name="T16" fmla="*/ 0 h 22"/>
                  <a:gd name="T17" fmla="*/ 18 w 18"/>
                  <a:gd name="T18" fmla="*/ 22 h 22"/>
                </a:gdLst>
                <a:ahLst/>
                <a:cxnLst>
                  <a:cxn ang="T10">
                    <a:pos x="T0" y="T1"/>
                  </a:cxn>
                  <a:cxn ang="T11">
                    <a:pos x="T2" y="T3"/>
                  </a:cxn>
                  <a:cxn ang="T12">
                    <a:pos x="T4" y="T5"/>
                  </a:cxn>
                  <a:cxn ang="T13">
                    <a:pos x="T6" y="T7"/>
                  </a:cxn>
                  <a:cxn ang="T14">
                    <a:pos x="T8" y="T9"/>
                  </a:cxn>
                </a:cxnLst>
                <a:rect l="T15" t="T16" r="T17" b="T18"/>
                <a:pathLst>
                  <a:path w="18" h="22">
                    <a:moveTo>
                      <a:pt x="17" y="0"/>
                    </a:moveTo>
                    <a:lnTo>
                      <a:pt x="17" y="15"/>
                    </a:lnTo>
                    <a:lnTo>
                      <a:pt x="0" y="21"/>
                    </a:lnTo>
                    <a:lnTo>
                      <a:pt x="0" y="4"/>
                    </a:lnTo>
                    <a:lnTo>
                      <a:pt x="17"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699" name="Freeform 160"/>
              <p:cNvSpPr>
                <a:spLocks/>
              </p:cNvSpPr>
              <p:nvPr/>
            </p:nvSpPr>
            <p:spPr bwMode="auto">
              <a:xfrm>
                <a:off x="660" y="1870"/>
                <a:ext cx="21" cy="26"/>
              </a:xfrm>
              <a:custGeom>
                <a:avLst/>
                <a:gdLst>
                  <a:gd name="T0" fmla="*/ 0 w 23"/>
                  <a:gd name="T1" fmla="*/ 0 h 26"/>
                  <a:gd name="T2" fmla="*/ 0 w 23"/>
                  <a:gd name="T3" fmla="*/ 16 h 26"/>
                  <a:gd name="T4" fmla="*/ 22 w 23"/>
                  <a:gd name="T5" fmla="*/ 25 h 26"/>
                  <a:gd name="T6" fmla="*/ 22 w 23"/>
                  <a:gd name="T7" fmla="*/ 8 h 26"/>
                  <a:gd name="T8" fmla="*/ 0 w 23"/>
                  <a:gd name="T9" fmla="*/ 0 h 26"/>
                  <a:gd name="T10" fmla="*/ 0 60000 65536"/>
                  <a:gd name="T11" fmla="*/ 0 60000 65536"/>
                  <a:gd name="T12" fmla="*/ 0 60000 65536"/>
                  <a:gd name="T13" fmla="*/ 0 60000 65536"/>
                  <a:gd name="T14" fmla="*/ 0 60000 65536"/>
                  <a:gd name="T15" fmla="*/ 0 w 23"/>
                  <a:gd name="T16" fmla="*/ 0 h 26"/>
                  <a:gd name="T17" fmla="*/ 23 w 23"/>
                  <a:gd name="T18" fmla="*/ 26 h 26"/>
                </a:gdLst>
                <a:ahLst/>
                <a:cxnLst>
                  <a:cxn ang="T10">
                    <a:pos x="T0" y="T1"/>
                  </a:cxn>
                  <a:cxn ang="T11">
                    <a:pos x="T2" y="T3"/>
                  </a:cxn>
                  <a:cxn ang="T12">
                    <a:pos x="T4" y="T5"/>
                  </a:cxn>
                  <a:cxn ang="T13">
                    <a:pos x="T6" y="T7"/>
                  </a:cxn>
                  <a:cxn ang="T14">
                    <a:pos x="T8" y="T9"/>
                  </a:cxn>
                </a:cxnLst>
                <a:rect l="T15" t="T16" r="T17" b="T18"/>
                <a:pathLst>
                  <a:path w="23" h="26">
                    <a:moveTo>
                      <a:pt x="0" y="0"/>
                    </a:moveTo>
                    <a:lnTo>
                      <a:pt x="0" y="16"/>
                    </a:lnTo>
                    <a:lnTo>
                      <a:pt x="22" y="25"/>
                    </a:lnTo>
                    <a:lnTo>
                      <a:pt x="22" y="8"/>
                    </a:lnTo>
                    <a:lnTo>
                      <a:pt x="0" y="0"/>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700" name="Freeform 161"/>
              <p:cNvSpPr>
                <a:spLocks/>
              </p:cNvSpPr>
              <p:nvPr/>
            </p:nvSpPr>
            <p:spPr bwMode="auto">
              <a:xfrm>
                <a:off x="660" y="1866"/>
                <a:ext cx="34" cy="19"/>
              </a:xfrm>
              <a:custGeom>
                <a:avLst/>
                <a:gdLst>
                  <a:gd name="T0" fmla="*/ 12 w 35"/>
                  <a:gd name="T1" fmla="*/ 0 h 18"/>
                  <a:gd name="T2" fmla="*/ 0 w 35"/>
                  <a:gd name="T3" fmla="*/ 5 h 18"/>
                  <a:gd name="T4" fmla="*/ 21 w 35"/>
                  <a:gd name="T5" fmla="*/ 17 h 18"/>
                  <a:gd name="T6" fmla="*/ 34 w 35"/>
                  <a:gd name="T7" fmla="*/ 11 h 18"/>
                  <a:gd name="T8" fmla="*/ 12 w 35"/>
                  <a:gd name="T9" fmla="*/ 0 h 18"/>
                  <a:gd name="T10" fmla="*/ 0 60000 65536"/>
                  <a:gd name="T11" fmla="*/ 0 60000 65536"/>
                  <a:gd name="T12" fmla="*/ 0 60000 65536"/>
                  <a:gd name="T13" fmla="*/ 0 60000 65536"/>
                  <a:gd name="T14" fmla="*/ 0 60000 65536"/>
                  <a:gd name="T15" fmla="*/ 0 w 35"/>
                  <a:gd name="T16" fmla="*/ 0 h 18"/>
                  <a:gd name="T17" fmla="*/ 35 w 35"/>
                  <a:gd name="T18" fmla="*/ 18 h 18"/>
                </a:gdLst>
                <a:ahLst/>
                <a:cxnLst>
                  <a:cxn ang="T10">
                    <a:pos x="T0" y="T1"/>
                  </a:cxn>
                  <a:cxn ang="T11">
                    <a:pos x="T2" y="T3"/>
                  </a:cxn>
                  <a:cxn ang="T12">
                    <a:pos x="T4" y="T5"/>
                  </a:cxn>
                  <a:cxn ang="T13">
                    <a:pos x="T6" y="T7"/>
                  </a:cxn>
                  <a:cxn ang="T14">
                    <a:pos x="T8" y="T9"/>
                  </a:cxn>
                </a:cxnLst>
                <a:rect l="T15" t="T16" r="T17" b="T18"/>
                <a:pathLst>
                  <a:path w="35" h="18">
                    <a:moveTo>
                      <a:pt x="12" y="0"/>
                    </a:moveTo>
                    <a:lnTo>
                      <a:pt x="0" y="5"/>
                    </a:lnTo>
                    <a:lnTo>
                      <a:pt x="21" y="17"/>
                    </a:lnTo>
                    <a:lnTo>
                      <a:pt x="34" y="11"/>
                    </a:lnTo>
                    <a:lnTo>
                      <a:pt x="12" y="0"/>
                    </a:lnTo>
                  </a:path>
                </a:pathLst>
              </a:custGeom>
              <a:solidFill>
                <a:srgbClr val="FF66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701" name="Freeform 162"/>
              <p:cNvSpPr>
                <a:spLocks/>
              </p:cNvSpPr>
              <p:nvPr/>
            </p:nvSpPr>
            <p:spPr bwMode="auto">
              <a:xfrm>
                <a:off x="592" y="1845"/>
                <a:ext cx="22" cy="23"/>
              </a:xfrm>
              <a:custGeom>
                <a:avLst/>
                <a:gdLst>
                  <a:gd name="T0" fmla="*/ 0 w 22"/>
                  <a:gd name="T1" fmla="*/ 0 h 24"/>
                  <a:gd name="T2" fmla="*/ 0 w 22"/>
                  <a:gd name="T3" fmla="*/ 14 h 24"/>
                  <a:gd name="T4" fmla="*/ 21 w 22"/>
                  <a:gd name="T5" fmla="*/ 23 h 24"/>
                  <a:gd name="T6" fmla="*/ 21 w 22"/>
                  <a:gd name="T7" fmla="*/ 8 h 24"/>
                  <a:gd name="T8" fmla="*/ 0 w 22"/>
                  <a:gd name="T9" fmla="*/ 0 h 24"/>
                  <a:gd name="T10" fmla="*/ 0 60000 65536"/>
                  <a:gd name="T11" fmla="*/ 0 60000 65536"/>
                  <a:gd name="T12" fmla="*/ 0 60000 65536"/>
                  <a:gd name="T13" fmla="*/ 0 60000 65536"/>
                  <a:gd name="T14" fmla="*/ 0 60000 65536"/>
                  <a:gd name="T15" fmla="*/ 0 w 22"/>
                  <a:gd name="T16" fmla="*/ 0 h 24"/>
                  <a:gd name="T17" fmla="*/ 22 w 22"/>
                  <a:gd name="T18" fmla="*/ 24 h 24"/>
                </a:gdLst>
                <a:ahLst/>
                <a:cxnLst>
                  <a:cxn ang="T10">
                    <a:pos x="T0" y="T1"/>
                  </a:cxn>
                  <a:cxn ang="T11">
                    <a:pos x="T2" y="T3"/>
                  </a:cxn>
                  <a:cxn ang="T12">
                    <a:pos x="T4" y="T5"/>
                  </a:cxn>
                  <a:cxn ang="T13">
                    <a:pos x="T6" y="T7"/>
                  </a:cxn>
                  <a:cxn ang="T14">
                    <a:pos x="T8" y="T9"/>
                  </a:cxn>
                </a:cxnLst>
                <a:rect l="T15" t="T16" r="T17" b="T18"/>
                <a:pathLst>
                  <a:path w="22" h="24">
                    <a:moveTo>
                      <a:pt x="0" y="0"/>
                    </a:moveTo>
                    <a:lnTo>
                      <a:pt x="0" y="14"/>
                    </a:lnTo>
                    <a:lnTo>
                      <a:pt x="21" y="23"/>
                    </a:lnTo>
                    <a:lnTo>
                      <a:pt x="21" y="8"/>
                    </a:lnTo>
                    <a:lnTo>
                      <a:pt x="0" y="0"/>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702" name="Freeform 163"/>
              <p:cNvSpPr>
                <a:spLocks/>
              </p:cNvSpPr>
              <p:nvPr/>
            </p:nvSpPr>
            <p:spPr bwMode="auto">
              <a:xfrm>
                <a:off x="590" y="1841"/>
                <a:ext cx="35" cy="18"/>
              </a:xfrm>
              <a:custGeom>
                <a:avLst/>
                <a:gdLst>
                  <a:gd name="T0" fmla="*/ 10 w 34"/>
                  <a:gd name="T1" fmla="*/ 0 h 18"/>
                  <a:gd name="T2" fmla="*/ 0 w 34"/>
                  <a:gd name="T3" fmla="*/ 5 h 18"/>
                  <a:gd name="T4" fmla="*/ 21 w 34"/>
                  <a:gd name="T5" fmla="*/ 17 h 18"/>
                  <a:gd name="T6" fmla="*/ 33 w 34"/>
                  <a:gd name="T7" fmla="*/ 9 h 18"/>
                  <a:gd name="T8" fmla="*/ 10 w 34"/>
                  <a:gd name="T9" fmla="*/ 0 h 18"/>
                  <a:gd name="T10" fmla="*/ 0 60000 65536"/>
                  <a:gd name="T11" fmla="*/ 0 60000 65536"/>
                  <a:gd name="T12" fmla="*/ 0 60000 65536"/>
                  <a:gd name="T13" fmla="*/ 0 60000 65536"/>
                  <a:gd name="T14" fmla="*/ 0 60000 65536"/>
                  <a:gd name="T15" fmla="*/ 0 w 34"/>
                  <a:gd name="T16" fmla="*/ 0 h 18"/>
                  <a:gd name="T17" fmla="*/ 34 w 34"/>
                  <a:gd name="T18" fmla="*/ 18 h 18"/>
                </a:gdLst>
                <a:ahLst/>
                <a:cxnLst>
                  <a:cxn ang="T10">
                    <a:pos x="T0" y="T1"/>
                  </a:cxn>
                  <a:cxn ang="T11">
                    <a:pos x="T2" y="T3"/>
                  </a:cxn>
                  <a:cxn ang="T12">
                    <a:pos x="T4" y="T5"/>
                  </a:cxn>
                  <a:cxn ang="T13">
                    <a:pos x="T6" y="T7"/>
                  </a:cxn>
                  <a:cxn ang="T14">
                    <a:pos x="T8" y="T9"/>
                  </a:cxn>
                </a:cxnLst>
                <a:rect l="T15" t="T16" r="T17" b="T18"/>
                <a:pathLst>
                  <a:path w="34" h="18">
                    <a:moveTo>
                      <a:pt x="10" y="0"/>
                    </a:moveTo>
                    <a:lnTo>
                      <a:pt x="0" y="5"/>
                    </a:lnTo>
                    <a:lnTo>
                      <a:pt x="21" y="17"/>
                    </a:lnTo>
                    <a:lnTo>
                      <a:pt x="33" y="9"/>
                    </a:lnTo>
                    <a:lnTo>
                      <a:pt x="10" y="0"/>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703" name="Freeform 164"/>
              <p:cNvSpPr>
                <a:spLocks/>
              </p:cNvSpPr>
              <p:nvPr/>
            </p:nvSpPr>
            <p:spPr bwMode="auto">
              <a:xfrm>
                <a:off x="681" y="1874"/>
                <a:ext cx="17" cy="22"/>
              </a:xfrm>
              <a:custGeom>
                <a:avLst/>
                <a:gdLst>
                  <a:gd name="T0" fmla="*/ 17 w 18"/>
                  <a:gd name="T1" fmla="*/ 0 h 22"/>
                  <a:gd name="T2" fmla="*/ 17 w 18"/>
                  <a:gd name="T3" fmla="*/ 15 h 22"/>
                  <a:gd name="T4" fmla="*/ 0 w 18"/>
                  <a:gd name="T5" fmla="*/ 21 h 22"/>
                  <a:gd name="T6" fmla="*/ 0 w 18"/>
                  <a:gd name="T7" fmla="*/ 4 h 22"/>
                  <a:gd name="T8" fmla="*/ 17 w 18"/>
                  <a:gd name="T9" fmla="*/ 0 h 22"/>
                  <a:gd name="T10" fmla="*/ 0 60000 65536"/>
                  <a:gd name="T11" fmla="*/ 0 60000 65536"/>
                  <a:gd name="T12" fmla="*/ 0 60000 65536"/>
                  <a:gd name="T13" fmla="*/ 0 60000 65536"/>
                  <a:gd name="T14" fmla="*/ 0 60000 65536"/>
                  <a:gd name="T15" fmla="*/ 0 w 18"/>
                  <a:gd name="T16" fmla="*/ 0 h 22"/>
                  <a:gd name="T17" fmla="*/ 18 w 18"/>
                  <a:gd name="T18" fmla="*/ 22 h 22"/>
                </a:gdLst>
                <a:ahLst/>
                <a:cxnLst>
                  <a:cxn ang="T10">
                    <a:pos x="T0" y="T1"/>
                  </a:cxn>
                  <a:cxn ang="T11">
                    <a:pos x="T2" y="T3"/>
                  </a:cxn>
                  <a:cxn ang="T12">
                    <a:pos x="T4" y="T5"/>
                  </a:cxn>
                  <a:cxn ang="T13">
                    <a:pos x="T6" y="T7"/>
                  </a:cxn>
                  <a:cxn ang="T14">
                    <a:pos x="T8" y="T9"/>
                  </a:cxn>
                </a:cxnLst>
                <a:rect l="T15" t="T16" r="T17" b="T18"/>
                <a:pathLst>
                  <a:path w="18" h="22">
                    <a:moveTo>
                      <a:pt x="17" y="0"/>
                    </a:moveTo>
                    <a:lnTo>
                      <a:pt x="17" y="15"/>
                    </a:lnTo>
                    <a:lnTo>
                      <a:pt x="0" y="21"/>
                    </a:lnTo>
                    <a:lnTo>
                      <a:pt x="0" y="4"/>
                    </a:lnTo>
                    <a:lnTo>
                      <a:pt x="17"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grpSp>
            <p:nvGrpSpPr>
              <p:cNvPr id="34904" name="Group 167"/>
              <p:cNvGrpSpPr>
                <a:grpSpLocks/>
              </p:cNvGrpSpPr>
              <p:nvPr/>
            </p:nvGrpSpPr>
            <p:grpSpPr bwMode="auto">
              <a:xfrm>
                <a:off x="779" y="1897"/>
                <a:ext cx="28" cy="35"/>
                <a:chOff x="779" y="1897"/>
                <a:chExt cx="28" cy="35"/>
              </a:xfrm>
            </p:grpSpPr>
            <p:sp>
              <p:nvSpPr>
                <p:cNvPr id="705" name="Line 165"/>
                <p:cNvSpPr>
                  <a:spLocks noChangeShapeType="1"/>
                </p:cNvSpPr>
                <p:nvPr/>
              </p:nvSpPr>
              <p:spPr bwMode="auto">
                <a:xfrm>
                  <a:off x="795" y="1897"/>
                  <a:ext cx="0" cy="35"/>
                </a:xfrm>
                <a:prstGeom prst="line">
                  <a:avLst/>
                </a:prstGeom>
                <a:noFill/>
                <a:ln w="127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sp>
              <p:nvSpPr>
                <p:cNvPr id="706" name="Line 166"/>
                <p:cNvSpPr>
                  <a:spLocks noChangeShapeType="1"/>
                </p:cNvSpPr>
                <p:nvPr/>
              </p:nvSpPr>
              <p:spPr bwMode="auto">
                <a:xfrm flipV="1">
                  <a:off x="779" y="1909"/>
                  <a:ext cx="31" cy="9"/>
                </a:xfrm>
                <a:prstGeom prst="line">
                  <a:avLst/>
                </a:prstGeom>
                <a:noFill/>
                <a:ln w="127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zh-CN" altLang="en-US" b="1" kern="0">
                    <a:solidFill>
                      <a:srgbClr val="000000"/>
                    </a:solidFill>
                    <a:latin typeface="微软雅黑" panose="020B0503020204020204" pitchFamily="34" charset="-122"/>
                    <a:ea typeface="微软雅黑" panose="020B0503020204020204" pitchFamily="34" charset="-122"/>
                  </a:endParaRPr>
                </a:p>
              </p:txBody>
            </p:sp>
          </p:grpSp>
        </p:grpSp>
      </p:grpSp>
      <p:sp>
        <p:nvSpPr>
          <p:cNvPr id="707" name="闪电形 706"/>
          <p:cNvSpPr/>
          <p:nvPr/>
        </p:nvSpPr>
        <p:spPr>
          <a:xfrm>
            <a:off x="990600" y="4114800"/>
            <a:ext cx="457200" cy="1524000"/>
          </a:xfrm>
          <a:prstGeom prst="lightningBolt">
            <a:avLst/>
          </a:prstGeom>
          <a:solidFill>
            <a:srgbClr val="BBE0E3"/>
          </a:solidFill>
          <a:ln w="25400" cap="flat" cmpd="sng" algn="ctr">
            <a:solidFill>
              <a:srgbClr val="BBE0E3">
                <a:shade val="50000"/>
              </a:srgbClr>
            </a:solidFill>
            <a:prstDash val="solid"/>
          </a:ln>
          <a:effectLst/>
        </p:spPr>
        <p:txBody>
          <a:bodyPr anchor="ctr"/>
          <a:lstStyle/>
          <a:p>
            <a:pPr algn="ctr" eaLnBrk="1" fontAlgn="auto" hangingPunct="1">
              <a:spcBef>
                <a:spcPts val="0"/>
              </a:spcBef>
              <a:spcAft>
                <a:spcPts val="0"/>
              </a:spcAft>
              <a:defRPr/>
            </a:pPr>
            <a:endParaRPr lang="zh-CN" altLang="en-US" b="1" kern="0">
              <a:solidFill>
                <a:srgbClr val="FFFFFF"/>
              </a:solidFill>
              <a:latin typeface="微软雅黑" panose="020B0503020204020204" pitchFamily="34" charset="-122"/>
              <a:ea typeface="微软雅黑" panose="020B0503020204020204" pitchFamily="34" charset="-122"/>
            </a:endParaRPr>
          </a:p>
        </p:txBody>
      </p:sp>
      <p:sp>
        <p:nvSpPr>
          <p:cNvPr id="708" name="闪电形 707"/>
          <p:cNvSpPr/>
          <p:nvPr/>
        </p:nvSpPr>
        <p:spPr>
          <a:xfrm>
            <a:off x="3657600" y="4572000"/>
            <a:ext cx="1066800" cy="1143000"/>
          </a:xfrm>
          <a:prstGeom prst="lightningBolt">
            <a:avLst/>
          </a:prstGeom>
          <a:solidFill>
            <a:srgbClr val="BBE0E3"/>
          </a:solidFill>
          <a:ln w="25400" cap="flat" cmpd="sng" algn="ctr">
            <a:solidFill>
              <a:srgbClr val="BBE0E3">
                <a:shade val="50000"/>
              </a:srgbClr>
            </a:solidFill>
            <a:prstDash val="solid"/>
          </a:ln>
          <a:effectLst/>
        </p:spPr>
        <p:txBody>
          <a:bodyPr anchor="ctr"/>
          <a:lstStyle/>
          <a:p>
            <a:pPr algn="ctr" eaLnBrk="1" fontAlgn="auto" hangingPunct="1">
              <a:spcBef>
                <a:spcPts val="0"/>
              </a:spcBef>
              <a:spcAft>
                <a:spcPts val="0"/>
              </a:spcAft>
              <a:defRPr/>
            </a:pPr>
            <a:endParaRPr lang="zh-CN" altLang="en-US" b="1" kern="0">
              <a:solidFill>
                <a:srgbClr val="FFFFFF"/>
              </a:solidFill>
              <a:latin typeface="微软雅黑" panose="020B0503020204020204" pitchFamily="34" charset="-122"/>
              <a:ea typeface="微软雅黑" panose="020B0503020204020204" pitchFamily="34" charset="-122"/>
            </a:endParaRPr>
          </a:p>
        </p:txBody>
      </p:sp>
      <p:sp>
        <p:nvSpPr>
          <p:cNvPr id="709" name="闪电形 708"/>
          <p:cNvSpPr/>
          <p:nvPr/>
        </p:nvSpPr>
        <p:spPr>
          <a:xfrm>
            <a:off x="6096000" y="4114800"/>
            <a:ext cx="457200" cy="1524000"/>
          </a:xfrm>
          <a:prstGeom prst="lightningBolt">
            <a:avLst/>
          </a:prstGeom>
          <a:solidFill>
            <a:srgbClr val="BBE0E3"/>
          </a:solidFill>
          <a:ln w="25400" cap="flat" cmpd="sng" algn="ctr">
            <a:solidFill>
              <a:srgbClr val="BBE0E3">
                <a:shade val="50000"/>
              </a:srgbClr>
            </a:solidFill>
            <a:prstDash val="solid"/>
          </a:ln>
          <a:effectLst/>
        </p:spPr>
        <p:txBody>
          <a:bodyPr anchor="ctr"/>
          <a:lstStyle/>
          <a:p>
            <a:pPr algn="ctr" eaLnBrk="1" fontAlgn="auto" hangingPunct="1">
              <a:spcBef>
                <a:spcPts val="0"/>
              </a:spcBef>
              <a:spcAft>
                <a:spcPts val="0"/>
              </a:spcAft>
              <a:defRPr/>
            </a:pPr>
            <a:endParaRPr lang="zh-CN" altLang="en-US" b="1" kern="0">
              <a:solidFill>
                <a:srgbClr val="FFFFFF"/>
              </a:solidFill>
              <a:latin typeface="微软雅黑" panose="020B0503020204020204" pitchFamily="34" charset="-122"/>
              <a:ea typeface="微软雅黑" panose="020B0503020204020204" pitchFamily="34" charset="-122"/>
            </a:endParaRPr>
          </a:p>
        </p:txBody>
      </p:sp>
      <p:sp>
        <p:nvSpPr>
          <p:cNvPr id="710" name="闪电形 709"/>
          <p:cNvSpPr/>
          <p:nvPr/>
        </p:nvSpPr>
        <p:spPr>
          <a:xfrm>
            <a:off x="4419600" y="3352800"/>
            <a:ext cx="1752600" cy="457200"/>
          </a:xfrm>
          <a:prstGeom prst="lightningBolt">
            <a:avLst/>
          </a:prstGeom>
          <a:solidFill>
            <a:srgbClr val="BBE0E3"/>
          </a:solidFill>
          <a:ln w="25400" cap="flat" cmpd="sng" algn="ctr">
            <a:solidFill>
              <a:srgbClr val="BBE0E3">
                <a:shade val="50000"/>
              </a:srgbClr>
            </a:solidFill>
            <a:prstDash val="solid"/>
          </a:ln>
          <a:effectLst/>
        </p:spPr>
        <p:txBody>
          <a:bodyPr anchor="ctr"/>
          <a:lstStyle/>
          <a:p>
            <a:pPr algn="ctr" eaLnBrk="1" fontAlgn="auto" hangingPunct="1">
              <a:spcBef>
                <a:spcPts val="0"/>
              </a:spcBef>
              <a:spcAft>
                <a:spcPts val="0"/>
              </a:spcAft>
              <a:defRPr/>
            </a:pPr>
            <a:endParaRPr lang="zh-CN" altLang="en-US" b="1" kern="0">
              <a:solidFill>
                <a:srgbClr val="FFFFFF"/>
              </a:solidFill>
              <a:latin typeface="微软雅黑" panose="020B0503020204020204" pitchFamily="34" charset="-122"/>
              <a:ea typeface="微软雅黑" panose="020B0503020204020204" pitchFamily="34" charset="-122"/>
            </a:endParaRPr>
          </a:p>
        </p:txBody>
      </p:sp>
      <p:sp>
        <p:nvSpPr>
          <p:cNvPr id="711" name="闪电形 710"/>
          <p:cNvSpPr/>
          <p:nvPr/>
        </p:nvSpPr>
        <p:spPr>
          <a:xfrm rot="10213879">
            <a:off x="1539875" y="3465513"/>
            <a:ext cx="1365250" cy="312737"/>
          </a:xfrm>
          <a:prstGeom prst="lightningBolt">
            <a:avLst/>
          </a:prstGeom>
          <a:solidFill>
            <a:srgbClr val="BBE0E3"/>
          </a:solidFill>
          <a:ln w="25400" cap="flat" cmpd="sng" algn="ctr">
            <a:solidFill>
              <a:srgbClr val="BBE0E3">
                <a:shade val="50000"/>
              </a:srgbClr>
            </a:solidFill>
            <a:prstDash val="solid"/>
          </a:ln>
          <a:effectLst/>
        </p:spPr>
        <p:txBody>
          <a:bodyPr anchor="ctr"/>
          <a:lstStyle/>
          <a:p>
            <a:pPr algn="ctr" eaLnBrk="1" fontAlgn="auto" hangingPunct="1">
              <a:spcBef>
                <a:spcPts val="0"/>
              </a:spcBef>
              <a:spcAft>
                <a:spcPts val="0"/>
              </a:spcAft>
              <a:defRPr/>
            </a:pPr>
            <a:endParaRPr lang="zh-CN" altLang="en-US" b="1" kern="0">
              <a:solidFill>
                <a:srgbClr val="FFFFFF"/>
              </a:solidFill>
              <a:latin typeface="微软雅黑" panose="020B0503020204020204" pitchFamily="34" charset="-122"/>
              <a:ea typeface="微软雅黑" panose="020B0503020204020204" pitchFamily="34" charset="-122"/>
            </a:endParaRPr>
          </a:p>
        </p:txBody>
      </p:sp>
      <p:sp>
        <p:nvSpPr>
          <p:cNvPr id="712" name="闪电形 711"/>
          <p:cNvSpPr/>
          <p:nvPr/>
        </p:nvSpPr>
        <p:spPr>
          <a:xfrm rot="3147557">
            <a:off x="1474788" y="1727200"/>
            <a:ext cx="457200" cy="1447800"/>
          </a:xfrm>
          <a:prstGeom prst="lightningBolt">
            <a:avLst/>
          </a:prstGeom>
          <a:solidFill>
            <a:srgbClr val="BBE0E3"/>
          </a:solidFill>
          <a:ln w="25400" cap="flat" cmpd="sng" algn="ctr">
            <a:solidFill>
              <a:srgbClr val="BBE0E3">
                <a:shade val="50000"/>
              </a:srgbClr>
            </a:solidFill>
            <a:prstDash val="solid"/>
          </a:ln>
          <a:effectLst/>
        </p:spPr>
        <p:txBody>
          <a:bodyPr anchor="ctr"/>
          <a:lstStyle/>
          <a:p>
            <a:pPr algn="ctr" eaLnBrk="1" fontAlgn="auto" hangingPunct="1">
              <a:spcBef>
                <a:spcPts val="0"/>
              </a:spcBef>
              <a:spcAft>
                <a:spcPts val="0"/>
              </a:spcAft>
              <a:defRPr/>
            </a:pPr>
            <a:endParaRPr lang="zh-CN" altLang="en-US" b="1" kern="0">
              <a:solidFill>
                <a:srgbClr val="FFFFFF"/>
              </a:solidFill>
              <a:latin typeface="微软雅黑" panose="020B0503020204020204" pitchFamily="34" charset="-122"/>
              <a:ea typeface="微软雅黑" panose="020B0503020204020204" pitchFamily="34" charset="-122"/>
            </a:endParaRPr>
          </a:p>
        </p:txBody>
      </p:sp>
      <p:sp>
        <p:nvSpPr>
          <p:cNvPr id="713" name="闪电形 712"/>
          <p:cNvSpPr/>
          <p:nvPr/>
        </p:nvSpPr>
        <p:spPr>
          <a:xfrm rot="964861">
            <a:off x="3286125" y="2030413"/>
            <a:ext cx="457200" cy="685800"/>
          </a:xfrm>
          <a:prstGeom prst="lightningBolt">
            <a:avLst/>
          </a:prstGeom>
          <a:solidFill>
            <a:srgbClr val="BBE0E3"/>
          </a:solidFill>
          <a:ln w="25400" cap="flat" cmpd="sng" algn="ctr">
            <a:solidFill>
              <a:srgbClr val="BBE0E3">
                <a:shade val="50000"/>
              </a:srgbClr>
            </a:solidFill>
            <a:prstDash val="solid"/>
          </a:ln>
          <a:effectLst/>
        </p:spPr>
        <p:txBody>
          <a:bodyPr anchor="ctr"/>
          <a:lstStyle/>
          <a:p>
            <a:pPr algn="ctr" eaLnBrk="1" fontAlgn="auto" hangingPunct="1">
              <a:spcBef>
                <a:spcPts val="0"/>
              </a:spcBef>
              <a:spcAft>
                <a:spcPts val="0"/>
              </a:spcAft>
              <a:defRPr/>
            </a:pPr>
            <a:endParaRPr lang="zh-CN" altLang="en-US" b="1" kern="0">
              <a:solidFill>
                <a:srgbClr val="FFFFFF"/>
              </a:solidFill>
              <a:latin typeface="微软雅黑" panose="020B0503020204020204" pitchFamily="34" charset="-122"/>
              <a:ea typeface="微软雅黑" panose="020B0503020204020204" pitchFamily="34" charset="-122"/>
            </a:endParaRPr>
          </a:p>
        </p:txBody>
      </p:sp>
      <p:sp>
        <p:nvSpPr>
          <p:cNvPr id="714" name="闪电形 713"/>
          <p:cNvSpPr/>
          <p:nvPr/>
        </p:nvSpPr>
        <p:spPr>
          <a:xfrm rot="19682199">
            <a:off x="5245100" y="1757363"/>
            <a:ext cx="457200" cy="1524000"/>
          </a:xfrm>
          <a:prstGeom prst="lightningBolt">
            <a:avLst/>
          </a:prstGeom>
          <a:solidFill>
            <a:srgbClr val="BBE0E3"/>
          </a:solidFill>
          <a:ln w="25400" cap="flat" cmpd="sng" algn="ctr">
            <a:solidFill>
              <a:srgbClr val="BBE0E3">
                <a:shade val="50000"/>
              </a:srgbClr>
            </a:solidFill>
            <a:prstDash val="solid"/>
          </a:ln>
          <a:effectLst/>
        </p:spPr>
        <p:txBody>
          <a:bodyPr anchor="ctr"/>
          <a:lstStyle/>
          <a:p>
            <a:pPr algn="ctr" eaLnBrk="1" fontAlgn="auto" hangingPunct="1">
              <a:spcBef>
                <a:spcPts val="0"/>
              </a:spcBef>
              <a:spcAft>
                <a:spcPts val="0"/>
              </a:spcAft>
              <a:defRPr/>
            </a:pPr>
            <a:endParaRPr lang="zh-CN" altLang="en-US" b="1" kern="0">
              <a:solidFill>
                <a:srgbClr val="FFFFFF"/>
              </a:solidFill>
              <a:latin typeface="微软雅黑" panose="020B0503020204020204" pitchFamily="34" charset="-122"/>
              <a:ea typeface="微软雅黑" panose="020B0503020204020204" pitchFamily="34" charset="-122"/>
            </a:endParaRPr>
          </a:p>
        </p:txBody>
      </p:sp>
      <p:sp>
        <p:nvSpPr>
          <p:cNvPr id="34835" name="文本框 2"/>
          <p:cNvSpPr txBox="1">
            <a:spLocks noChangeArrowheads="1"/>
          </p:cNvSpPr>
          <p:nvPr/>
        </p:nvSpPr>
        <p:spPr bwMode="auto">
          <a:xfrm>
            <a:off x="4210050" y="1081088"/>
            <a:ext cx="12176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zh-CN" altLang="en-US" sz="1800" b="1">
                <a:solidFill>
                  <a:srgbClr val="000000"/>
                </a:solidFill>
                <a:latin typeface="微软雅黑" pitchFamily="34" charset="-122"/>
                <a:ea typeface="微软雅黑" pitchFamily="34" charset="-122"/>
                <a:cs typeface="宋体" pitchFamily="2" charset="-122"/>
              </a:rPr>
              <a:t>卫生厅</a:t>
            </a:r>
            <a:r>
              <a:rPr lang="en-US" altLang="zh-CN" sz="1800" b="1">
                <a:solidFill>
                  <a:srgbClr val="000000"/>
                </a:solidFill>
                <a:latin typeface="微软雅黑" pitchFamily="34" charset="-122"/>
                <a:ea typeface="微软雅黑" pitchFamily="34" charset="-122"/>
                <a:cs typeface="宋体" pitchFamily="2" charset="-122"/>
              </a:rPr>
              <a:t>/</a:t>
            </a:r>
            <a:r>
              <a:rPr lang="zh-CN" altLang="en-US" sz="1800" b="1">
                <a:solidFill>
                  <a:srgbClr val="000000"/>
                </a:solidFill>
                <a:latin typeface="微软雅黑" pitchFamily="34" charset="-122"/>
                <a:ea typeface="微软雅黑" pitchFamily="34" charset="-122"/>
                <a:cs typeface="宋体" pitchFamily="2" charset="-122"/>
              </a:rPr>
              <a:t>局</a:t>
            </a:r>
          </a:p>
        </p:txBody>
      </p:sp>
      <p:sp>
        <p:nvSpPr>
          <p:cNvPr id="34836" name="文本框 142"/>
          <p:cNvSpPr txBox="1">
            <a:spLocks noChangeArrowheads="1"/>
          </p:cNvSpPr>
          <p:nvPr/>
        </p:nvSpPr>
        <p:spPr bwMode="auto">
          <a:xfrm>
            <a:off x="-20638" y="4205288"/>
            <a:ext cx="81915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zh-CN" altLang="en-US" sz="1800" b="1">
                <a:solidFill>
                  <a:srgbClr val="000000"/>
                </a:solidFill>
                <a:latin typeface="微软雅黑" pitchFamily="34" charset="-122"/>
                <a:ea typeface="微软雅黑" pitchFamily="34" charset="-122"/>
                <a:cs typeface="宋体" pitchFamily="2" charset="-122"/>
              </a:rPr>
              <a:t>医院</a:t>
            </a:r>
            <a:r>
              <a:rPr lang="en-US" altLang="zh-CN" sz="1800" b="1">
                <a:solidFill>
                  <a:srgbClr val="000000"/>
                </a:solidFill>
                <a:latin typeface="微软雅黑" pitchFamily="34" charset="-122"/>
                <a:ea typeface="微软雅黑" pitchFamily="34" charset="-122"/>
                <a:cs typeface="宋体" pitchFamily="2" charset="-122"/>
              </a:rPr>
              <a:t>A</a:t>
            </a:r>
            <a:endParaRPr lang="zh-CN" altLang="en-US" sz="1800" b="1">
              <a:solidFill>
                <a:srgbClr val="000000"/>
              </a:solidFill>
              <a:latin typeface="微软雅黑" pitchFamily="34" charset="-122"/>
              <a:ea typeface="微软雅黑" pitchFamily="34" charset="-122"/>
              <a:cs typeface="宋体" pitchFamily="2" charset="-122"/>
            </a:endParaRPr>
          </a:p>
        </p:txBody>
      </p:sp>
      <p:sp>
        <p:nvSpPr>
          <p:cNvPr id="34837" name="文本框 143"/>
          <p:cNvSpPr txBox="1">
            <a:spLocks noChangeArrowheads="1"/>
          </p:cNvSpPr>
          <p:nvPr/>
        </p:nvSpPr>
        <p:spPr bwMode="auto">
          <a:xfrm>
            <a:off x="6486525" y="4259263"/>
            <a:ext cx="80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zh-CN" altLang="en-US" sz="1800" b="1">
                <a:solidFill>
                  <a:srgbClr val="000000"/>
                </a:solidFill>
                <a:latin typeface="微软雅黑" pitchFamily="34" charset="-122"/>
                <a:ea typeface="微软雅黑" pitchFamily="34" charset="-122"/>
                <a:cs typeface="宋体" pitchFamily="2" charset="-122"/>
              </a:rPr>
              <a:t>医院</a:t>
            </a:r>
            <a:r>
              <a:rPr lang="en-US" altLang="zh-CN" sz="1800" b="1">
                <a:solidFill>
                  <a:srgbClr val="000000"/>
                </a:solidFill>
                <a:latin typeface="微软雅黑" pitchFamily="34" charset="-122"/>
                <a:ea typeface="微软雅黑" pitchFamily="34" charset="-122"/>
                <a:cs typeface="宋体" pitchFamily="2" charset="-122"/>
              </a:rPr>
              <a:t>B</a:t>
            </a:r>
            <a:endParaRPr lang="zh-CN" altLang="en-US" sz="1800" b="1">
              <a:solidFill>
                <a:srgbClr val="000000"/>
              </a:solidFill>
              <a:latin typeface="微软雅黑" pitchFamily="34" charset="-122"/>
              <a:ea typeface="微软雅黑" pitchFamily="34" charset="-122"/>
              <a:cs typeface="宋体" pitchFamily="2" charset="-122"/>
            </a:endParaRPr>
          </a:p>
        </p:txBody>
      </p:sp>
      <p:sp>
        <p:nvSpPr>
          <p:cNvPr id="34838" name="文本框 144"/>
          <p:cNvSpPr txBox="1">
            <a:spLocks noChangeArrowheads="1"/>
          </p:cNvSpPr>
          <p:nvPr/>
        </p:nvSpPr>
        <p:spPr bwMode="auto">
          <a:xfrm>
            <a:off x="2925763" y="5943600"/>
            <a:ext cx="203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zh-CN" altLang="en-US" sz="1800" b="1">
                <a:solidFill>
                  <a:srgbClr val="000000"/>
                </a:solidFill>
                <a:latin typeface="微软雅黑" pitchFamily="34" charset="-122"/>
                <a:ea typeface="微软雅黑" pitchFamily="34" charset="-122"/>
                <a:cs typeface="宋体" pitchFamily="2" charset="-122"/>
              </a:rPr>
              <a:t>社区医疗服务中心</a:t>
            </a:r>
          </a:p>
        </p:txBody>
      </p:sp>
      <p:sp>
        <p:nvSpPr>
          <p:cNvPr id="34839" name="文本框 146"/>
          <p:cNvSpPr txBox="1">
            <a:spLocks noChangeArrowheads="1"/>
          </p:cNvSpPr>
          <p:nvPr/>
        </p:nvSpPr>
        <p:spPr bwMode="auto">
          <a:xfrm>
            <a:off x="2457450" y="4540250"/>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SzTx/>
              <a:buFontTx/>
              <a:buNone/>
            </a:pPr>
            <a:r>
              <a:rPr lang="zh-CN" altLang="en-US" sz="1800" b="1">
                <a:solidFill>
                  <a:srgbClr val="000000"/>
                </a:solidFill>
                <a:latin typeface="微软雅黑" pitchFamily="34" charset="-122"/>
                <a:ea typeface="微软雅黑" pitchFamily="34" charset="-122"/>
                <a:cs typeface="宋体" pitchFamily="2" charset="-122"/>
              </a:rPr>
              <a:t>医院集团</a:t>
            </a:r>
          </a:p>
        </p:txBody>
      </p:sp>
      <p:sp>
        <p:nvSpPr>
          <p:cNvPr id="34840" name="Rectangle 30"/>
          <p:cNvSpPr>
            <a:spLocks noChangeArrowheads="1"/>
          </p:cNvSpPr>
          <p:nvPr/>
        </p:nvSpPr>
        <p:spPr bwMode="auto">
          <a:xfrm>
            <a:off x="5740400" y="914400"/>
            <a:ext cx="3429000" cy="203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90000"/>
              <a:buFont typeface="Arial" pitchFamily="34" charset="0"/>
              <a:buBlip>
                <a:blip r:embed="rId6"/>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7"/>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8"/>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健康档案上传</a:t>
            </a:r>
            <a:endParaRPr lang="en-US" altLang="zh-CN" b="1">
              <a:solidFill>
                <a:srgbClr val="000000"/>
              </a:solidFill>
              <a:latin typeface="微软雅黑" pitchFamily="34" charset="-122"/>
              <a:ea typeface="微软雅黑" pitchFamily="34" charset="-122"/>
              <a:cs typeface="宋体" pitchFamily="2" charset="-122"/>
            </a:endParaRPr>
          </a:p>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医疗数据上报</a:t>
            </a:r>
            <a:endParaRPr lang="en-US" altLang="zh-CN" b="1">
              <a:solidFill>
                <a:srgbClr val="000000"/>
              </a:solidFill>
              <a:latin typeface="微软雅黑" pitchFamily="34" charset="-122"/>
              <a:ea typeface="微软雅黑" pitchFamily="34" charset="-122"/>
              <a:cs typeface="宋体" pitchFamily="2" charset="-122"/>
            </a:endParaRPr>
          </a:p>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双向转诊</a:t>
            </a:r>
            <a:endParaRPr lang="en-US" altLang="zh-CN" b="1">
              <a:solidFill>
                <a:srgbClr val="000000"/>
              </a:solidFill>
              <a:latin typeface="微软雅黑" pitchFamily="34" charset="-122"/>
              <a:ea typeface="微软雅黑" pitchFamily="34" charset="-122"/>
              <a:cs typeface="宋体" pitchFamily="2" charset="-122"/>
            </a:endParaRPr>
          </a:p>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医疗保险</a:t>
            </a:r>
            <a:endParaRPr lang="en-US" altLang="zh-CN" b="1">
              <a:solidFill>
                <a:srgbClr val="000000"/>
              </a:solidFill>
              <a:latin typeface="微软雅黑" pitchFamily="34" charset="-122"/>
              <a:ea typeface="微软雅黑" pitchFamily="34" charset="-122"/>
              <a:cs typeface="宋体" pitchFamily="2" charset="-122"/>
            </a:endParaRPr>
          </a:p>
          <a:p>
            <a:pPr eaLnBrk="1" hangingPunct="1">
              <a:lnSpc>
                <a:spcPct val="90000"/>
              </a:lnSpc>
              <a:buClr>
                <a:srgbClr val="B9B40A"/>
              </a:buClr>
              <a:buSzPct val="130000"/>
              <a:buFont typeface="Times" pitchFamily="18" charset="0"/>
              <a:buChar char="•"/>
            </a:pPr>
            <a:r>
              <a:rPr lang="zh-CN" altLang="en-US" b="1">
                <a:solidFill>
                  <a:srgbClr val="000000"/>
                </a:solidFill>
                <a:latin typeface="微软雅黑" pitchFamily="34" charset="-122"/>
                <a:ea typeface="微软雅黑" pitchFamily="34" charset="-122"/>
                <a:cs typeface="宋体" pitchFamily="2" charset="-122"/>
              </a:rPr>
              <a:t>新农合</a:t>
            </a:r>
            <a:endParaRPr lang="en-US" altLang="zh-CN" b="1">
              <a:solidFill>
                <a:srgbClr val="000000"/>
              </a:solidFill>
              <a:latin typeface="微软雅黑" pitchFamily="34" charset="-122"/>
              <a:ea typeface="微软雅黑" pitchFamily="34" charset="-122"/>
              <a:cs typeface="宋体" pitchFamily="2" charset="-122"/>
            </a:endParaRPr>
          </a:p>
          <a:p>
            <a:pPr eaLnBrk="1" hangingPunct="1">
              <a:lnSpc>
                <a:spcPct val="90000"/>
              </a:lnSpc>
              <a:buClr>
                <a:srgbClr val="B9B40A"/>
              </a:buClr>
              <a:buSzPct val="130000"/>
              <a:buFont typeface="Times" pitchFamily="18" charset="0"/>
              <a:buChar char="•"/>
            </a:pPr>
            <a:endParaRPr lang="en-US" altLang="zh-CN" b="1">
              <a:solidFill>
                <a:srgbClr val="000000"/>
              </a:solidFill>
              <a:latin typeface="微软雅黑" pitchFamily="34" charset="-122"/>
              <a:ea typeface="微软雅黑" pitchFamily="34" charset="-122"/>
              <a:cs typeface="宋体" pitchFamily="2" charset="-122"/>
            </a:endParaRPr>
          </a:p>
        </p:txBody>
      </p:sp>
      <p:pic>
        <p:nvPicPr>
          <p:cNvPr id="34841"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15175" y="4603750"/>
            <a:ext cx="2006600" cy="192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8" name="圆角矩形 147"/>
          <p:cNvSpPr/>
          <p:nvPr/>
        </p:nvSpPr>
        <p:spPr>
          <a:xfrm>
            <a:off x="1322054" y="2209800"/>
            <a:ext cx="4316745" cy="457200"/>
          </a:xfrm>
          <a:prstGeom prst="roundRect">
            <a:avLst/>
          </a:prstGeom>
          <a:blipFill>
            <a:blip r:embed="rId2"/>
            <a:tile tx="0" ty="0" sx="100000" sy="100000" flip="none" algn="tl"/>
          </a:blipFill>
          <a:ln w="25400" cap="flat" cmpd="sng" algn="ctr">
            <a:solidFill>
              <a:srgbClr val="BBE0E3">
                <a:shade val="50000"/>
              </a:srgbClr>
            </a:solidFill>
            <a:prstDash val="solid"/>
          </a:ln>
          <a:effectLst/>
          <a:scene3d>
            <a:camera prst="orthographicFront"/>
            <a:lightRig rig="threePt" dir="t"/>
          </a:scene3d>
          <a:sp3d>
            <a:bevelT/>
            <a:bevelB/>
          </a:sp3d>
        </p:spPr>
        <p:txBody>
          <a:bodyPr anchor="ctr"/>
          <a:lstStyle/>
          <a:p>
            <a:pPr algn="ctr" eaLnBrk="1" fontAlgn="auto" hangingPunct="1">
              <a:spcBef>
                <a:spcPts val="0"/>
              </a:spcBef>
              <a:spcAft>
                <a:spcPts val="0"/>
              </a:spcAft>
              <a:defRPr/>
            </a:pPr>
            <a:r>
              <a:rPr lang="en-US" altLang="zh-CN" b="1" dirty="0">
                <a:solidFill>
                  <a:srgbClr val="000000"/>
                </a:solidFill>
                <a:latin typeface="微软雅黑" panose="020B0503020204020204" pitchFamily="34" charset="-122"/>
                <a:ea typeface="微软雅黑" panose="020B0503020204020204" pitchFamily="34" charset="-122"/>
              </a:rPr>
              <a:t>HSB</a:t>
            </a:r>
            <a:endParaRPr lang="zh-CN" altLang="en-US"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3.33333E-6 -1.11111E-6 L 0.16667 0.05556 " pathEditMode="relative" rAng="0" ptsTypes="AA">
                                      <p:cBhvr>
                                        <p:cTn id="6" dur="2000" fill="hold"/>
                                        <p:tgtEl>
                                          <p:spTgt spid="707"/>
                                        </p:tgtEl>
                                        <p:attrNameLst>
                                          <p:attrName>ppt_x</p:attrName>
                                          <p:attrName>ppt_y</p:attrName>
                                        </p:attrNameLst>
                                      </p:cBhvr>
                                      <p:rCtr x="8333" y="2778"/>
                                    </p:animMotion>
                                  </p:childTnLst>
                                </p:cTn>
                              </p:par>
                              <p:par>
                                <p:cTn id="7" presetID="53" presetClass="exit" presetSubtype="0" fill="hold" grpId="1" nodeType="withEffect">
                                  <p:stCondLst>
                                    <p:cond delay="0"/>
                                  </p:stCondLst>
                                  <p:childTnLst>
                                    <p:anim calcmode="lin" valueType="num">
                                      <p:cBhvr>
                                        <p:cTn id="8" dur="3000"/>
                                        <p:tgtEl>
                                          <p:spTgt spid="707"/>
                                        </p:tgtEl>
                                        <p:attrNameLst>
                                          <p:attrName>ppt_w</p:attrName>
                                        </p:attrNameLst>
                                      </p:cBhvr>
                                      <p:tavLst>
                                        <p:tav tm="0">
                                          <p:val>
                                            <p:strVal val="ppt_w"/>
                                          </p:val>
                                        </p:tav>
                                        <p:tav tm="100000">
                                          <p:val>
                                            <p:fltVal val="0"/>
                                          </p:val>
                                        </p:tav>
                                      </p:tavLst>
                                    </p:anim>
                                    <p:anim calcmode="lin" valueType="num">
                                      <p:cBhvr>
                                        <p:cTn id="9" dur="3000"/>
                                        <p:tgtEl>
                                          <p:spTgt spid="707"/>
                                        </p:tgtEl>
                                        <p:attrNameLst>
                                          <p:attrName>ppt_h</p:attrName>
                                        </p:attrNameLst>
                                      </p:cBhvr>
                                      <p:tavLst>
                                        <p:tav tm="0">
                                          <p:val>
                                            <p:strVal val="ppt_h"/>
                                          </p:val>
                                        </p:tav>
                                        <p:tav tm="100000">
                                          <p:val>
                                            <p:fltVal val="0"/>
                                          </p:val>
                                        </p:tav>
                                      </p:tavLst>
                                    </p:anim>
                                    <p:animEffect transition="out" filter="fade">
                                      <p:cBhvr>
                                        <p:cTn id="10" dur="3000"/>
                                        <p:tgtEl>
                                          <p:spTgt spid="707"/>
                                        </p:tgtEl>
                                      </p:cBhvr>
                                    </p:animEffect>
                                    <p:set>
                                      <p:cBhvr>
                                        <p:cTn id="11" dur="1" fill="hold">
                                          <p:stCondLst>
                                            <p:cond delay="2999"/>
                                          </p:stCondLst>
                                        </p:cTn>
                                        <p:tgtEl>
                                          <p:spTgt spid="707"/>
                                        </p:tgtEl>
                                        <p:attrNameLst>
                                          <p:attrName>style.visibility</p:attrName>
                                        </p:attrNameLst>
                                      </p:cBhvr>
                                      <p:to>
                                        <p:strVal val="hidden"/>
                                      </p:to>
                                    </p:set>
                                  </p:childTnLst>
                                </p:cTn>
                              </p:par>
                              <p:par>
                                <p:cTn id="12" presetID="0" presetClass="path" presetSubtype="0" accel="50000" decel="50000" fill="hold" grpId="0" nodeType="withEffect">
                                  <p:stCondLst>
                                    <p:cond delay="0"/>
                                  </p:stCondLst>
                                  <p:childTnLst>
                                    <p:animMotion origin="layout" path="M -3.33333E-6 1.11022E-16 L -0.05833 0.01667 " pathEditMode="relative" rAng="0" ptsTypes="AA">
                                      <p:cBhvr>
                                        <p:cTn id="13" dur="2000" fill="hold"/>
                                        <p:tgtEl>
                                          <p:spTgt spid="708"/>
                                        </p:tgtEl>
                                        <p:attrNameLst>
                                          <p:attrName>ppt_x</p:attrName>
                                          <p:attrName>ppt_y</p:attrName>
                                        </p:attrNameLst>
                                      </p:cBhvr>
                                      <p:rCtr x="-2917" y="833"/>
                                    </p:animMotion>
                                  </p:childTnLst>
                                </p:cTn>
                              </p:par>
                              <p:par>
                                <p:cTn id="14" presetID="53" presetClass="exit" presetSubtype="0" fill="hold" grpId="1" nodeType="withEffect">
                                  <p:stCondLst>
                                    <p:cond delay="0"/>
                                  </p:stCondLst>
                                  <p:childTnLst>
                                    <p:anim calcmode="lin" valueType="num">
                                      <p:cBhvr>
                                        <p:cTn id="15" dur="3000"/>
                                        <p:tgtEl>
                                          <p:spTgt spid="708"/>
                                        </p:tgtEl>
                                        <p:attrNameLst>
                                          <p:attrName>ppt_w</p:attrName>
                                        </p:attrNameLst>
                                      </p:cBhvr>
                                      <p:tavLst>
                                        <p:tav tm="0">
                                          <p:val>
                                            <p:strVal val="ppt_w"/>
                                          </p:val>
                                        </p:tav>
                                        <p:tav tm="100000">
                                          <p:val>
                                            <p:fltVal val="0"/>
                                          </p:val>
                                        </p:tav>
                                      </p:tavLst>
                                    </p:anim>
                                    <p:anim calcmode="lin" valueType="num">
                                      <p:cBhvr>
                                        <p:cTn id="16" dur="3000"/>
                                        <p:tgtEl>
                                          <p:spTgt spid="708"/>
                                        </p:tgtEl>
                                        <p:attrNameLst>
                                          <p:attrName>ppt_h</p:attrName>
                                        </p:attrNameLst>
                                      </p:cBhvr>
                                      <p:tavLst>
                                        <p:tav tm="0">
                                          <p:val>
                                            <p:strVal val="ppt_h"/>
                                          </p:val>
                                        </p:tav>
                                        <p:tav tm="100000">
                                          <p:val>
                                            <p:fltVal val="0"/>
                                          </p:val>
                                        </p:tav>
                                      </p:tavLst>
                                    </p:anim>
                                    <p:animEffect transition="out" filter="fade">
                                      <p:cBhvr>
                                        <p:cTn id="17" dur="3000"/>
                                        <p:tgtEl>
                                          <p:spTgt spid="708"/>
                                        </p:tgtEl>
                                      </p:cBhvr>
                                    </p:animEffect>
                                    <p:set>
                                      <p:cBhvr>
                                        <p:cTn id="18" dur="1" fill="hold">
                                          <p:stCondLst>
                                            <p:cond delay="2999"/>
                                          </p:stCondLst>
                                        </p:cTn>
                                        <p:tgtEl>
                                          <p:spTgt spid="708"/>
                                        </p:tgtEl>
                                        <p:attrNameLst>
                                          <p:attrName>style.visibility</p:attrName>
                                        </p:attrNameLst>
                                      </p:cBhvr>
                                      <p:to>
                                        <p:strVal val="hidden"/>
                                      </p:to>
                                    </p:set>
                                  </p:childTnLst>
                                </p:cTn>
                              </p:par>
                              <p:par>
                                <p:cTn id="19" presetID="0" presetClass="path" presetSubtype="0" accel="50000" decel="50000" fill="hold" grpId="0" nodeType="withEffect">
                                  <p:stCondLst>
                                    <p:cond delay="0"/>
                                  </p:stCondLst>
                                  <p:childTnLst>
                                    <p:animMotion origin="layout" path="M 3.33333E-6 -1.11111E-6 L -0.175 0.04445 " pathEditMode="relative" rAng="0" ptsTypes="AA">
                                      <p:cBhvr>
                                        <p:cTn id="20" dur="2000" fill="hold"/>
                                        <p:tgtEl>
                                          <p:spTgt spid="709"/>
                                        </p:tgtEl>
                                        <p:attrNameLst>
                                          <p:attrName>ppt_x</p:attrName>
                                          <p:attrName>ppt_y</p:attrName>
                                        </p:attrNameLst>
                                      </p:cBhvr>
                                      <p:rCtr x="-8750" y="2222"/>
                                    </p:animMotion>
                                  </p:childTnLst>
                                </p:cTn>
                              </p:par>
                              <p:par>
                                <p:cTn id="21" presetID="53" presetClass="exit" presetSubtype="0" fill="hold" grpId="1" nodeType="withEffect">
                                  <p:stCondLst>
                                    <p:cond delay="0"/>
                                  </p:stCondLst>
                                  <p:childTnLst>
                                    <p:anim calcmode="lin" valueType="num">
                                      <p:cBhvr>
                                        <p:cTn id="22" dur="3000"/>
                                        <p:tgtEl>
                                          <p:spTgt spid="709"/>
                                        </p:tgtEl>
                                        <p:attrNameLst>
                                          <p:attrName>ppt_w</p:attrName>
                                        </p:attrNameLst>
                                      </p:cBhvr>
                                      <p:tavLst>
                                        <p:tav tm="0">
                                          <p:val>
                                            <p:strVal val="ppt_w"/>
                                          </p:val>
                                        </p:tav>
                                        <p:tav tm="100000">
                                          <p:val>
                                            <p:fltVal val="0"/>
                                          </p:val>
                                        </p:tav>
                                      </p:tavLst>
                                    </p:anim>
                                    <p:anim calcmode="lin" valueType="num">
                                      <p:cBhvr>
                                        <p:cTn id="23" dur="3000"/>
                                        <p:tgtEl>
                                          <p:spTgt spid="709"/>
                                        </p:tgtEl>
                                        <p:attrNameLst>
                                          <p:attrName>ppt_h</p:attrName>
                                        </p:attrNameLst>
                                      </p:cBhvr>
                                      <p:tavLst>
                                        <p:tav tm="0">
                                          <p:val>
                                            <p:strVal val="ppt_h"/>
                                          </p:val>
                                        </p:tav>
                                        <p:tav tm="100000">
                                          <p:val>
                                            <p:fltVal val="0"/>
                                          </p:val>
                                        </p:tav>
                                      </p:tavLst>
                                    </p:anim>
                                    <p:animEffect transition="out" filter="fade">
                                      <p:cBhvr>
                                        <p:cTn id="24" dur="3000"/>
                                        <p:tgtEl>
                                          <p:spTgt spid="709"/>
                                        </p:tgtEl>
                                      </p:cBhvr>
                                    </p:animEffect>
                                    <p:set>
                                      <p:cBhvr>
                                        <p:cTn id="25" dur="1" fill="hold">
                                          <p:stCondLst>
                                            <p:cond delay="2999"/>
                                          </p:stCondLst>
                                        </p:cTn>
                                        <p:tgtEl>
                                          <p:spTgt spid="709"/>
                                        </p:tgtEl>
                                        <p:attrNameLst>
                                          <p:attrName>style.visibility</p:attrName>
                                        </p:attrNameLst>
                                      </p:cBhvr>
                                      <p:to>
                                        <p:strVal val="hidden"/>
                                      </p:to>
                                    </p:set>
                                  </p:childTnLst>
                                </p:cTn>
                              </p:par>
                              <p:par>
                                <p:cTn id="26" presetID="0" presetClass="path" presetSubtype="0" accel="50000" decel="50000" fill="hold" grpId="0" nodeType="withEffect">
                                  <p:stCondLst>
                                    <p:cond delay="0"/>
                                  </p:stCondLst>
                                  <p:childTnLst>
                                    <p:animMotion origin="layout" path="M 0.04166 -0.00555 L -0.12084 0.22755 " pathEditMode="relative" rAng="0" ptsTypes="AA">
                                      <p:cBhvr>
                                        <p:cTn id="27" dur="2000" fill="hold"/>
                                        <p:tgtEl>
                                          <p:spTgt spid="710"/>
                                        </p:tgtEl>
                                        <p:attrNameLst>
                                          <p:attrName>ppt_x</p:attrName>
                                          <p:attrName>ppt_y</p:attrName>
                                        </p:attrNameLst>
                                      </p:cBhvr>
                                      <p:rCtr x="-8125" y="11644"/>
                                    </p:animMotion>
                                  </p:childTnLst>
                                </p:cTn>
                              </p:par>
                              <p:par>
                                <p:cTn id="28" presetID="53" presetClass="exit" presetSubtype="0" fill="hold" grpId="1" nodeType="withEffect">
                                  <p:stCondLst>
                                    <p:cond delay="0"/>
                                  </p:stCondLst>
                                  <p:childTnLst>
                                    <p:anim calcmode="lin" valueType="num">
                                      <p:cBhvr>
                                        <p:cTn id="29" dur="3000"/>
                                        <p:tgtEl>
                                          <p:spTgt spid="710"/>
                                        </p:tgtEl>
                                        <p:attrNameLst>
                                          <p:attrName>ppt_w</p:attrName>
                                        </p:attrNameLst>
                                      </p:cBhvr>
                                      <p:tavLst>
                                        <p:tav tm="0">
                                          <p:val>
                                            <p:strVal val="ppt_w"/>
                                          </p:val>
                                        </p:tav>
                                        <p:tav tm="100000">
                                          <p:val>
                                            <p:fltVal val="0"/>
                                          </p:val>
                                        </p:tav>
                                      </p:tavLst>
                                    </p:anim>
                                    <p:anim calcmode="lin" valueType="num">
                                      <p:cBhvr>
                                        <p:cTn id="30" dur="3000"/>
                                        <p:tgtEl>
                                          <p:spTgt spid="710"/>
                                        </p:tgtEl>
                                        <p:attrNameLst>
                                          <p:attrName>ppt_h</p:attrName>
                                        </p:attrNameLst>
                                      </p:cBhvr>
                                      <p:tavLst>
                                        <p:tav tm="0">
                                          <p:val>
                                            <p:strVal val="ppt_h"/>
                                          </p:val>
                                        </p:tav>
                                        <p:tav tm="100000">
                                          <p:val>
                                            <p:fltVal val="0"/>
                                          </p:val>
                                        </p:tav>
                                      </p:tavLst>
                                    </p:anim>
                                    <p:animEffect transition="out" filter="fade">
                                      <p:cBhvr>
                                        <p:cTn id="31" dur="3000"/>
                                        <p:tgtEl>
                                          <p:spTgt spid="710"/>
                                        </p:tgtEl>
                                      </p:cBhvr>
                                    </p:animEffect>
                                    <p:set>
                                      <p:cBhvr>
                                        <p:cTn id="32" dur="1" fill="hold">
                                          <p:stCondLst>
                                            <p:cond delay="2999"/>
                                          </p:stCondLst>
                                        </p:cTn>
                                        <p:tgtEl>
                                          <p:spTgt spid="710"/>
                                        </p:tgtEl>
                                        <p:attrNameLst>
                                          <p:attrName>style.visibility</p:attrName>
                                        </p:attrNameLst>
                                      </p:cBhvr>
                                      <p:to>
                                        <p:strVal val="hidden"/>
                                      </p:to>
                                    </p:set>
                                  </p:childTnLst>
                                </p:cTn>
                              </p:par>
                              <p:par>
                                <p:cTn id="33" presetID="0" presetClass="path" presetSubtype="0" accel="50000" decel="50000" fill="hold" grpId="0" nodeType="withEffect">
                                  <p:stCondLst>
                                    <p:cond delay="0"/>
                                  </p:stCondLst>
                                  <p:childTnLst>
                                    <p:animMotion origin="layout" path="M 4.44444E-6 7.40741E-7 L 0.09027 0.20509 " pathEditMode="relative" rAng="0" ptsTypes="AA">
                                      <p:cBhvr>
                                        <p:cTn id="34" dur="2000" fill="hold"/>
                                        <p:tgtEl>
                                          <p:spTgt spid="711"/>
                                        </p:tgtEl>
                                        <p:attrNameLst>
                                          <p:attrName>ppt_x</p:attrName>
                                          <p:attrName>ppt_y</p:attrName>
                                        </p:attrNameLst>
                                      </p:cBhvr>
                                      <p:rCtr x="4514" y="10255"/>
                                    </p:animMotion>
                                  </p:childTnLst>
                                </p:cTn>
                              </p:par>
                              <p:par>
                                <p:cTn id="35" presetID="53" presetClass="exit" presetSubtype="0" fill="hold" grpId="1" nodeType="withEffect">
                                  <p:stCondLst>
                                    <p:cond delay="0"/>
                                  </p:stCondLst>
                                  <p:childTnLst>
                                    <p:anim calcmode="lin" valueType="num">
                                      <p:cBhvr>
                                        <p:cTn id="36" dur="3000"/>
                                        <p:tgtEl>
                                          <p:spTgt spid="711"/>
                                        </p:tgtEl>
                                        <p:attrNameLst>
                                          <p:attrName>ppt_w</p:attrName>
                                        </p:attrNameLst>
                                      </p:cBhvr>
                                      <p:tavLst>
                                        <p:tav tm="0">
                                          <p:val>
                                            <p:strVal val="ppt_w"/>
                                          </p:val>
                                        </p:tav>
                                        <p:tav tm="100000">
                                          <p:val>
                                            <p:fltVal val="0"/>
                                          </p:val>
                                        </p:tav>
                                      </p:tavLst>
                                    </p:anim>
                                    <p:anim calcmode="lin" valueType="num">
                                      <p:cBhvr>
                                        <p:cTn id="37" dur="3000"/>
                                        <p:tgtEl>
                                          <p:spTgt spid="711"/>
                                        </p:tgtEl>
                                        <p:attrNameLst>
                                          <p:attrName>ppt_h</p:attrName>
                                        </p:attrNameLst>
                                      </p:cBhvr>
                                      <p:tavLst>
                                        <p:tav tm="0">
                                          <p:val>
                                            <p:strVal val="ppt_h"/>
                                          </p:val>
                                        </p:tav>
                                        <p:tav tm="100000">
                                          <p:val>
                                            <p:fltVal val="0"/>
                                          </p:val>
                                        </p:tav>
                                      </p:tavLst>
                                    </p:anim>
                                    <p:animEffect transition="out" filter="fade">
                                      <p:cBhvr>
                                        <p:cTn id="38" dur="3000"/>
                                        <p:tgtEl>
                                          <p:spTgt spid="711"/>
                                        </p:tgtEl>
                                      </p:cBhvr>
                                    </p:animEffect>
                                    <p:set>
                                      <p:cBhvr>
                                        <p:cTn id="39" dur="1" fill="hold">
                                          <p:stCondLst>
                                            <p:cond delay="2999"/>
                                          </p:stCondLst>
                                        </p:cTn>
                                        <p:tgtEl>
                                          <p:spTgt spid="711"/>
                                        </p:tgtEl>
                                        <p:attrNameLst>
                                          <p:attrName>style.visibility</p:attrName>
                                        </p:attrNameLst>
                                      </p:cBhvr>
                                      <p:to>
                                        <p:strVal val="hidden"/>
                                      </p:to>
                                    </p:set>
                                  </p:childTnLst>
                                </p:cTn>
                              </p:par>
                              <p:par>
                                <p:cTn id="40" presetID="0" presetClass="path" presetSubtype="0" accel="50000" decel="50000" fill="hold" grpId="0" nodeType="withEffect">
                                  <p:stCondLst>
                                    <p:cond delay="0"/>
                                  </p:stCondLst>
                                  <p:childTnLst>
                                    <p:animMotion origin="layout" path="M -4.72222E-6 2.59259E-6 L 0.18039 0.40879 " pathEditMode="relative" rAng="0" ptsTypes="AA">
                                      <p:cBhvr>
                                        <p:cTn id="41" dur="2000" fill="hold"/>
                                        <p:tgtEl>
                                          <p:spTgt spid="712"/>
                                        </p:tgtEl>
                                        <p:attrNameLst>
                                          <p:attrName>ppt_x</p:attrName>
                                          <p:attrName>ppt_y</p:attrName>
                                        </p:attrNameLst>
                                      </p:cBhvr>
                                      <p:rCtr x="9010" y="20440"/>
                                    </p:animMotion>
                                  </p:childTnLst>
                                </p:cTn>
                              </p:par>
                              <p:par>
                                <p:cTn id="42" presetID="53" presetClass="exit" presetSubtype="0" fill="hold" grpId="1" nodeType="withEffect">
                                  <p:stCondLst>
                                    <p:cond delay="0"/>
                                  </p:stCondLst>
                                  <p:childTnLst>
                                    <p:anim calcmode="lin" valueType="num">
                                      <p:cBhvr>
                                        <p:cTn id="43" dur="3000"/>
                                        <p:tgtEl>
                                          <p:spTgt spid="712"/>
                                        </p:tgtEl>
                                        <p:attrNameLst>
                                          <p:attrName>ppt_w</p:attrName>
                                        </p:attrNameLst>
                                      </p:cBhvr>
                                      <p:tavLst>
                                        <p:tav tm="0">
                                          <p:val>
                                            <p:strVal val="ppt_w"/>
                                          </p:val>
                                        </p:tav>
                                        <p:tav tm="100000">
                                          <p:val>
                                            <p:fltVal val="0"/>
                                          </p:val>
                                        </p:tav>
                                      </p:tavLst>
                                    </p:anim>
                                    <p:anim calcmode="lin" valueType="num">
                                      <p:cBhvr>
                                        <p:cTn id="44" dur="3000"/>
                                        <p:tgtEl>
                                          <p:spTgt spid="712"/>
                                        </p:tgtEl>
                                        <p:attrNameLst>
                                          <p:attrName>ppt_h</p:attrName>
                                        </p:attrNameLst>
                                      </p:cBhvr>
                                      <p:tavLst>
                                        <p:tav tm="0">
                                          <p:val>
                                            <p:strVal val="ppt_h"/>
                                          </p:val>
                                        </p:tav>
                                        <p:tav tm="100000">
                                          <p:val>
                                            <p:fltVal val="0"/>
                                          </p:val>
                                        </p:tav>
                                      </p:tavLst>
                                    </p:anim>
                                    <p:animEffect transition="out" filter="fade">
                                      <p:cBhvr>
                                        <p:cTn id="45" dur="3000"/>
                                        <p:tgtEl>
                                          <p:spTgt spid="712"/>
                                        </p:tgtEl>
                                      </p:cBhvr>
                                    </p:animEffect>
                                    <p:set>
                                      <p:cBhvr>
                                        <p:cTn id="46" dur="1" fill="hold">
                                          <p:stCondLst>
                                            <p:cond delay="2999"/>
                                          </p:stCondLst>
                                        </p:cTn>
                                        <p:tgtEl>
                                          <p:spTgt spid="712"/>
                                        </p:tgtEl>
                                        <p:attrNameLst>
                                          <p:attrName>style.visibility</p:attrName>
                                        </p:attrNameLst>
                                      </p:cBhvr>
                                      <p:to>
                                        <p:strVal val="hidden"/>
                                      </p:to>
                                    </p:set>
                                  </p:childTnLst>
                                </p:cTn>
                              </p:par>
                              <p:par>
                                <p:cTn id="47" presetID="0" presetClass="path" presetSubtype="0" accel="50000" decel="50000" fill="hold" grpId="0" nodeType="withEffect">
                                  <p:stCondLst>
                                    <p:cond delay="0"/>
                                  </p:stCondLst>
                                  <p:childTnLst>
                                    <p:animMotion origin="layout" path="M 5E-6 -4.81481E-6 L -0.01771 0.39792 " pathEditMode="relative" rAng="0" ptsTypes="AA">
                                      <p:cBhvr>
                                        <p:cTn id="48" dur="2000" fill="hold"/>
                                        <p:tgtEl>
                                          <p:spTgt spid="713"/>
                                        </p:tgtEl>
                                        <p:attrNameLst>
                                          <p:attrName>ppt_x</p:attrName>
                                          <p:attrName>ppt_y</p:attrName>
                                        </p:attrNameLst>
                                      </p:cBhvr>
                                      <p:rCtr x="-885" y="19884"/>
                                    </p:animMotion>
                                  </p:childTnLst>
                                </p:cTn>
                              </p:par>
                              <p:par>
                                <p:cTn id="49" presetID="53" presetClass="exit" presetSubtype="0" fill="hold" grpId="1" nodeType="withEffect">
                                  <p:stCondLst>
                                    <p:cond delay="0"/>
                                  </p:stCondLst>
                                  <p:childTnLst>
                                    <p:anim calcmode="lin" valueType="num">
                                      <p:cBhvr>
                                        <p:cTn id="50" dur="3000"/>
                                        <p:tgtEl>
                                          <p:spTgt spid="713"/>
                                        </p:tgtEl>
                                        <p:attrNameLst>
                                          <p:attrName>ppt_w</p:attrName>
                                        </p:attrNameLst>
                                      </p:cBhvr>
                                      <p:tavLst>
                                        <p:tav tm="0">
                                          <p:val>
                                            <p:strVal val="ppt_w"/>
                                          </p:val>
                                        </p:tav>
                                        <p:tav tm="100000">
                                          <p:val>
                                            <p:fltVal val="0"/>
                                          </p:val>
                                        </p:tav>
                                      </p:tavLst>
                                    </p:anim>
                                    <p:anim calcmode="lin" valueType="num">
                                      <p:cBhvr>
                                        <p:cTn id="51" dur="3000"/>
                                        <p:tgtEl>
                                          <p:spTgt spid="713"/>
                                        </p:tgtEl>
                                        <p:attrNameLst>
                                          <p:attrName>ppt_h</p:attrName>
                                        </p:attrNameLst>
                                      </p:cBhvr>
                                      <p:tavLst>
                                        <p:tav tm="0">
                                          <p:val>
                                            <p:strVal val="ppt_h"/>
                                          </p:val>
                                        </p:tav>
                                        <p:tav tm="100000">
                                          <p:val>
                                            <p:fltVal val="0"/>
                                          </p:val>
                                        </p:tav>
                                      </p:tavLst>
                                    </p:anim>
                                    <p:animEffect transition="out" filter="fade">
                                      <p:cBhvr>
                                        <p:cTn id="52" dur="3000"/>
                                        <p:tgtEl>
                                          <p:spTgt spid="713"/>
                                        </p:tgtEl>
                                      </p:cBhvr>
                                    </p:animEffect>
                                    <p:set>
                                      <p:cBhvr>
                                        <p:cTn id="53" dur="1" fill="hold">
                                          <p:stCondLst>
                                            <p:cond delay="2999"/>
                                          </p:stCondLst>
                                        </p:cTn>
                                        <p:tgtEl>
                                          <p:spTgt spid="713"/>
                                        </p:tgtEl>
                                        <p:attrNameLst>
                                          <p:attrName>style.visibility</p:attrName>
                                        </p:attrNameLst>
                                      </p:cBhvr>
                                      <p:to>
                                        <p:strVal val="hidden"/>
                                      </p:to>
                                    </p:set>
                                  </p:childTnLst>
                                </p:cTn>
                              </p:par>
                              <p:par>
                                <p:cTn id="54" presetID="0" presetClass="path" presetSubtype="0" accel="50000" decel="50000" fill="hold" grpId="0" nodeType="withEffect">
                                  <p:stCondLst>
                                    <p:cond delay="0"/>
                                  </p:stCondLst>
                                  <p:childTnLst>
                                    <p:animMotion origin="layout" path="M -0.04757 0.03426 L -0.23785 0.41088 " pathEditMode="relative" rAng="0" ptsTypes="AA">
                                      <p:cBhvr>
                                        <p:cTn id="55" dur="2000" fill="hold"/>
                                        <p:tgtEl>
                                          <p:spTgt spid="714"/>
                                        </p:tgtEl>
                                        <p:attrNameLst>
                                          <p:attrName>ppt_x</p:attrName>
                                          <p:attrName>ppt_y</p:attrName>
                                        </p:attrNameLst>
                                      </p:cBhvr>
                                      <p:rCtr x="-9514" y="18819"/>
                                    </p:animMotion>
                                  </p:childTnLst>
                                </p:cTn>
                              </p:par>
                              <p:par>
                                <p:cTn id="56" presetID="53" presetClass="exit" presetSubtype="0" fill="hold" grpId="1" nodeType="withEffect">
                                  <p:stCondLst>
                                    <p:cond delay="0"/>
                                  </p:stCondLst>
                                  <p:childTnLst>
                                    <p:anim calcmode="lin" valueType="num">
                                      <p:cBhvr>
                                        <p:cTn id="57" dur="3000"/>
                                        <p:tgtEl>
                                          <p:spTgt spid="714"/>
                                        </p:tgtEl>
                                        <p:attrNameLst>
                                          <p:attrName>ppt_w</p:attrName>
                                        </p:attrNameLst>
                                      </p:cBhvr>
                                      <p:tavLst>
                                        <p:tav tm="0">
                                          <p:val>
                                            <p:strVal val="ppt_w"/>
                                          </p:val>
                                        </p:tav>
                                        <p:tav tm="100000">
                                          <p:val>
                                            <p:fltVal val="0"/>
                                          </p:val>
                                        </p:tav>
                                      </p:tavLst>
                                    </p:anim>
                                    <p:anim calcmode="lin" valueType="num">
                                      <p:cBhvr>
                                        <p:cTn id="58" dur="3000"/>
                                        <p:tgtEl>
                                          <p:spTgt spid="714"/>
                                        </p:tgtEl>
                                        <p:attrNameLst>
                                          <p:attrName>ppt_h</p:attrName>
                                        </p:attrNameLst>
                                      </p:cBhvr>
                                      <p:tavLst>
                                        <p:tav tm="0">
                                          <p:val>
                                            <p:strVal val="ppt_h"/>
                                          </p:val>
                                        </p:tav>
                                        <p:tav tm="100000">
                                          <p:val>
                                            <p:fltVal val="0"/>
                                          </p:val>
                                        </p:tav>
                                      </p:tavLst>
                                    </p:anim>
                                    <p:animEffect transition="out" filter="fade">
                                      <p:cBhvr>
                                        <p:cTn id="59" dur="3000"/>
                                        <p:tgtEl>
                                          <p:spTgt spid="714"/>
                                        </p:tgtEl>
                                      </p:cBhvr>
                                    </p:animEffect>
                                    <p:set>
                                      <p:cBhvr>
                                        <p:cTn id="60" dur="1" fill="hold">
                                          <p:stCondLst>
                                            <p:cond delay="2999"/>
                                          </p:stCondLst>
                                        </p:cTn>
                                        <p:tgtEl>
                                          <p:spTgt spid="714"/>
                                        </p:tgtEl>
                                        <p:attrNameLst>
                                          <p:attrName>style.visibility</p:attrName>
                                        </p:attrNameLst>
                                      </p:cBhvr>
                                      <p:to>
                                        <p:strVal val="hidden"/>
                                      </p:to>
                                    </p:set>
                                  </p:childTnLst>
                                </p:cTn>
                              </p:par>
                              <p:par>
                                <p:cTn id="61" presetID="3" presetClass="entr" presetSubtype="10" fill="hold" nodeType="withEffect">
                                  <p:stCondLst>
                                    <p:cond delay="0"/>
                                  </p:stCondLst>
                                  <p:childTnLst>
                                    <p:set>
                                      <p:cBhvr>
                                        <p:cTn id="62" dur="1" fill="hold">
                                          <p:stCondLst>
                                            <p:cond delay="0"/>
                                          </p:stCondLst>
                                        </p:cTn>
                                        <p:tgtEl>
                                          <p:spTgt spid="577"/>
                                        </p:tgtEl>
                                        <p:attrNameLst>
                                          <p:attrName>style.visibility</p:attrName>
                                        </p:attrNameLst>
                                      </p:cBhvr>
                                      <p:to>
                                        <p:strVal val="visible"/>
                                      </p:to>
                                    </p:set>
                                    <p:animEffect transition="in" filter="blinds(horizontal)">
                                      <p:cBhvr>
                                        <p:cTn id="63" dur="2500"/>
                                        <p:tgtEl>
                                          <p:spTgt spid="577"/>
                                        </p:tgtEl>
                                      </p:cBhvr>
                                    </p:animEffect>
                                  </p:childTnLst>
                                </p:cTn>
                              </p:par>
                              <p:par>
                                <p:cTn id="64" presetID="3" presetClass="entr" presetSubtype="10" fill="hold" nodeType="withEffect">
                                  <p:stCondLst>
                                    <p:cond delay="0"/>
                                  </p:stCondLst>
                                  <p:childTnLst>
                                    <p:set>
                                      <p:cBhvr>
                                        <p:cTn id="65" dur="1" fill="hold">
                                          <p:stCondLst>
                                            <p:cond delay="0"/>
                                          </p:stCondLst>
                                        </p:cTn>
                                        <p:tgtEl>
                                          <p:spTgt spid="148"/>
                                        </p:tgtEl>
                                        <p:attrNameLst>
                                          <p:attrName>style.visibility</p:attrName>
                                        </p:attrNameLst>
                                      </p:cBhvr>
                                      <p:to>
                                        <p:strVal val="visible"/>
                                      </p:to>
                                    </p:set>
                                    <p:animEffect transition="in" filter="blinds(horizontal)">
                                      <p:cBhvr>
                                        <p:cTn id="66" dur="2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 grpId="0" animBg="1"/>
      <p:bldP spid="707" grpId="1" animBg="1"/>
      <p:bldP spid="708" grpId="0" animBg="1"/>
      <p:bldP spid="708" grpId="1" animBg="1"/>
      <p:bldP spid="709" grpId="0" animBg="1"/>
      <p:bldP spid="709" grpId="1" animBg="1"/>
      <p:bldP spid="710" grpId="0" animBg="1"/>
      <p:bldP spid="710" grpId="1" animBg="1"/>
      <p:bldP spid="711" grpId="0" animBg="1"/>
      <p:bldP spid="711" grpId="1" animBg="1"/>
      <p:bldP spid="712" grpId="0" animBg="1"/>
      <p:bldP spid="712" grpId="1" animBg="1"/>
      <p:bldP spid="713" grpId="0" animBg="1"/>
      <p:bldP spid="713" grpId="1" animBg="1"/>
      <p:bldP spid="714" grpId="0" animBg="1"/>
      <p:bldP spid="71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1219200"/>
            <a:ext cx="8886825"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 y="4572000"/>
            <a:ext cx="8886825"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p:cNvSpPr txBox="1">
            <a:spLocks noChangeArrowheads="1"/>
          </p:cNvSpPr>
          <p:nvPr/>
        </p:nvSpPr>
        <p:spPr bwMode="auto">
          <a:xfrm>
            <a:off x="0" y="69850"/>
            <a:ext cx="89154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rgbClr val="C00000"/>
                </a:solidFill>
                <a:latin typeface="+mj-lt"/>
                <a:ea typeface="+mj-ea"/>
                <a:cs typeface="+mj-cs"/>
              </a:defRPr>
            </a:lvl1pPr>
            <a:lvl2pPr algn="l" rtl="0" eaLnBrk="0" fontAlgn="base" hangingPunct="0">
              <a:spcBef>
                <a:spcPct val="0"/>
              </a:spcBef>
              <a:spcAft>
                <a:spcPct val="0"/>
              </a:spcAft>
              <a:defRPr sz="3200">
                <a:solidFill>
                  <a:srgbClr val="C00000"/>
                </a:solidFill>
                <a:latin typeface="Calibri" pitchFamily="34" charset="0"/>
                <a:ea typeface="黑体" pitchFamily="49" charset="-122"/>
              </a:defRPr>
            </a:lvl2pPr>
            <a:lvl3pPr algn="l" rtl="0" eaLnBrk="0" fontAlgn="base" hangingPunct="0">
              <a:spcBef>
                <a:spcPct val="0"/>
              </a:spcBef>
              <a:spcAft>
                <a:spcPct val="0"/>
              </a:spcAft>
              <a:defRPr sz="3200">
                <a:solidFill>
                  <a:srgbClr val="C00000"/>
                </a:solidFill>
                <a:latin typeface="Calibri" pitchFamily="34" charset="0"/>
                <a:ea typeface="黑体" pitchFamily="49" charset="-122"/>
              </a:defRPr>
            </a:lvl3pPr>
            <a:lvl4pPr algn="l" rtl="0" eaLnBrk="0" fontAlgn="base" hangingPunct="0">
              <a:spcBef>
                <a:spcPct val="0"/>
              </a:spcBef>
              <a:spcAft>
                <a:spcPct val="0"/>
              </a:spcAft>
              <a:defRPr sz="3200">
                <a:solidFill>
                  <a:srgbClr val="C00000"/>
                </a:solidFill>
                <a:latin typeface="Calibri" pitchFamily="34" charset="0"/>
                <a:ea typeface="黑体" pitchFamily="49" charset="-122"/>
              </a:defRPr>
            </a:lvl4pPr>
            <a:lvl5pPr algn="l" rtl="0" eaLnBrk="0" fontAlgn="base" hangingPunct="0">
              <a:spcBef>
                <a:spcPct val="0"/>
              </a:spcBef>
              <a:spcAft>
                <a:spcPct val="0"/>
              </a:spcAft>
              <a:defRPr sz="3200">
                <a:solidFill>
                  <a:srgbClr val="C00000"/>
                </a:solidFill>
                <a:latin typeface="Calibri" pitchFamily="34" charset="0"/>
                <a:ea typeface="黑体" pitchFamily="49" charset="-122"/>
              </a:defRPr>
            </a:lvl5pPr>
            <a:lvl6pPr marL="457200" algn="l" rtl="0" fontAlgn="base">
              <a:spcBef>
                <a:spcPct val="0"/>
              </a:spcBef>
              <a:spcAft>
                <a:spcPct val="0"/>
              </a:spcAft>
              <a:defRPr sz="3200">
                <a:solidFill>
                  <a:srgbClr val="C00000"/>
                </a:solidFill>
                <a:latin typeface="Calibri" pitchFamily="34" charset="0"/>
                <a:ea typeface="黑体" pitchFamily="49" charset="-122"/>
              </a:defRPr>
            </a:lvl6pPr>
            <a:lvl7pPr marL="914400" algn="l" rtl="0" fontAlgn="base">
              <a:spcBef>
                <a:spcPct val="0"/>
              </a:spcBef>
              <a:spcAft>
                <a:spcPct val="0"/>
              </a:spcAft>
              <a:defRPr sz="3200">
                <a:solidFill>
                  <a:srgbClr val="C00000"/>
                </a:solidFill>
                <a:latin typeface="Calibri" pitchFamily="34" charset="0"/>
                <a:ea typeface="黑体" pitchFamily="49" charset="-122"/>
              </a:defRPr>
            </a:lvl7pPr>
            <a:lvl8pPr marL="1371600" algn="l" rtl="0" fontAlgn="base">
              <a:spcBef>
                <a:spcPct val="0"/>
              </a:spcBef>
              <a:spcAft>
                <a:spcPct val="0"/>
              </a:spcAft>
              <a:defRPr sz="3200">
                <a:solidFill>
                  <a:srgbClr val="C00000"/>
                </a:solidFill>
                <a:latin typeface="Calibri" pitchFamily="34" charset="0"/>
                <a:ea typeface="黑体" pitchFamily="49" charset="-122"/>
              </a:defRPr>
            </a:lvl8pPr>
            <a:lvl9pPr marL="1828800" algn="l" rtl="0" fontAlgn="base">
              <a:spcBef>
                <a:spcPct val="0"/>
              </a:spcBef>
              <a:spcAft>
                <a:spcPct val="0"/>
              </a:spcAft>
              <a:defRPr sz="3200">
                <a:solidFill>
                  <a:srgbClr val="C00000"/>
                </a:solidFill>
                <a:latin typeface="Calibri" pitchFamily="34" charset="0"/>
                <a:ea typeface="黑体" pitchFamily="49" charset="-122"/>
              </a:defRPr>
            </a:lvl9pPr>
          </a:lstStyle>
          <a:p>
            <a:pPr eaLnBrk="1" hangingPunct="1"/>
            <a:r>
              <a:rPr lang="zh-CN" altLang="en-US" b="1" kern="0" dirty="0" smtClean="0">
                <a:solidFill>
                  <a:schemeClr val="accent2"/>
                </a:solidFill>
                <a:latin typeface="微软雅黑" pitchFamily="34" charset="-122"/>
                <a:ea typeface="微软雅黑" pitchFamily="34" charset="-122"/>
              </a:rPr>
              <a:t>医院信息平台建设背景－行业政策法规</a:t>
            </a:r>
          </a:p>
        </p:txBody>
      </p:sp>
    </p:spTree>
    <p:extLst>
      <p:ext uri="{BB962C8B-B14F-4D97-AF65-F5344CB8AC3E}">
        <p14:creationId xmlns:p14="http://schemas.microsoft.com/office/powerpoint/2010/main" val="1449336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医院服务总线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接入适配器</a:t>
            </a:r>
          </a:p>
        </p:txBody>
      </p:sp>
      <p:pic>
        <p:nvPicPr>
          <p:cNvPr id="35843" name="Picture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425" y="4121150"/>
            <a:ext cx="59055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0"/>
          <p:cNvSpPr txBox="1">
            <a:spLocks noChangeArrowheads="1"/>
          </p:cNvSpPr>
          <p:nvPr/>
        </p:nvSpPr>
        <p:spPr bwMode="auto">
          <a:xfrm>
            <a:off x="1408113" y="4267200"/>
            <a:ext cx="12827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5479" tIns="30958" rIns="15479" bIns="30958">
            <a:spAutoFit/>
          </a:bodyPr>
          <a:lstStyle>
            <a:lvl1pPr marL="144463" indent="-144463"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ct val="50000"/>
              </a:spcBef>
              <a:spcAft>
                <a:spcPts val="0"/>
              </a:spcAft>
              <a:defRPr/>
            </a:pPr>
            <a:r>
              <a:rPr lang="zh-CN" altLang="en-US" sz="1400" b="1" kern="0" dirty="0" smtClean="0">
                <a:solidFill>
                  <a:prstClr val="black"/>
                </a:solidFill>
                <a:latin typeface="微软雅黑" panose="020B0503020204020204" pitchFamily="34" charset="-122"/>
                <a:ea typeface="微软雅黑" panose="020B0503020204020204" pitchFamily="34" charset="-122"/>
              </a:rPr>
              <a:t>接口适配</a:t>
            </a:r>
            <a:endParaRPr lang="zh-CN" altLang="en-US" sz="1400" b="1" kern="0" dirty="0">
              <a:solidFill>
                <a:prstClr val="black"/>
              </a:solidFill>
              <a:latin typeface="微软雅黑" panose="020B0503020204020204" pitchFamily="34" charset="-122"/>
              <a:ea typeface="微软雅黑" panose="020B0503020204020204" pitchFamily="34" charset="-122"/>
            </a:endParaRPr>
          </a:p>
        </p:txBody>
      </p:sp>
      <p:grpSp>
        <p:nvGrpSpPr>
          <p:cNvPr id="35845" name="Group 31"/>
          <p:cNvGrpSpPr>
            <a:grpSpLocks/>
          </p:cNvGrpSpPr>
          <p:nvPr/>
        </p:nvGrpSpPr>
        <p:grpSpPr bwMode="auto">
          <a:xfrm>
            <a:off x="2568575" y="4114800"/>
            <a:ext cx="1282700" cy="642938"/>
            <a:chOff x="3695" y="3601"/>
            <a:chExt cx="745" cy="276"/>
          </a:xfrm>
        </p:grpSpPr>
        <p:pic>
          <p:nvPicPr>
            <p:cNvPr id="35885"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929" y="3582"/>
              <a:ext cx="276"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33"/>
            <p:cNvSpPr txBox="1">
              <a:spLocks noChangeArrowheads="1"/>
            </p:cNvSpPr>
            <p:nvPr/>
          </p:nvSpPr>
          <p:spPr bwMode="auto">
            <a:xfrm>
              <a:off x="3695" y="3679"/>
              <a:ext cx="745"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5479" tIns="30958" rIns="15479" bIns="30958">
              <a:spAutoFit/>
            </a:bodyPr>
            <a:lstStyle>
              <a:lvl1pPr marL="144463" indent="-144463"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ct val="50000"/>
                </a:spcBef>
                <a:spcAft>
                  <a:spcPts val="0"/>
                </a:spcAft>
                <a:defRPr/>
              </a:pPr>
              <a:r>
                <a:rPr lang="zh-CN" altLang="en-US" sz="1400" b="1" kern="0" dirty="0" smtClean="0">
                  <a:solidFill>
                    <a:prstClr val="black"/>
                  </a:solidFill>
                  <a:latin typeface="微软雅黑" panose="020B0503020204020204" pitchFamily="34" charset="-122"/>
                  <a:ea typeface="微软雅黑" panose="020B0503020204020204" pitchFamily="34" charset="-122"/>
                </a:rPr>
                <a:t>接口适配</a:t>
              </a:r>
              <a:endParaRPr lang="zh-CN" altLang="en-US" sz="1400" b="1" kern="0" dirty="0">
                <a:solidFill>
                  <a:prstClr val="black"/>
                </a:solidFill>
                <a:latin typeface="微软雅黑" panose="020B0503020204020204" pitchFamily="34" charset="-122"/>
                <a:ea typeface="微软雅黑" panose="020B0503020204020204" pitchFamily="34" charset="-122"/>
              </a:endParaRPr>
            </a:p>
          </p:txBody>
        </p:sp>
      </p:grpSp>
      <p:sp>
        <p:nvSpPr>
          <p:cNvPr id="35846" name="Rectangle 34"/>
          <p:cNvSpPr>
            <a:spLocks noChangeArrowheads="1"/>
          </p:cNvSpPr>
          <p:nvPr/>
        </p:nvSpPr>
        <p:spPr bwMode="auto">
          <a:xfrm>
            <a:off x="1552575" y="4589463"/>
            <a:ext cx="1009650" cy="420687"/>
          </a:xfrm>
          <a:prstGeom prst="rect">
            <a:avLst/>
          </a:prstGeom>
          <a:solidFill>
            <a:srgbClr val="7030A0"/>
          </a:solidFill>
          <a:ln>
            <a:noFill/>
          </a:ln>
          <a:effectLst>
            <a:outerShdw dist="35921" dir="2700000" algn="ctr" rotWithShape="0">
              <a:srgbClr val="808080"/>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lIns="15479" tIns="30958" rIns="15479" bIns="30958" anchor="ctr"/>
          <a:lstStyle>
            <a:lvl1pPr marL="144463" indent="-144463">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en-US" altLang="zh-CN" sz="1400" b="1">
                <a:solidFill>
                  <a:srgbClr val="FFFFFF"/>
                </a:solidFill>
              </a:rPr>
              <a:t>HIS</a:t>
            </a:r>
          </a:p>
        </p:txBody>
      </p:sp>
      <p:sp>
        <p:nvSpPr>
          <p:cNvPr id="35847" name="Rectangle 35"/>
          <p:cNvSpPr>
            <a:spLocks noChangeArrowheads="1"/>
          </p:cNvSpPr>
          <p:nvPr/>
        </p:nvSpPr>
        <p:spPr bwMode="auto">
          <a:xfrm>
            <a:off x="2706688" y="4589463"/>
            <a:ext cx="1009650" cy="420687"/>
          </a:xfrm>
          <a:prstGeom prst="rect">
            <a:avLst/>
          </a:prstGeom>
          <a:solidFill>
            <a:srgbClr val="7889FB"/>
          </a:solidFill>
          <a:ln>
            <a:noFill/>
          </a:ln>
          <a:effectLst>
            <a:outerShdw dist="35921" dir="2700000" algn="ctr" rotWithShape="0">
              <a:srgbClr val="808080"/>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lIns="15479" tIns="30958" rIns="15479" bIns="30958" anchor="ctr"/>
          <a:lstStyle>
            <a:lvl1pPr marL="144463" indent="-144463">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en-US" altLang="zh-CN" sz="1400" b="1">
                <a:solidFill>
                  <a:srgbClr val="FFFFFF"/>
                </a:solidFill>
              </a:rPr>
              <a:t>EMR</a:t>
            </a:r>
          </a:p>
        </p:txBody>
      </p:sp>
      <p:grpSp>
        <p:nvGrpSpPr>
          <p:cNvPr id="35848" name="Group 36"/>
          <p:cNvGrpSpPr>
            <a:grpSpLocks/>
          </p:cNvGrpSpPr>
          <p:nvPr/>
        </p:nvGrpSpPr>
        <p:grpSpPr bwMode="auto">
          <a:xfrm>
            <a:off x="3711575" y="4121150"/>
            <a:ext cx="1282700" cy="635000"/>
            <a:chOff x="3695" y="3601"/>
            <a:chExt cx="745" cy="276"/>
          </a:xfrm>
        </p:grpSpPr>
        <p:pic>
          <p:nvPicPr>
            <p:cNvPr id="35883"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929" y="3582"/>
              <a:ext cx="276"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38"/>
            <p:cNvSpPr txBox="1">
              <a:spLocks noChangeArrowheads="1"/>
            </p:cNvSpPr>
            <p:nvPr/>
          </p:nvSpPr>
          <p:spPr bwMode="auto">
            <a:xfrm>
              <a:off x="3695" y="3676"/>
              <a:ext cx="745"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5479" tIns="30958" rIns="15479" bIns="30958">
              <a:spAutoFit/>
            </a:bodyPr>
            <a:lstStyle>
              <a:lvl1pPr marL="144463" indent="-144463"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ct val="50000"/>
                </a:spcBef>
                <a:spcAft>
                  <a:spcPts val="0"/>
                </a:spcAft>
                <a:defRPr/>
              </a:pPr>
              <a:r>
                <a:rPr lang="zh-CN" altLang="en-US" sz="1400" b="1" kern="0" dirty="0" smtClean="0">
                  <a:solidFill>
                    <a:prstClr val="black"/>
                  </a:solidFill>
                  <a:latin typeface="微软雅黑" panose="020B0503020204020204" pitchFamily="34" charset="-122"/>
                  <a:ea typeface="微软雅黑" panose="020B0503020204020204" pitchFamily="34" charset="-122"/>
                </a:rPr>
                <a:t>接口适配</a:t>
              </a:r>
              <a:endParaRPr lang="zh-CN" altLang="en-US" sz="1400" b="1" kern="0" dirty="0">
                <a:solidFill>
                  <a:prstClr val="black"/>
                </a:solidFill>
                <a:latin typeface="微软雅黑" panose="020B0503020204020204" pitchFamily="34" charset="-122"/>
                <a:ea typeface="微软雅黑" panose="020B0503020204020204" pitchFamily="34" charset="-122"/>
              </a:endParaRPr>
            </a:p>
          </p:txBody>
        </p:sp>
      </p:grpSp>
      <p:sp>
        <p:nvSpPr>
          <p:cNvPr id="35849" name="Rectangle 39"/>
          <p:cNvSpPr>
            <a:spLocks noChangeArrowheads="1"/>
          </p:cNvSpPr>
          <p:nvPr/>
        </p:nvSpPr>
        <p:spPr bwMode="auto">
          <a:xfrm>
            <a:off x="3851275" y="4589463"/>
            <a:ext cx="1009650" cy="420687"/>
          </a:xfrm>
          <a:prstGeom prst="rect">
            <a:avLst/>
          </a:prstGeom>
          <a:solidFill>
            <a:srgbClr val="FFC000"/>
          </a:solidFill>
          <a:ln>
            <a:noFill/>
          </a:ln>
          <a:effectLst>
            <a:outerShdw dist="35921" dir="2700000" algn="ctr" rotWithShape="0">
              <a:srgbClr val="808080"/>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lIns="15479" tIns="30958" rIns="15479" bIns="30958" anchor="ctr"/>
          <a:lstStyle>
            <a:lvl1pPr marL="144463" indent="-144463">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SzTx/>
              <a:buFontTx/>
              <a:buNone/>
            </a:pPr>
            <a:r>
              <a:rPr lang="en-US" altLang="zh-CN" sz="1400" b="1">
                <a:solidFill>
                  <a:srgbClr val="FFFFFF"/>
                </a:solidFill>
              </a:rPr>
              <a:t>… …</a:t>
            </a:r>
          </a:p>
        </p:txBody>
      </p:sp>
      <p:grpSp>
        <p:nvGrpSpPr>
          <p:cNvPr id="35850" name="Group 40"/>
          <p:cNvGrpSpPr>
            <a:grpSpLocks/>
          </p:cNvGrpSpPr>
          <p:nvPr/>
        </p:nvGrpSpPr>
        <p:grpSpPr bwMode="auto">
          <a:xfrm>
            <a:off x="5148263" y="4121150"/>
            <a:ext cx="1282700" cy="635000"/>
            <a:chOff x="3695" y="3601"/>
            <a:chExt cx="745" cy="276"/>
          </a:xfrm>
        </p:grpSpPr>
        <p:pic>
          <p:nvPicPr>
            <p:cNvPr id="3588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929" y="3582"/>
              <a:ext cx="276"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42"/>
            <p:cNvSpPr txBox="1">
              <a:spLocks noChangeArrowheads="1"/>
            </p:cNvSpPr>
            <p:nvPr/>
          </p:nvSpPr>
          <p:spPr bwMode="auto">
            <a:xfrm>
              <a:off x="3695" y="3676"/>
              <a:ext cx="745"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5479" tIns="30958" rIns="15479" bIns="30958">
              <a:spAutoFit/>
            </a:bodyPr>
            <a:lstStyle>
              <a:lvl1pPr marL="144463" indent="-144463"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ct val="50000"/>
                </a:spcBef>
                <a:spcAft>
                  <a:spcPts val="0"/>
                </a:spcAft>
                <a:defRPr/>
              </a:pPr>
              <a:r>
                <a:rPr lang="zh-CN" altLang="en-US" sz="1400" b="1" kern="0" dirty="0" smtClean="0">
                  <a:solidFill>
                    <a:prstClr val="black"/>
                  </a:solidFill>
                  <a:latin typeface="微软雅黑" panose="020B0503020204020204" pitchFamily="34" charset="-122"/>
                  <a:ea typeface="微软雅黑" panose="020B0503020204020204" pitchFamily="34" charset="-122"/>
                </a:rPr>
                <a:t>接口适配</a:t>
              </a:r>
              <a:endParaRPr lang="zh-CN" altLang="en-US" sz="1400" b="1" kern="0" dirty="0">
                <a:solidFill>
                  <a:prstClr val="black"/>
                </a:solidFill>
                <a:latin typeface="微软雅黑" panose="020B0503020204020204" pitchFamily="34" charset="-122"/>
                <a:ea typeface="微软雅黑" panose="020B0503020204020204" pitchFamily="34" charset="-122"/>
              </a:endParaRPr>
            </a:p>
          </p:txBody>
        </p:sp>
      </p:grpSp>
      <p:sp>
        <p:nvSpPr>
          <p:cNvPr id="18" name="Rectangle 43"/>
          <p:cNvSpPr>
            <a:spLocks noChangeArrowheads="1"/>
          </p:cNvSpPr>
          <p:nvPr/>
        </p:nvSpPr>
        <p:spPr bwMode="auto">
          <a:xfrm>
            <a:off x="5275263" y="4583113"/>
            <a:ext cx="1008062" cy="488950"/>
          </a:xfrm>
          <a:prstGeom prst="rect">
            <a:avLst/>
          </a:prstGeom>
          <a:solidFill>
            <a:srgbClr val="C0504D">
              <a:lumMod val="60000"/>
              <a:lumOff val="40000"/>
            </a:srgbClr>
          </a:solidFill>
          <a:ln w="9525" algn="ctr">
            <a:noFill/>
            <a:miter lim="800000"/>
            <a:headEnd/>
            <a:tailEnd/>
          </a:ln>
          <a:effectLst>
            <a:outerShdw dist="35921" dir="2700000" algn="ctr" rotWithShape="0">
              <a:srgbClr val="808080"/>
            </a:outerShdw>
          </a:effectLst>
        </p:spPr>
        <p:txBody>
          <a:bodyPr wrap="none" lIns="15479" tIns="30958" rIns="15479" bIns="30958" anchor="ctr"/>
          <a:lstStyle/>
          <a:p>
            <a:pPr marL="144463" indent="-144463" algn="ctr" eaLnBrk="1" fontAlgn="auto" hangingPunct="1">
              <a:spcBef>
                <a:spcPts val="0"/>
              </a:spcBef>
              <a:spcAft>
                <a:spcPts val="0"/>
              </a:spcAft>
              <a:defRPr/>
            </a:pPr>
            <a:r>
              <a:rPr lang="zh-CN" altLang="en-US" sz="1400" b="1" kern="0" dirty="0">
                <a:solidFill>
                  <a:prstClr val="white"/>
                </a:solidFill>
                <a:latin typeface="Calibri"/>
                <a:ea typeface="宋体" pitchFamily="2" charset="-122"/>
              </a:rPr>
              <a:t>医联</a:t>
            </a:r>
          </a:p>
        </p:txBody>
      </p:sp>
      <p:grpSp>
        <p:nvGrpSpPr>
          <p:cNvPr id="35852" name="Group 44"/>
          <p:cNvGrpSpPr>
            <a:grpSpLocks/>
          </p:cNvGrpSpPr>
          <p:nvPr/>
        </p:nvGrpSpPr>
        <p:grpSpPr bwMode="auto">
          <a:xfrm>
            <a:off x="6205538" y="4116388"/>
            <a:ext cx="1282700" cy="639762"/>
            <a:chOff x="3695" y="3601"/>
            <a:chExt cx="745" cy="276"/>
          </a:xfrm>
        </p:grpSpPr>
        <p:pic>
          <p:nvPicPr>
            <p:cNvPr id="35879" name="Picture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929" y="3582"/>
              <a:ext cx="276"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46"/>
            <p:cNvSpPr txBox="1">
              <a:spLocks noChangeArrowheads="1"/>
            </p:cNvSpPr>
            <p:nvPr/>
          </p:nvSpPr>
          <p:spPr bwMode="auto">
            <a:xfrm>
              <a:off x="3695" y="3678"/>
              <a:ext cx="745"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5479" tIns="30958" rIns="15479" bIns="30958">
              <a:spAutoFit/>
            </a:bodyPr>
            <a:lstStyle>
              <a:lvl1pPr marL="144463" indent="-144463"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ct val="50000"/>
                </a:spcBef>
                <a:spcAft>
                  <a:spcPts val="0"/>
                </a:spcAft>
                <a:defRPr/>
              </a:pPr>
              <a:r>
                <a:rPr lang="zh-CN" altLang="en-US" sz="1400" b="1" kern="0" dirty="0" smtClean="0">
                  <a:solidFill>
                    <a:prstClr val="black"/>
                  </a:solidFill>
                  <a:latin typeface="微软雅黑" panose="020B0503020204020204" pitchFamily="34" charset="-122"/>
                  <a:ea typeface="微软雅黑" panose="020B0503020204020204" pitchFamily="34" charset="-122"/>
                </a:rPr>
                <a:t>接口适配</a:t>
              </a:r>
              <a:endParaRPr lang="zh-CN" altLang="en-US" sz="1400" b="1" kern="0" dirty="0">
                <a:solidFill>
                  <a:prstClr val="black"/>
                </a:solidFill>
                <a:latin typeface="微软雅黑" panose="020B0503020204020204" pitchFamily="34" charset="-122"/>
                <a:ea typeface="微软雅黑" panose="020B0503020204020204" pitchFamily="34" charset="-122"/>
              </a:endParaRPr>
            </a:p>
          </p:txBody>
        </p:sp>
      </p:grpSp>
      <p:sp>
        <p:nvSpPr>
          <p:cNvPr id="22" name="Rectangle 47"/>
          <p:cNvSpPr>
            <a:spLocks noChangeArrowheads="1"/>
          </p:cNvSpPr>
          <p:nvPr/>
        </p:nvSpPr>
        <p:spPr bwMode="auto">
          <a:xfrm>
            <a:off x="6394450" y="4583113"/>
            <a:ext cx="1008063" cy="488950"/>
          </a:xfrm>
          <a:prstGeom prst="rect">
            <a:avLst/>
          </a:prstGeom>
          <a:solidFill>
            <a:srgbClr val="8064A2">
              <a:lumMod val="75000"/>
            </a:srgbClr>
          </a:solidFill>
          <a:ln w="9525" algn="ctr">
            <a:noFill/>
            <a:miter lim="800000"/>
            <a:headEnd/>
            <a:tailEnd/>
          </a:ln>
          <a:effectLst>
            <a:outerShdw dist="35921" dir="2700000" algn="ctr" rotWithShape="0">
              <a:srgbClr val="808080"/>
            </a:outerShdw>
          </a:effectLst>
        </p:spPr>
        <p:txBody>
          <a:bodyPr wrap="none" lIns="15479" tIns="30958" rIns="15479" bIns="30958" anchor="ctr"/>
          <a:lstStyle/>
          <a:p>
            <a:pPr marL="144463" indent="-144463" algn="ctr" eaLnBrk="1" fontAlgn="auto" hangingPunct="1">
              <a:spcBef>
                <a:spcPts val="0"/>
              </a:spcBef>
              <a:spcAft>
                <a:spcPts val="0"/>
              </a:spcAft>
              <a:defRPr/>
            </a:pPr>
            <a:r>
              <a:rPr lang="zh-CN" altLang="en-US" sz="1400" b="1" kern="0">
                <a:solidFill>
                  <a:prstClr val="white"/>
                </a:solidFill>
                <a:latin typeface="Calibri"/>
                <a:ea typeface="宋体" pitchFamily="2" charset="-122"/>
              </a:rPr>
              <a:t>卫生局</a:t>
            </a:r>
          </a:p>
        </p:txBody>
      </p:sp>
      <p:sp>
        <p:nvSpPr>
          <p:cNvPr id="23" name="AutoShape 52"/>
          <p:cNvSpPr>
            <a:spLocks/>
          </p:cNvSpPr>
          <p:nvPr/>
        </p:nvSpPr>
        <p:spPr bwMode="auto">
          <a:xfrm rot="5400000">
            <a:off x="3168650" y="3752850"/>
            <a:ext cx="298450" cy="3473450"/>
          </a:xfrm>
          <a:prstGeom prst="rightBrace">
            <a:avLst>
              <a:gd name="adj1" fmla="val 106382"/>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5479" tIns="30958" rIns="15479" bIns="30958" anchor="ctr"/>
          <a:lstStyle/>
          <a:p>
            <a:pPr eaLnBrk="1" fontAlgn="auto" hangingPunct="1">
              <a:spcBef>
                <a:spcPts val="0"/>
              </a:spcBef>
              <a:spcAft>
                <a:spcPts val="0"/>
              </a:spcAft>
              <a:defRPr/>
            </a:pPr>
            <a:endParaRPr lang="en-US" altLang="zh-CN" kern="0">
              <a:solidFill>
                <a:prstClr val="black"/>
              </a:solidFill>
              <a:latin typeface="Calibri"/>
              <a:ea typeface="宋体" panose="02010600030101010101" pitchFamily="2" charset="-122"/>
            </a:endParaRPr>
          </a:p>
        </p:txBody>
      </p:sp>
      <p:sp>
        <p:nvSpPr>
          <p:cNvPr id="24" name="AutoShape 53"/>
          <p:cNvSpPr>
            <a:spLocks/>
          </p:cNvSpPr>
          <p:nvPr/>
        </p:nvSpPr>
        <p:spPr bwMode="auto">
          <a:xfrm rot="5400000">
            <a:off x="6237288" y="4378325"/>
            <a:ext cx="298450" cy="2222500"/>
          </a:xfrm>
          <a:prstGeom prst="rightBrace">
            <a:avLst>
              <a:gd name="adj1" fmla="val 106382"/>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5479" tIns="30958" rIns="15479" bIns="30958" anchor="ctr"/>
          <a:lstStyle/>
          <a:p>
            <a:pPr eaLnBrk="1" fontAlgn="auto" hangingPunct="1">
              <a:spcBef>
                <a:spcPts val="0"/>
              </a:spcBef>
              <a:spcAft>
                <a:spcPts val="0"/>
              </a:spcAft>
              <a:defRPr/>
            </a:pPr>
            <a:endParaRPr lang="en-US" altLang="zh-CN" kern="0">
              <a:solidFill>
                <a:prstClr val="black"/>
              </a:solidFill>
              <a:latin typeface="Calibri"/>
              <a:ea typeface="宋体" panose="02010600030101010101" pitchFamily="2" charset="-122"/>
            </a:endParaRPr>
          </a:p>
        </p:txBody>
      </p:sp>
      <p:sp>
        <p:nvSpPr>
          <p:cNvPr id="25" name="Text Box 54"/>
          <p:cNvSpPr txBox="1">
            <a:spLocks noChangeArrowheads="1"/>
          </p:cNvSpPr>
          <p:nvPr/>
        </p:nvSpPr>
        <p:spPr bwMode="auto">
          <a:xfrm>
            <a:off x="2546350" y="5634038"/>
            <a:ext cx="143033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5479" tIns="30958" rIns="15479" bIns="30958">
            <a:spAutoFit/>
          </a:bodyPr>
          <a:lstStyle>
            <a:lvl1pPr marL="144463" indent="-144463"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ct val="50000"/>
              </a:spcBef>
              <a:spcAft>
                <a:spcPts val="0"/>
              </a:spcAft>
              <a:defRPr/>
            </a:pPr>
            <a:r>
              <a:rPr lang="zh-CN" altLang="en-US" sz="1200" b="1" kern="0" dirty="0">
                <a:solidFill>
                  <a:prstClr val="black"/>
                </a:solidFill>
              </a:rPr>
              <a:t>医院业务应用系统</a:t>
            </a:r>
          </a:p>
        </p:txBody>
      </p:sp>
      <p:sp>
        <p:nvSpPr>
          <p:cNvPr id="26" name="Text Box 55"/>
          <p:cNvSpPr txBox="1">
            <a:spLocks noChangeArrowheads="1"/>
          </p:cNvSpPr>
          <p:nvPr/>
        </p:nvSpPr>
        <p:spPr bwMode="auto">
          <a:xfrm>
            <a:off x="5576888" y="5586413"/>
            <a:ext cx="18415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5479" tIns="30958" rIns="15479" bIns="30958">
            <a:spAutoFit/>
          </a:bodyPr>
          <a:lstStyle>
            <a:lvl1pPr marL="144463" indent="-144463"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ct val="50000"/>
              </a:spcBef>
              <a:spcAft>
                <a:spcPts val="0"/>
              </a:spcAft>
              <a:defRPr/>
            </a:pPr>
            <a:r>
              <a:rPr lang="zh-CN" altLang="en-US" sz="1200" b="1" kern="0" dirty="0">
                <a:solidFill>
                  <a:prstClr val="black"/>
                </a:solidFill>
              </a:rPr>
              <a:t>第三方机构应用系统</a:t>
            </a:r>
          </a:p>
        </p:txBody>
      </p:sp>
      <p:sp>
        <p:nvSpPr>
          <p:cNvPr id="27" name="AutoShape 67"/>
          <p:cNvSpPr>
            <a:spLocks noChangeArrowheads="1"/>
          </p:cNvSpPr>
          <p:nvPr/>
        </p:nvSpPr>
        <p:spPr bwMode="auto">
          <a:xfrm>
            <a:off x="2246313" y="4652963"/>
            <a:ext cx="257175" cy="346075"/>
          </a:xfrm>
          <a:prstGeom prst="flowChartMagneticDisk">
            <a:avLst/>
          </a:prstGeom>
          <a:solidFill>
            <a:srgbClr val="C0504D">
              <a:alpha val="39999"/>
            </a:srgbClr>
          </a:solidFill>
          <a:ln w="9525">
            <a:solidFill>
              <a:srgbClr val="0000FF"/>
            </a:solidFill>
            <a:round/>
            <a:headEnd/>
            <a:tailEnd/>
          </a:ln>
        </p:spPr>
        <p:txBody>
          <a:bodyPr wrap="none" lIns="15479" tIns="30958" rIns="15479" bIns="30958" anchor="ctr"/>
          <a:lstStyle/>
          <a:p>
            <a:pPr eaLnBrk="1" fontAlgn="auto" hangingPunct="1">
              <a:spcBef>
                <a:spcPts val="0"/>
              </a:spcBef>
              <a:spcAft>
                <a:spcPts val="0"/>
              </a:spcAft>
              <a:defRPr/>
            </a:pPr>
            <a:endParaRPr lang="en-US" altLang="zh-CN" kern="0">
              <a:solidFill>
                <a:prstClr val="black"/>
              </a:solidFill>
              <a:latin typeface="Calibri"/>
              <a:ea typeface="宋体" panose="02010600030101010101" pitchFamily="2" charset="-122"/>
            </a:endParaRPr>
          </a:p>
        </p:txBody>
      </p:sp>
      <p:sp>
        <p:nvSpPr>
          <p:cNvPr id="28" name="AutoShape 68"/>
          <p:cNvSpPr>
            <a:spLocks noChangeArrowheads="1"/>
          </p:cNvSpPr>
          <p:nvPr/>
        </p:nvSpPr>
        <p:spPr bwMode="auto">
          <a:xfrm>
            <a:off x="3406775" y="4652963"/>
            <a:ext cx="257175" cy="346075"/>
          </a:xfrm>
          <a:prstGeom prst="flowChartMagneticDisk">
            <a:avLst/>
          </a:prstGeom>
          <a:solidFill>
            <a:srgbClr val="C0504D">
              <a:alpha val="39999"/>
            </a:srgbClr>
          </a:solidFill>
          <a:ln w="9525">
            <a:solidFill>
              <a:srgbClr val="0000FF"/>
            </a:solidFill>
            <a:round/>
            <a:headEnd/>
            <a:tailEnd/>
          </a:ln>
        </p:spPr>
        <p:txBody>
          <a:bodyPr wrap="none" lIns="15479" tIns="30958" rIns="15479" bIns="30958" anchor="ctr"/>
          <a:lstStyle/>
          <a:p>
            <a:pPr eaLnBrk="1" fontAlgn="auto" hangingPunct="1">
              <a:spcBef>
                <a:spcPts val="0"/>
              </a:spcBef>
              <a:spcAft>
                <a:spcPts val="0"/>
              </a:spcAft>
              <a:defRPr/>
            </a:pPr>
            <a:endParaRPr lang="en-US" altLang="zh-CN" kern="0">
              <a:solidFill>
                <a:prstClr val="black"/>
              </a:solidFill>
              <a:latin typeface="Calibri"/>
              <a:ea typeface="宋体" panose="02010600030101010101" pitchFamily="2" charset="-122"/>
            </a:endParaRPr>
          </a:p>
        </p:txBody>
      </p:sp>
      <p:sp>
        <p:nvSpPr>
          <p:cNvPr id="29" name="AutoShape 69"/>
          <p:cNvSpPr>
            <a:spLocks noChangeArrowheads="1"/>
          </p:cNvSpPr>
          <p:nvPr/>
        </p:nvSpPr>
        <p:spPr bwMode="auto">
          <a:xfrm>
            <a:off x="4549775" y="4652963"/>
            <a:ext cx="257175" cy="346075"/>
          </a:xfrm>
          <a:prstGeom prst="flowChartMagneticDisk">
            <a:avLst/>
          </a:prstGeom>
          <a:solidFill>
            <a:srgbClr val="C0504D">
              <a:alpha val="39999"/>
            </a:srgbClr>
          </a:solidFill>
          <a:ln w="9525">
            <a:solidFill>
              <a:srgbClr val="0000FF"/>
            </a:solidFill>
            <a:round/>
            <a:headEnd/>
            <a:tailEnd/>
          </a:ln>
        </p:spPr>
        <p:txBody>
          <a:bodyPr wrap="none" lIns="15479" tIns="30958" rIns="15479" bIns="30958" anchor="ctr"/>
          <a:lstStyle/>
          <a:p>
            <a:pPr eaLnBrk="1" fontAlgn="auto" hangingPunct="1">
              <a:spcBef>
                <a:spcPts val="0"/>
              </a:spcBef>
              <a:spcAft>
                <a:spcPts val="0"/>
              </a:spcAft>
              <a:defRPr/>
            </a:pPr>
            <a:endParaRPr lang="en-US" altLang="zh-CN" kern="0">
              <a:solidFill>
                <a:prstClr val="black"/>
              </a:solidFill>
              <a:latin typeface="Calibri"/>
              <a:ea typeface="宋体" panose="02010600030101010101" pitchFamily="2" charset="-122"/>
            </a:endParaRPr>
          </a:p>
        </p:txBody>
      </p:sp>
      <p:sp>
        <p:nvSpPr>
          <p:cNvPr id="30" name="AutoShape 70"/>
          <p:cNvSpPr>
            <a:spLocks noChangeArrowheads="1"/>
          </p:cNvSpPr>
          <p:nvPr/>
        </p:nvSpPr>
        <p:spPr bwMode="auto">
          <a:xfrm>
            <a:off x="5988050" y="4710113"/>
            <a:ext cx="257175" cy="346075"/>
          </a:xfrm>
          <a:prstGeom prst="flowChartMagneticDisk">
            <a:avLst/>
          </a:prstGeom>
          <a:solidFill>
            <a:srgbClr val="C0504D">
              <a:alpha val="39999"/>
            </a:srgbClr>
          </a:solidFill>
          <a:ln w="9525">
            <a:solidFill>
              <a:srgbClr val="0000FF"/>
            </a:solidFill>
            <a:round/>
            <a:headEnd/>
            <a:tailEnd/>
          </a:ln>
        </p:spPr>
        <p:txBody>
          <a:bodyPr wrap="none" lIns="15479" tIns="30958" rIns="15479" bIns="30958" anchor="ctr"/>
          <a:lstStyle/>
          <a:p>
            <a:pPr eaLnBrk="1" fontAlgn="auto" hangingPunct="1">
              <a:spcBef>
                <a:spcPts val="0"/>
              </a:spcBef>
              <a:spcAft>
                <a:spcPts val="0"/>
              </a:spcAft>
              <a:defRPr/>
            </a:pPr>
            <a:endParaRPr lang="en-US" altLang="zh-CN" kern="0">
              <a:solidFill>
                <a:prstClr val="black"/>
              </a:solidFill>
              <a:latin typeface="Calibri"/>
              <a:ea typeface="宋体" panose="02010600030101010101" pitchFamily="2" charset="-122"/>
            </a:endParaRPr>
          </a:p>
        </p:txBody>
      </p:sp>
      <p:sp>
        <p:nvSpPr>
          <p:cNvPr id="31" name="AutoShape 71"/>
          <p:cNvSpPr>
            <a:spLocks noChangeArrowheads="1"/>
          </p:cNvSpPr>
          <p:nvPr/>
        </p:nvSpPr>
        <p:spPr bwMode="auto">
          <a:xfrm>
            <a:off x="7086600" y="4703763"/>
            <a:ext cx="257175" cy="346075"/>
          </a:xfrm>
          <a:prstGeom prst="flowChartMagneticDisk">
            <a:avLst/>
          </a:prstGeom>
          <a:solidFill>
            <a:srgbClr val="C0504D">
              <a:alpha val="39999"/>
            </a:srgbClr>
          </a:solidFill>
          <a:ln w="9525">
            <a:solidFill>
              <a:srgbClr val="0000FF"/>
            </a:solidFill>
            <a:round/>
            <a:headEnd/>
            <a:tailEnd/>
          </a:ln>
        </p:spPr>
        <p:txBody>
          <a:bodyPr wrap="none" lIns="15479" tIns="30958" rIns="15479" bIns="30958" anchor="ctr"/>
          <a:lstStyle/>
          <a:p>
            <a:pPr eaLnBrk="1" fontAlgn="auto" hangingPunct="1">
              <a:spcBef>
                <a:spcPts val="0"/>
              </a:spcBef>
              <a:spcAft>
                <a:spcPts val="0"/>
              </a:spcAft>
              <a:defRPr/>
            </a:pPr>
            <a:endParaRPr lang="en-US" altLang="zh-CN" kern="0">
              <a:solidFill>
                <a:prstClr val="black"/>
              </a:solidFill>
              <a:latin typeface="Calibri"/>
              <a:ea typeface="宋体" panose="02010600030101010101" pitchFamily="2" charset="-122"/>
            </a:endParaRPr>
          </a:p>
        </p:txBody>
      </p:sp>
      <p:sp>
        <p:nvSpPr>
          <p:cNvPr id="32" name="椭圆 31"/>
          <p:cNvSpPr/>
          <p:nvPr/>
        </p:nvSpPr>
        <p:spPr>
          <a:xfrm>
            <a:off x="1581150" y="5000625"/>
            <a:ext cx="1711325" cy="509588"/>
          </a:xfrm>
          <a:prstGeom prst="ellips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w="25400" cap="flat" cmpd="sng" algn="ctr">
            <a:solidFill>
              <a:srgbClr val="4F81BD">
                <a:shade val="50000"/>
              </a:srgbClr>
            </a:solidFill>
            <a:prstDash val="solid"/>
          </a:ln>
          <a:effectLst/>
        </p:spPr>
        <p:txBody>
          <a:bodyPr anchor="ctr"/>
          <a:lstStyle/>
          <a:p>
            <a:pPr algn="ctr" eaLnBrk="1" fontAlgn="auto" hangingPunct="1">
              <a:spcBef>
                <a:spcPts val="0"/>
              </a:spcBef>
              <a:spcAft>
                <a:spcPts val="0"/>
              </a:spcAft>
              <a:defRPr/>
            </a:pPr>
            <a:r>
              <a:rPr lang="zh-CN" altLang="en-US" sz="1000" b="1" kern="0" dirty="0">
                <a:solidFill>
                  <a:prstClr val="black"/>
                </a:solidFill>
                <a:latin typeface="Calibri"/>
                <a:ea typeface="宋体" panose="02010600030101010101" pitchFamily="2" charset="-122"/>
              </a:rPr>
              <a:t>医疗活动过程管理事件驱动的</a:t>
            </a:r>
            <a:endParaRPr lang="en-US" altLang="zh-CN" sz="1000" b="1" kern="0" dirty="0">
              <a:solidFill>
                <a:prstClr val="black"/>
              </a:solidFill>
              <a:latin typeface="Calibri"/>
              <a:ea typeface="宋体" panose="02010600030101010101" pitchFamily="2" charset="-122"/>
            </a:endParaRPr>
          </a:p>
          <a:p>
            <a:pPr algn="ctr" eaLnBrk="1" fontAlgn="auto" hangingPunct="1">
              <a:spcBef>
                <a:spcPts val="0"/>
              </a:spcBef>
              <a:spcAft>
                <a:spcPts val="0"/>
              </a:spcAft>
              <a:defRPr/>
            </a:pPr>
            <a:r>
              <a:rPr lang="zh-CN" altLang="en-US" sz="1000" b="1" kern="0" dirty="0">
                <a:solidFill>
                  <a:prstClr val="black"/>
                </a:solidFill>
                <a:latin typeface="Calibri"/>
                <a:ea typeface="宋体" panose="02010600030101010101" pitchFamily="2" charset="-122"/>
              </a:rPr>
              <a:t>数据集成</a:t>
            </a:r>
          </a:p>
        </p:txBody>
      </p:sp>
      <p:sp>
        <p:nvSpPr>
          <p:cNvPr id="33" name="椭圆 32"/>
          <p:cNvSpPr/>
          <p:nvPr/>
        </p:nvSpPr>
        <p:spPr>
          <a:xfrm>
            <a:off x="3297238" y="4994275"/>
            <a:ext cx="1711325" cy="509588"/>
          </a:xfrm>
          <a:prstGeom prst="ellips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w="25400" cap="flat" cmpd="sng" algn="ctr">
            <a:solidFill>
              <a:srgbClr val="4F81BD">
                <a:shade val="50000"/>
              </a:srgbClr>
            </a:solidFill>
            <a:prstDash val="solid"/>
          </a:ln>
          <a:effectLst/>
        </p:spPr>
        <p:txBody>
          <a:bodyPr anchor="ctr"/>
          <a:lstStyle/>
          <a:p>
            <a:pPr algn="ctr" eaLnBrk="1" fontAlgn="auto" hangingPunct="1">
              <a:spcBef>
                <a:spcPts val="0"/>
              </a:spcBef>
              <a:spcAft>
                <a:spcPts val="0"/>
              </a:spcAft>
              <a:defRPr/>
            </a:pPr>
            <a:r>
              <a:rPr lang="zh-CN" altLang="en-US" sz="1000" b="1" kern="0" dirty="0">
                <a:solidFill>
                  <a:prstClr val="black"/>
                </a:solidFill>
                <a:latin typeface="Calibri"/>
                <a:ea typeface="宋体" panose="02010600030101010101" pitchFamily="2" charset="-122"/>
              </a:rPr>
              <a:t>基于数据拥有者数据编辑驱动</a:t>
            </a:r>
          </a:p>
        </p:txBody>
      </p:sp>
      <p:sp>
        <p:nvSpPr>
          <p:cNvPr id="34" name="椭圆 33"/>
          <p:cNvSpPr/>
          <p:nvPr/>
        </p:nvSpPr>
        <p:spPr>
          <a:xfrm>
            <a:off x="5257800" y="5087938"/>
            <a:ext cx="2344738" cy="406400"/>
          </a:xfrm>
          <a:prstGeom prst="ellips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w="25400" cap="flat" cmpd="sng" algn="ctr">
            <a:solidFill>
              <a:srgbClr val="4F81BD">
                <a:shade val="50000"/>
              </a:srgbClr>
            </a:solidFill>
            <a:prstDash val="solid"/>
          </a:ln>
          <a:effectLst/>
        </p:spPr>
        <p:txBody>
          <a:bodyPr anchor="ctr"/>
          <a:lstStyle/>
          <a:p>
            <a:pPr algn="ctr" eaLnBrk="1" fontAlgn="auto" hangingPunct="1">
              <a:spcBef>
                <a:spcPts val="0"/>
              </a:spcBef>
              <a:spcAft>
                <a:spcPts val="0"/>
              </a:spcAft>
              <a:defRPr/>
            </a:pPr>
            <a:r>
              <a:rPr lang="zh-CN" altLang="en-US" sz="1000" b="1" kern="0" dirty="0">
                <a:solidFill>
                  <a:prstClr val="black"/>
                </a:solidFill>
                <a:latin typeface="Calibri"/>
                <a:ea typeface="宋体" panose="02010600030101010101" pitchFamily="2" charset="-122"/>
              </a:rPr>
              <a:t>基于标准与规范的服务</a:t>
            </a:r>
            <a:endParaRPr lang="en-US" altLang="zh-CN" sz="1000" b="1" kern="0" dirty="0">
              <a:solidFill>
                <a:prstClr val="black"/>
              </a:solidFill>
              <a:latin typeface="Calibri"/>
              <a:ea typeface="宋体" panose="02010600030101010101" pitchFamily="2" charset="-122"/>
            </a:endParaRPr>
          </a:p>
          <a:p>
            <a:pPr algn="ctr" eaLnBrk="1" fontAlgn="auto" hangingPunct="1">
              <a:spcBef>
                <a:spcPts val="0"/>
              </a:spcBef>
              <a:spcAft>
                <a:spcPts val="0"/>
              </a:spcAft>
              <a:defRPr/>
            </a:pPr>
            <a:r>
              <a:rPr lang="en-US" altLang="zh-CN" sz="1000" b="1" kern="0" dirty="0">
                <a:solidFill>
                  <a:prstClr val="black"/>
                </a:solidFill>
                <a:latin typeface="Calibri"/>
                <a:ea typeface="宋体" panose="02010600030101010101" pitchFamily="2" charset="-122"/>
              </a:rPr>
              <a:t>(CDA</a:t>
            </a:r>
            <a:r>
              <a:rPr lang="zh-CN" altLang="en-US" sz="1000" b="1" kern="0" dirty="0">
                <a:solidFill>
                  <a:prstClr val="black"/>
                </a:solidFill>
                <a:latin typeface="Calibri"/>
                <a:ea typeface="宋体" panose="02010600030101010101" pitchFamily="2" charset="-122"/>
              </a:rPr>
              <a:t>、</a:t>
            </a:r>
            <a:r>
              <a:rPr lang="en-US" altLang="zh-CN" sz="1000" b="1" kern="0" dirty="0">
                <a:solidFill>
                  <a:prstClr val="black"/>
                </a:solidFill>
                <a:latin typeface="Calibri"/>
                <a:ea typeface="宋体" panose="02010600030101010101" pitchFamily="2" charset="-122"/>
              </a:rPr>
              <a:t>HL7……)</a:t>
            </a:r>
            <a:endParaRPr lang="zh-CN" altLang="en-US" sz="1000" b="1" kern="0" dirty="0">
              <a:solidFill>
                <a:prstClr val="black"/>
              </a:solidFill>
              <a:latin typeface="Calibri"/>
              <a:ea typeface="宋体" panose="02010600030101010101" pitchFamily="2" charset="-122"/>
            </a:endParaRPr>
          </a:p>
        </p:txBody>
      </p:sp>
      <p:sp>
        <p:nvSpPr>
          <p:cNvPr id="35" name="圆角矩形 34"/>
          <p:cNvSpPr/>
          <p:nvPr/>
        </p:nvSpPr>
        <p:spPr>
          <a:xfrm>
            <a:off x="1066799" y="3657600"/>
            <a:ext cx="7356787" cy="543492"/>
          </a:xfrm>
          <a:prstGeom prst="roundRect">
            <a:avLst/>
          </a:prstGeom>
          <a:blipFill>
            <a:blip r:embed="rId7"/>
            <a:tile tx="0" ty="0" sx="100000" sy="100000" flip="none" algn="tl"/>
          </a:blipFill>
          <a:ln w="25400" cap="flat" cmpd="sng" algn="ctr">
            <a:solidFill>
              <a:srgbClr val="BBE0E3">
                <a:shade val="50000"/>
              </a:srgbClr>
            </a:solidFill>
            <a:prstDash val="solid"/>
          </a:ln>
          <a:effectLst/>
          <a:scene3d>
            <a:camera prst="orthographicFront"/>
            <a:lightRig rig="threePt" dir="t"/>
          </a:scene3d>
          <a:sp3d>
            <a:bevelT/>
            <a:bevelB/>
          </a:sp3d>
        </p:spPr>
        <p:txBody>
          <a:bodyPr anchor="ctr"/>
          <a:lstStyle/>
          <a:p>
            <a:pPr algn="ctr" eaLnBrk="1" fontAlgn="auto" hangingPunct="1">
              <a:spcBef>
                <a:spcPts val="0"/>
              </a:spcBef>
              <a:spcAft>
                <a:spcPts val="0"/>
              </a:spcAft>
              <a:defRPr/>
            </a:pPr>
            <a:r>
              <a:rPr lang="en-US" altLang="zh-CN" b="1" dirty="0">
                <a:solidFill>
                  <a:srgbClr val="000000"/>
                </a:solidFill>
                <a:latin typeface="微软雅黑" panose="020B0503020204020204" pitchFamily="34" charset="-122"/>
                <a:ea typeface="微软雅黑" panose="020B0503020204020204" pitchFamily="34" charset="-122"/>
              </a:rPr>
              <a:t>HSB</a:t>
            </a:r>
            <a:endParaRPr lang="zh-CN" altLang="en-US" b="1" dirty="0">
              <a:solidFill>
                <a:srgbClr val="000000"/>
              </a:solidFill>
              <a:latin typeface="微软雅黑" panose="020B0503020204020204" pitchFamily="34" charset="-122"/>
              <a:ea typeface="微软雅黑" panose="020B0503020204020204" pitchFamily="34" charset="-122"/>
            </a:endParaRPr>
          </a:p>
        </p:txBody>
      </p:sp>
      <p:pic>
        <p:nvPicPr>
          <p:cNvPr id="3586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5275" y="1751013"/>
            <a:ext cx="1558925" cy="1677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7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67550" y="1978025"/>
            <a:ext cx="1560513" cy="129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71"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 y="2000250"/>
            <a:ext cx="142875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图片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7525" y="2417763"/>
            <a:ext cx="11842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73" name="TextBox 43015"/>
          <p:cNvSpPr txBox="1">
            <a:spLocks noChangeArrowheads="1"/>
          </p:cNvSpPr>
          <p:nvPr/>
        </p:nvSpPr>
        <p:spPr bwMode="auto">
          <a:xfrm>
            <a:off x="381000" y="2541588"/>
            <a:ext cx="1262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en-US" altLang="zh-CN" sz="1800" b="1">
                <a:latin typeface="微软雅黑" pitchFamily="34" charset="-122"/>
                <a:ea typeface="微软雅黑" pitchFamily="34" charset="-122"/>
                <a:cs typeface="宋体" pitchFamily="2" charset="-122"/>
              </a:rPr>
              <a:t>Database</a:t>
            </a:r>
            <a:endParaRPr lang="zh-CN" altLang="en-US" sz="1800" b="1">
              <a:latin typeface="微软雅黑" pitchFamily="34" charset="-122"/>
              <a:ea typeface="微软雅黑" pitchFamily="34" charset="-122"/>
              <a:cs typeface="宋体" pitchFamily="2" charset="-122"/>
            </a:endParaRPr>
          </a:p>
        </p:txBody>
      </p:sp>
      <p:pic>
        <p:nvPicPr>
          <p:cNvPr id="35874"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32250" y="1865313"/>
            <a:ext cx="1177925" cy="1563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875" name="TextBox 46"/>
          <p:cNvSpPr txBox="1">
            <a:spLocks noChangeArrowheads="1"/>
          </p:cNvSpPr>
          <p:nvPr/>
        </p:nvSpPr>
        <p:spPr bwMode="auto">
          <a:xfrm>
            <a:off x="7324725" y="219551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zh-CN" altLang="en-US" sz="1800" b="1">
                <a:latin typeface="微软雅黑" pitchFamily="34" charset="-122"/>
                <a:ea typeface="微软雅黑" pitchFamily="34" charset="-122"/>
                <a:cs typeface="宋体" pitchFamily="2" charset="-122"/>
              </a:rPr>
              <a:t>手机短信</a:t>
            </a:r>
          </a:p>
        </p:txBody>
      </p:sp>
      <p:sp>
        <p:nvSpPr>
          <p:cNvPr id="35876" name="TextBox 47"/>
          <p:cNvSpPr txBox="1">
            <a:spLocks noChangeArrowheads="1"/>
          </p:cNvSpPr>
          <p:nvPr/>
        </p:nvSpPr>
        <p:spPr bwMode="auto">
          <a:xfrm>
            <a:off x="5605463" y="243205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zh-CN" altLang="en-US" sz="1800" b="1">
                <a:latin typeface="微软雅黑" pitchFamily="34" charset="-122"/>
                <a:ea typeface="微软雅黑" pitchFamily="34" charset="-122"/>
                <a:cs typeface="宋体" pitchFamily="2" charset="-122"/>
              </a:rPr>
              <a:t>电子邮件</a:t>
            </a:r>
          </a:p>
        </p:txBody>
      </p:sp>
      <p:sp>
        <p:nvSpPr>
          <p:cNvPr id="35877" name="TextBox 48"/>
          <p:cNvSpPr txBox="1">
            <a:spLocks noChangeArrowheads="1"/>
          </p:cNvSpPr>
          <p:nvPr/>
        </p:nvSpPr>
        <p:spPr bwMode="auto">
          <a:xfrm>
            <a:off x="3919538" y="2282825"/>
            <a:ext cx="1338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zh-CN" altLang="en-US" sz="1800" b="1">
                <a:latin typeface="微软雅黑" pitchFamily="34" charset="-122"/>
                <a:ea typeface="微软雅黑" pitchFamily="34" charset="-122"/>
                <a:cs typeface="宋体" pitchFamily="2" charset="-122"/>
              </a:rPr>
              <a:t>动态链接库</a:t>
            </a:r>
          </a:p>
        </p:txBody>
      </p:sp>
      <p:pic>
        <p:nvPicPr>
          <p:cNvPr id="35878" name="Picture 4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0" y="2209800"/>
            <a:ext cx="81915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医院</a:t>
            </a:r>
            <a:r>
              <a:rPr lang="zh-CN" altLang="en-US" b="1" kern="1200" dirty="0" smtClean="0">
                <a:solidFill>
                  <a:srgbClr val="C0504D"/>
                </a:solidFill>
                <a:latin typeface="微软雅黑" pitchFamily="34" charset="-122"/>
                <a:ea typeface="微软雅黑" pitchFamily="34" charset="-122"/>
              </a:rPr>
              <a:t>服务</a:t>
            </a:r>
            <a:r>
              <a:rPr lang="zh-CN" altLang="en-US" b="1" kern="1200" dirty="0">
                <a:solidFill>
                  <a:srgbClr val="C0504D"/>
                </a:solidFill>
                <a:latin typeface="微软雅黑" pitchFamily="34" charset="-122"/>
                <a:ea typeface="微软雅黑" pitchFamily="34" charset="-122"/>
              </a:rPr>
              <a:t>总线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实时监控</a:t>
            </a:r>
          </a:p>
        </p:txBody>
      </p:sp>
      <p:pic>
        <p:nvPicPr>
          <p:cNvPr id="409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900" y="914400"/>
            <a:ext cx="4991100" cy="286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64" name="TextBox 3"/>
          <p:cNvSpPr txBox="1">
            <a:spLocks noChangeArrowheads="1"/>
          </p:cNvSpPr>
          <p:nvPr/>
        </p:nvSpPr>
        <p:spPr bwMode="auto">
          <a:xfrm>
            <a:off x="163513" y="1143000"/>
            <a:ext cx="3989387"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en-US" altLang="zh-CN" sz="1800" b="1">
                <a:latin typeface="微软雅黑" pitchFamily="34" charset="-122"/>
                <a:ea typeface="微软雅黑" pitchFamily="34" charset="-122"/>
                <a:cs typeface="宋体" pitchFamily="2" charset="-122"/>
              </a:rPr>
              <a:t>1</a:t>
            </a:r>
            <a:r>
              <a:rPr lang="zh-CN" altLang="en-US" sz="1800" b="1">
                <a:latin typeface="微软雅黑" pitchFamily="34" charset="-122"/>
                <a:ea typeface="微软雅黑" pitchFamily="34" charset="-122"/>
                <a:cs typeface="宋体" pitchFamily="2" charset="-122"/>
              </a:rPr>
              <a:t>、</a:t>
            </a:r>
            <a:r>
              <a:rPr lang="zh-CN" altLang="en-US" sz="1800" b="1">
                <a:solidFill>
                  <a:srgbClr val="FF0000"/>
                </a:solidFill>
                <a:latin typeface="微软雅黑" pitchFamily="34" charset="-122"/>
                <a:ea typeface="微软雅黑" pitchFamily="34" charset="-122"/>
                <a:cs typeface="宋体" pitchFamily="2" charset="-122"/>
              </a:rPr>
              <a:t>实时</a:t>
            </a:r>
            <a:r>
              <a:rPr lang="zh-CN" altLang="en-US" sz="1800" b="1">
                <a:latin typeface="微软雅黑" pitchFamily="34" charset="-122"/>
                <a:ea typeface="微软雅黑" pitchFamily="34" charset="-122"/>
                <a:cs typeface="宋体" pitchFamily="2" charset="-122"/>
              </a:rPr>
              <a:t>监控消息通讯情况</a:t>
            </a:r>
            <a:endParaRPr lang="en-US" altLang="zh-CN" sz="1800" b="1">
              <a:latin typeface="微软雅黑" pitchFamily="34" charset="-122"/>
              <a:ea typeface="微软雅黑" pitchFamily="34" charset="-122"/>
              <a:cs typeface="宋体" pitchFamily="2" charset="-122"/>
            </a:endParaRPr>
          </a:p>
          <a:p>
            <a:pPr>
              <a:spcBef>
                <a:spcPct val="0"/>
              </a:spcBef>
              <a:buSzTx/>
              <a:buFontTx/>
              <a:buNone/>
            </a:pPr>
            <a:r>
              <a:rPr lang="en-US" altLang="zh-CN" sz="1800" b="1">
                <a:latin typeface="微软雅黑" pitchFamily="34" charset="-122"/>
                <a:ea typeface="微软雅黑" pitchFamily="34" charset="-122"/>
                <a:cs typeface="宋体" pitchFamily="2" charset="-122"/>
              </a:rPr>
              <a:t>2</a:t>
            </a:r>
            <a:r>
              <a:rPr lang="zh-CN" altLang="en-US" sz="1800" b="1">
                <a:latin typeface="微软雅黑" pitchFamily="34" charset="-122"/>
                <a:ea typeface="微软雅黑" pitchFamily="34" charset="-122"/>
                <a:cs typeface="宋体" pitchFamily="2" charset="-122"/>
              </a:rPr>
              <a:t>、所有消息通讯均有日志记录，出现异常时立即自动通过</a:t>
            </a:r>
            <a:r>
              <a:rPr lang="zh-CN" altLang="en-US" sz="1800" b="1">
                <a:solidFill>
                  <a:srgbClr val="FF0000"/>
                </a:solidFill>
                <a:latin typeface="微软雅黑" pitchFamily="34" charset="-122"/>
                <a:ea typeface="微软雅黑" pitchFamily="34" charset="-122"/>
                <a:cs typeface="宋体" pitchFamily="2" charset="-122"/>
              </a:rPr>
              <a:t>电子邮件</a:t>
            </a:r>
            <a:r>
              <a:rPr lang="zh-CN" altLang="en-US" sz="1800" b="1">
                <a:latin typeface="微软雅黑" pitchFamily="34" charset="-122"/>
                <a:ea typeface="微软雅黑" pitchFamily="34" charset="-122"/>
                <a:cs typeface="宋体" pitchFamily="2" charset="-122"/>
              </a:rPr>
              <a:t>、</a:t>
            </a:r>
            <a:r>
              <a:rPr lang="zh-CN" altLang="en-US" sz="1800" b="1">
                <a:solidFill>
                  <a:srgbClr val="FF0000"/>
                </a:solidFill>
                <a:latin typeface="微软雅黑" pitchFamily="34" charset="-122"/>
                <a:ea typeface="微软雅黑" pitchFamily="34" charset="-122"/>
                <a:cs typeface="宋体" pitchFamily="2" charset="-122"/>
              </a:rPr>
              <a:t>手机短信</a:t>
            </a:r>
            <a:r>
              <a:rPr lang="zh-CN" altLang="en-US" sz="1800" b="1">
                <a:latin typeface="微软雅黑" pitchFamily="34" charset="-122"/>
                <a:ea typeface="微软雅黑" pitchFamily="34" charset="-122"/>
                <a:cs typeface="宋体" pitchFamily="2" charset="-122"/>
              </a:rPr>
              <a:t>通知系统管理员</a:t>
            </a:r>
            <a:endParaRPr lang="en-US" altLang="zh-CN" sz="1800" b="1">
              <a:latin typeface="微软雅黑" pitchFamily="34" charset="-122"/>
              <a:ea typeface="微软雅黑" pitchFamily="34" charset="-122"/>
              <a:cs typeface="宋体" pitchFamily="2" charset="-122"/>
            </a:endParaRPr>
          </a:p>
          <a:p>
            <a:pPr>
              <a:spcBef>
                <a:spcPct val="0"/>
              </a:spcBef>
              <a:buSzTx/>
              <a:buFontTx/>
              <a:buNone/>
            </a:pPr>
            <a:r>
              <a:rPr lang="en-US" altLang="zh-CN" sz="1800" b="1">
                <a:latin typeface="微软雅黑" pitchFamily="34" charset="-122"/>
                <a:ea typeface="微软雅黑" pitchFamily="34" charset="-122"/>
                <a:cs typeface="宋体" pitchFamily="2" charset="-122"/>
              </a:rPr>
              <a:t>3</a:t>
            </a:r>
            <a:r>
              <a:rPr lang="zh-CN" altLang="en-US" sz="1800" b="1">
                <a:latin typeface="微软雅黑" pitchFamily="34" charset="-122"/>
                <a:ea typeface="微软雅黑" pitchFamily="34" charset="-122"/>
                <a:cs typeface="宋体" pitchFamily="2" charset="-122"/>
              </a:rPr>
              <a:t>、对发送不成功的消息可以手动</a:t>
            </a:r>
            <a:r>
              <a:rPr lang="zh-CN" altLang="en-US" sz="1800" b="1">
                <a:solidFill>
                  <a:srgbClr val="FF0000"/>
                </a:solidFill>
                <a:latin typeface="微软雅黑" pitchFamily="34" charset="-122"/>
                <a:ea typeface="微软雅黑" pitchFamily="34" charset="-122"/>
                <a:cs typeface="宋体" pitchFamily="2" charset="-122"/>
              </a:rPr>
              <a:t>重发</a:t>
            </a:r>
            <a:endParaRPr lang="en-US" altLang="zh-CN" sz="1800" b="1">
              <a:solidFill>
                <a:srgbClr val="FF0000"/>
              </a:solidFill>
              <a:latin typeface="微软雅黑" pitchFamily="34" charset="-122"/>
              <a:ea typeface="微软雅黑" pitchFamily="34" charset="-122"/>
              <a:cs typeface="宋体" pitchFamily="2" charset="-122"/>
            </a:endParaRPr>
          </a:p>
        </p:txBody>
      </p:sp>
      <p:pic>
        <p:nvPicPr>
          <p:cNvPr id="4096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913" y="4598988"/>
            <a:ext cx="2667000" cy="172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kx="-3284103" algn="br" rotWithShape="0">
                    <a:srgbClr val="2F4D71">
                      <a:alpha val="50000"/>
                    </a:srgbClr>
                  </a:outerShdw>
                </a:effectLst>
              </a14:hiddenEffects>
            </a:ext>
          </a:extLst>
        </p:spPr>
      </p:pic>
      <p:pic>
        <p:nvPicPr>
          <p:cNvPr id="409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488" y="2782888"/>
            <a:ext cx="2867025" cy="163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kx="-3284103" algn="br" rotWithShape="0">
                    <a:srgbClr val="2F4D71">
                      <a:alpha val="50000"/>
                    </a:srgbClr>
                  </a:outerShdw>
                </a:effectLst>
              </a14:hiddenEffects>
            </a:ext>
          </a:extLst>
        </p:spPr>
      </p:pic>
      <p:pic>
        <p:nvPicPr>
          <p:cNvPr id="4096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2900" y="4598988"/>
            <a:ext cx="3578225" cy="190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kx="-3284103" algn="br" rotWithShape="0">
                    <a:srgbClr val="2F4D71">
                      <a:alpha val="50000"/>
                    </a:srgbClr>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28600" y="152400"/>
            <a:ext cx="8915400" cy="585788"/>
          </a:xfrm>
          <a:prstGeom prst="rect">
            <a:avLst/>
          </a:prstGeom>
        </p:spPr>
        <p:txBody>
          <a:bodyPr/>
          <a:lstStyle>
            <a:lvl1pPr algn="l" rtl="0" eaLnBrk="0" fontAlgn="base" hangingPunct="0">
              <a:spcBef>
                <a:spcPct val="0"/>
              </a:spcBef>
              <a:spcAft>
                <a:spcPct val="0"/>
              </a:spcAft>
              <a:defRPr sz="3200">
                <a:solidFill>
                  <a:srgbClr val="C00000"/>
                </a:solidFill>
                <a:latin typeface="+mj-lt"/>
                <a:ea typeface="+mj-ea"/>
                <a:cs typeface="+mj-cs"/>
              </a:defRPr>
            </a:lvl1pPr>
            <a:lvl2pPr algn="l" rtl="0" eaLnBrk="0" fontAlgn="base" hangingPunct="0">
              <a:spcBef>
                <a:spcPct val="0"/>
              </a:spcBef>
              <a:spcAft>
                <a:spcPct val="0"/>
              </a:spcAft>
              <a:defRPr sz="3200">
                <a:solidFill>
                  <a:srgbClr val="C00000"/>
                </a:solidFill>
                <a:latin typeface="Calibri" pitchFamily="34" charset="0"/>
                <a:ea typeface="黑体" pitchFamily="49" charset="-122"/>
              </a:defRPr>
            </a:lvl2pPr>
            <a:lvl3pPr algn="l" rtl="0" eaLnBrk="0" fontAlgn="base" hangingPunct="0">
              <a:spcBef>
                <a:spcPct val="0"/>
              </a:spcBef>
              <a:spcAft>
                <a:spcPct val="0"/>
              </a:spcAft>
              <a:defRPr sz="3200">
                <a:solidFill>
                  <a:srgbClr val="C00000"/>
                </a:solidFill>
                <a:latin typeface="Calibri" pitchFamily="34" charset="0"/>
                <a:ea typeface="黑体" pitchFamily="49" charset="-122"/>
              </a:defRPr>
            </a:lvl3pPr>
            <a:lvl4pPr algn="l" rtl="0" eaLnBrk="0" fontAlgn="base" hangingPunct="0">
              <a:spcBef>
                <a:spcPct val="0"/>
              </a:spcBef>
              <a:spcAft>
                <a:spcPct val="0"/>
              </a:spcAft>
              <a:defRPr sz="3200">
                <a:solidFill>
                  <a:srgbClr val="C00000"/>
                </a:solidFill>
                <a:latin typeface="Calibri" pitchFamily="34" charset="0"/>
                <a:ea typeface="黑体" pitchFamily="49" charset="-122"/>
              </a:defRPr>
            </a:lvl4pPr>
            <a:lvl5pPr algn="l" rtl="0" eaLnBrk="0" fontAlgn="base" hangingPunct="0">
              <a:spcBef>
                <a:spcPct val="0"/>
              </a:spcBef>
              <a:spcAft>
                <a:spcPct val="0"/>
              </a:spcAft>
              <a:defRPr sz="3200">
                <a:solidFill>
                  <a:srgbClr val="C00000"/>
                </a:solidFill>
                <a:latin typeface="Calibri" pitchFamily="34" charset="0"/>
                <a:ea typeface="黑体" pitchFamily="49" charset="-122"/>
              </a:defRPr>
            </a:lvl5pPr>
            <a:lvl6pPr marL="457200" algn="l" rtl="0" fontAlgn="base">
              <a:spcBef>
                <a:spcPct val="0"/>
              </a:spcBef>
              <a:spcAft>
                <a:spcPct val="0"/>
              </a:spcAft>
              <a:defRPr sz="3200">
                <a:solidFill>
                  <a:srgbClr val="C00000"/>
                </a:solidFill>
                <a:latin typeface="Calibri" pitchFamily="34" charset="0"/>
                <a:ea typeface="黑体" pitchFamily="49" charset="-122"/>
              </a:defRPr>
            </a:lvl6pPr>
            <a:lvl7pPr marL="914400" algn="l" rtl="0" fontAlgn="base">
              <a:spcBef>
                <a:spcPct val="0"/>
              </a:spcBef>
              <a:spcAft>
                <a:spcPct val="0"/>
              </a:spcAft>
              <a:defRPr sz="3200">
                <a:solidFill>
                  <a:srgbClr val="C00000"/>
                </a:solidFill>
                <a:latin typeface="Calibri" pitchFamily="34" charset="0"/>
                <a:ea typeface="黑体" pitchFamily="49" charset="-122"/>
              </a:defRPr>
            </a:lvl7pPr>
            <a:lvl8pPr marL="1371600" algn="l" rtl="0" fontAlgn="base">
              <a:spcBef>
                <a:spcPct val="0"/>
              </a:spcBef>
              <a:spcAft>
                <a:spcPct val="0"/>
              </a:spcAft>
              <a:defRPr sz="3200">
                <a:solidFill>
                  <a:srgbClr val="C00000"/>
                </a:solidFill>
                <a:latin typeface="Calibri" pitchFamily="34" charset="0"/>
                <a:ea typeface="黑体" pitchFamily="49" charset="-122"/>
              </a:defRPr>
            </a:lvl8pPr>
            <a:lvl9pPr marL="1828800" algn="l" rtl="0" fontAlgn="base">
              <a:spcBef>
                <a:spcPct val="0"/>
              </a:spcBef>
              <a:spcAft>
                <a:spcPct val="0"/>
              </a:spcAft>
              <a:defRPr sz="3200">
                <a:solidFill>
                  <a:srgbClr val="C00000"/>
                </a:solidFill>
                <a:latin typeface="Calibri" pitchFamily="34" charset="0"/>
                <a:ea typeface="黑体" pitchFamily="49" charset="-122"/>
              </a:defRPr>
            </a:lvl9pPr>
          </a:lstStyle>
          <a:p>
            <a:pPr>
              <a:buSzPct val="25000"/>
              <a:defRPr/>
            </a:pPr>
            <a:r>
              <a:rPr lang="zh-CN" altLang="en-US" b="1" kern="1200" dirty="0" smtClean="0">
                <a:solidFill>
                  <a:srgbClr val="C0504D"/>
                </a:solidFill>
                <a:latin typeface="微软雅黑" pitchFamily="34" charset="-122"/>
                <a:ea typeface="微软雅黑" pitchFamily="34" charset="-122"/>
              </a:rPr>
              <a:t>医院服务总线 </a:t>
            </a:r>
            <a:r>
              <a:rPr lang="en-US" altLang="zh-CN" b="1" kern="1200" dirty="0" smtClean="0">
                <a:solidFill>
                  <a:srgbClr val="C0504D"/>
                </a:solidFill>
                <a:latin typeface="微软雅黑" pitchFamily="34" charset="-122"/>
                <a:ea typeface="微软雅黑" pitchFamily="34" charset="-122"/>
              </a:rPr>
              <a:t>– </a:t>
            </a:r>
            <a:r>
              <a:rPr lang="zh-CN" altLang="en-US" b="1" dirty="0">
                <a:solidFill>
                  <a:srgbClr val="C0504D"/>
                </a:solidFill>
                <a:latin typeface="微软雅黑" pitchFamily="34" charset="-122"/>
                <a:ea typeface="微软雅黑" pitchFamily="34" charset="-122"/>
              </a:rPr>
              <a:t>价值</a:t>
            </a:r>
            <a:endParaRPr lang="zh-CN" altLang="en-US" b="1" kern="1200" dirty="0">
              <a:solidFill>
                <a:srgbClr val="C0504D"/>
              </a:solidFill>
              <a:latin typeface="微软雅黑" pitchFamily="34" charset="-122"/>
              <a:ea typeface="微软雅黑" pitchFamily="34" charset="-122"/>
            </a:endParaRPr>
          </a:p>
        </p:txBody>
      </p:sp>
      <p:sp>
        <p:nvSpPr>
          <p:cNvPr id="4" name="矩形 3"/>
          <p:cNvSpPr/>
          <p:nvPr/>
        </p:nvSpPr>
        <p:spPr>
          <a:xfrm>
            <a:off x="609600" y="990600"/>
            <a:ext cx="8001000" cy="5324535"/>
          </a:xfrm>
          <a:prstGeom prst="rect">
            <a:avLst/>
          </a:prstGeom>
        </p:spPr>
        <p:txBody>
          <a:bodyPr wrap="square">
            <a:spAutoFit/>
          </a:bodyPr>
          <a:lstStyle/>
          <a:p>
            <a:r>
              <a:rPr lang="en-US" altLang="zh-CN" sz="2000" b="1" dirty="0" smtClean="0">
                <a:solidFill>
                  <a:srgbClr val="FF0000"/>
                </a:solidFill>
              </a:rPr>
              <a:t>1</a:t>
            </a:r>
            <a:r>
              <a:rPr lang="zh-CN" altLang="en-US" sz="2000" b="1" dirty="0" smtClean="0">
                <a:solidFill>
                  <a:srgbClr val="FF0000"/>
                </a:solidFill>
              </a:rPr>
              <a:t>、信息传输标准</a:t>
            </a:r>
            <a:endParaRPr lang="en-US" altLang="zh-CN" sz="2000" b="1" dirty="0">
              <a:solidFill>
                <a:srgbClr val="FF0000"/>
              </a:solidFill>
            </a:endParaRPr>
          </a:p>
          <a:p>
            <a:r>
              <a:rPr lang="en-US" altLang="zh-CN" sz="2000" dirty="0" smtClean="0"/>
              <a:t>	</a:t>
            </a:r>
            <a:r>
              <a:rPr lang="zh-CN" altLang="en-US" sz="2000" dirty="0" smtClean="0"/>
              <a:t>符合</a:t>
            </a:r>
            <a:r>
              <a:rPr lang="zh-CN" altLang="en-US" sz="2000" dirty="0"/>
              <a:t>各级各类的评审规范要求。</a:t>
            </a:r>
            <a:endParaRPr lang="en-US" altLang="zh-CN" sz="2000" dirty="0"/>
          </a:p>
          <a:p>
            <a:endParaRPr lang="en-US" altLang="zh-CN" sz="2000" dirty="0" smtClean="0"/>
          </a:p>
          <a:p>
            <a:r>
              <a:rPr lang="en-US" altLang="zh-CN" sz="2000" b="1" dirty="0" smtClean="0">
                <a:solidFill>
                  <a:srgbClr val="FF0000"/>
                </a:solidFill>
              </a:rPr>
              <a:t>2</a:t>
            </a:r>
            <a:r>
              <a:rPr lang="zh-CN" altLang="en-US" sz="2000" b="1" dirty="0" smtClean="0">
                <a:solidFill>
                  <a:srgbClr val="FF0000"/>
                </a:solidFill>
              </a:rPr>
              <a:t>、</a:t>
            </a:r>
            <a:r>
              <a:rPr lang="zh-CN" altLang="en-US" sz="2000" b="1" dirty="0">
                <a:solidFill>
                  <a:srgbClr val="FF0000"/>
                </a:solidFill>
              </a:rPr>
              <a:t>接口共享</a:t>
            </a:r>
            <a:r>
              <a:rPr lang="zh-CN" altLang="en-US" sz="2000" b="1" dirty="0" smtClean="0">
                <a:solidFill>
                  <a:srgbClr val="FF0000"/>
                </a:solidFill>
              </a:rPr>
              <a:t>复用</a:t>
            </a:r>
            <a:endParaRPr lang="en-US" altLang="zh-CN" sz="2000" b="1" dirty="0" smtClean="0">
              <a:solidFill>
                <a:srgbClr val="FF0000"/>
              </a:solidFill>
            </a:endParaRPr>
          </a:p>
          <a:p>
            <a:r>
              <a:rPr lang="en-US" altLang="zh-CN" sz="2000" dirty="0" smtClean="0"/>
              <a:t>	HIS</a:t>
            </a:r>
            <a:r>
              <a:rPr lang="zh-CN" altLang="en-US" sz="2000" dirty="0"/>
              <a:t>接口制作一次可被多个系统使用，</a:t>
            </a:r>
            <a:r>
              <a:rPr lang="zh-CN" altLang="en-US" sz="2000" dirty="0" smtClean="0"/>
              <a:t>降低医院接口</a:t>
            </a:r>
            <a:r>
              <a:rPr lang="zh-CN" altLang="en-US" sz="2000" dirty="0"/>
              <a:t>开发成本，且降低对</a:t>
            </a:r>
            <a:r>
              <a:rPr lang="en-US" altLang="zh-CN" sz="2000" dirty="0"/>
              <a:t>HIS</a:t>
            </a:r>
            <a:r>
              <a:rPr lang="zh-CN" altLang="en-US" sz="2000" dirty="0"/>
              <a:t>系统的数据库访问压力，预防</a:t>
            </a:r>
            <a:r>
              <a:rPr lang="en-US" altLang="zh-CN" sz="2000" dirty="0"/>
              <a:t>HIS</a:t>
            </a:r>
            <a:r>
              <a:rPr lang="zh-CN" altLang="en-US" sz="2000" dirty="0"/>
              <a:t>宕机</a:t>
            </a:r>
            <a:r>
              <a:rPr lang="zh-CN" altLang="en-US" sz="2000" dirty="0" smtClean="0"/>
              <a:t>。</a:t>
            </a:r>
            <a:endParaRPr lang="en-US" altLang="zh-CN" sz="2000" dirty="0" smtClean="0"/>
          </a:p>
          <a:p>
            <a:endParaRPr lang="zh-CN" altLang="en-US" sz="2000" dirty="0"/>
          </a:p>
          <a:p>
            <a:r>
              <a:rPr lang="en-US" altLang="zh-CN" sz="2000" b="1" dirty="0">
                <a:solidFill>
                  <a:srgbClr val="FF0000"/>
                </a:solidFill>
              </a:rPr>
              <a:t>3</a:t>
            </a:r>
            <a:r>
              <a:rPr lang="zh-CN" altLang="en-US" sz="2000" b="1" dirty="0">
                <a:solidFill>
                  <a:srgbClr val="FF0000"/>
                </a:solidFill>
              </a:rPr>
              <a:t>、</a:t>
            </a:r>
            <a:r>
              <a:rPr lang="en-US" altLang="zh-CN" sz="2000" b="1" dirty="0">
                <a:solidFill>
                  <a:srgbClr val="FF0000"/>
                </a:solidFill>
              </a:rPr>
              <a:t>Database</a:t>
            </a:r>
            <a:r>
              <a:rPr lang="zh-CN" altLang="en-US" sz="2000" b="1" dirty="0">
                <a:solidFill>
                  <a:srgbClr val="FF0000"/>
                </a:solidFill>
              </a:rPr>
              <a:t>适配器</a:t>
            </a:r>
            <a:r>
              <a:rPr lang="zh-CN" altLang="en-US" sz="2000" b="1" dirty="0" smtClean="0">
                <a:solidFill>
                  <a:srgbClr val="FF0000"/>
                </a:solidFill>
              </a:rPr>
              <a:t>特性</a:t>
            </a:r>
            <a:endParaRPr lang="en-US" altLang="zh-CN" sz="2000" b="1" dirty="0" smtClean="0">
              <a:solidFill>
                <a:srgbClr val="FF0000"/>
              </a:solidFill>
            </a:endParaRPr>
          </a:p>
          <a:p>
            <a:r>
              <a:rPr lang="en-US" altLang="zh-CN" sz="2000" dirty="0" smtClean="0"/>
              <a:t>	</a:t>
            </a:r>
            <a:r>
              <a:rPr lang="zh-CN" altLang="en-US" sz="2000" dirty="0" smtClean="0"/>
              <a:t>可</a:t>
            </a:r>
            <a:r>
              <a:rPr lang="zh-CN" altLang="en-US" sz="2000" dirty="0"/>
              <a:t>在不需要</a:t>
            </a:r>
            <a:r>
              <a:rPr lang="en-US" altLang="zh-CN" sz="2000" dirty="0"/>
              <a:t>HIS</a:t>
            </a:r>
            <a:r>
              <a:rPr lang="zh-CN" altLang="en-US" sz="2000" dirty="0"/>
              <a:t>开发</a:t>
            </a:r>
            <a:r>
              <a:rPr lang="zh-CN" altLang="en-US" sz="2000" dirty="0" smtClean="0"/>
              <a:t>接口程序的</a:t>
            </a:r>
            <a:r>
              <a:rPr lang="zh-CN" altLang="en-US" sz="2000" dirty="0"/>
              <a:t>情况下，进行数据库读写访问，</a:t>
            </a:r>
            <a:r>
              <a:rPr lang="zh-CN" altLang="en-US" sz="2000" dirty="0" smtClean="0"/>
              <a:t>降低医院接口</a:t>
            </a:r>
            <a:r>
              <a:rPr lang="zh-CN" altLang="en-US" sz="2000" dirty="0"/>
              <a:t>开发成本</a:t>
            </a:r>
            <a:r>
              <a:rPr lang="zh-CN" altLang="en-US" sz="2000" dirty="0" smtClean="0"/>
              <a:t>。</a:t>
            </a:r>
            <a:endParaRPr lang="en-US" altLang="zh-CN" sz="2000" dirty="0" smtClean="0"/>
          </a:p>
          <a:p>
            <a:endParaRPr lang="zh-CN" altLang="en-US" sz="2000" dirty="0"/>
          </a:p>
          <a:p>
            <a:r>
              <a:rPr lang="en-US" altLang="zh-CN" sz="2000" b="1" dirty="0">
                <a:solidFill>
                  <a:srgbClr val="FF0000"/>
                </a:solidFill>
              </a:rPr>
              <a:t>4</a:t>
            </a:r>
            <a:r>
              <a:rPr lang="zh-CN" altLang="en-US" sz="2000" b="1" dirty="0">
                <a:solidFill>
                  <a:srgbClr val="FF0000"/>
                </a:solidFill>
              </a:rPr>
              <a:t>、信息传递过程监控</a:t>
            </a:r>
            <a:r>
              <a:rPr lang="zh-CN" altLang="en-US" sz="2000" b="1" dirty="0" smtClean="0">
                <a:solidFill>
                  <a:srgbClr val="FF0000"/>
                </a:solidFill>
              </a:rPr>
              <a:t>追踪</a:t>
            </a:r>
            <a:endParaRPr lang="en-US" altLang="zh-CN" sz="2000" b="1" dirty="0" smtClean="0">
              <a:solidFill>
                <a:srgbClr val="FF0000"/>
              </a:solidFill>
            </a:endParaRPr>
          </a:p>
          <a:p>
            <a:r>
              <a:rPr lang="en-US" altLang="zh-CN" sz="2000" dirty="0" smtClean="0"/>
              <a:t>	</a:t>
            </a:r>
            <a:r>
              <a:rPr lang="zh-CN" altLang="en-US" sz="2000" dirty="0" smtClean="0"/>
              <a:t>确保信息传递的一致性，确保故障责任</a:t>
            </a:r>
            <a:r>
              <a:rPr lang="zh-CN" altLang="en-US" sz="2000" dirty="0"/>
              <a:t>不可抵赖</a:t>
            </a:r>
            <a:r>
              <a:rPr lang="zh-CN" altLang="en-US" sz="2000" dirty="0" smtClean="0"/>
              <a:t>。</a:t>
            </a:r>
            <a:endParaRPr lang="en-US" altLang="zh-CN" sz="2000" dirty="0" smtClean="0"/>
          </a:p>
          <a:p>
            <a:endParaRPr lang="zh-CN" altLang="en-US" sz="2000" dirty="0"/>
          </a:p>
          <a:p>
            <a:r>
              <a:rPr lang="en-US" altLang="zh-CN" sz="2000" b="1" dirty="0">
                <a:solidFill>
                  <a:srgbClr val="FF0000"/>
                </a:solidFill>
              </a:rPr>
              <a:t>5</a:t>
            </a:r>
            <a:r>
              <a:rPr lang="zh-CN" altLang="en-US" sz="2000" b="1" dirty="0">
                <a:solidFill>
                  <a:srgbClr val="FF0000"/>
                </a:solidFill>
              </a:rPr>
              <a:t>、故障主动</a:t>
            </a:r>
            <a:r>
              <a:rPr lang="zh-CN" altLang="en-US" sz="2000" b="1" dirty="0" smtClean="0">
                <a:solidFill>
                  <a:srgbClr val="FF0000"/>
                </a:solidFill>
              </a:rPr>
              <a:t>报警</a:t>
            </a:r>
            <a:endParaRPr lang="en-US" altLang="zh-CN" sz="2000" b="1" dirty="0" smtClean="0">
              <a:solidFill>
                <a:srgbClr val="FF0000"/>
              </a:solidFill>
            </a:endParaRPr>
          </a:p>
          <a:p>
            <a:r>
              <a:rPr lang="en-US" altLang="zh-CN" sz="2000" dirty="0" smtClean="0"/>
              <a:t>	</a:t>
            </a:r>
            <a:r>
              <a:rPr lang="zh-CN" altLang="en-US" sz="2000" dirty="0" smtClean="0"/>
              <a:t>在</a:t>
            </a:r>
            <a:r>
              <a:rPr lang="zh-CN" altLang="en-US" sz="2000" dirty="0"/>
              <a:t>问题没有被工作人员</a:t>
            </a:r>
            <a:r>
              <a:rPr lang="en-US" altLang="zh-CN" sz="2000" dirty="0"/>
              <a:t>/</a:t>
            </a:r>
            <a:r>
              <a:rPr lang="zh-CN" altLang="en-US" sz="2000" dirty="0"/>
              <a:t>患者发现前可以及时处理，将故障对医院正常工作的影响降到最低。</a:t>
            </a:r>
          </a:p>
        </p:txBody>
      </p:sp>
    </p:spTree>
    <p:extLst>
      <p:ext uri="{BB962C8B-B14F-4D97-AF65-F5344CB8AC3E}">
        <p14:creationId xmlns:p14="http://schemas.microsoft.com/office/powerpoint/2010/main" val="2022663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数据中心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应用架构</a:t>
            </a:r>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036642399"/>
              </p:ext>
            </p:extLst>
          </p:nvPr>
        </p:nvGraphicFramePr>
        <p:xfrm>
          <a:off x="533400" y="914400"/>
          <a:ext cx="8077200" cy="5967753"/>
        </p:xfrm>
        <a:graphic>
          <a:graphicData uri="http://schemas.openxmlformats.org/presentationml/2006/ole">
            <mc:AlternateContent xmlns:mc="http://schemas.openxmlformats.org/markup-compatibility/2006">
              <mc:Choice xmlns:v="urn:schemas-microsoft-com:vml" Requires="v">
                <p:oleObj spid="_x0000_s35887" name="Visio" r:id="rId3" imgW="4262906" imgH="3149315" progId="Visio.Drawing.11">
                  <p:embed/>
                </p:oleObj>
              </mc:Choice>
              <mc:Fallback>
                <p:oleObj name="Visio" r:id="rId3" imgW="4262906" imgH="3149315"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914400"/>
                        <a:ext cx="8077200" cy="5967753"/>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数据中心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技术</a:t>
            </a:r>
            <a:r>
              <a:rPr lang="zh-CN" altLang="en-US" b="1" kern="1200" dirty="0" smtClean="0">
                <a:solidFill>
                  <a:srgbClr val="C0504D"/>
                </a:solidFill>
                <a:latin typeface="微软雅黑" pitchFamily="34" charset="-122"/>
                <a:ea typeface="微软雅黑" pitchFamily="34" charset="-122"/>
              </a:rPr>
              <a:t>架构</a:t>
            </a:r>
            <a:endParaRPr lang="zh-CN" altLang="en-US" b="1" kern="1200" dirty="0">
              <a:solidFill>
                <a:srgbClr val="C0504D"/>
              </a:solidFill>
              <a:latin typeface="微软雅黑" pitchFamily="34" charset="-122"/>
              <a:ea typeface="微软雅黑" pitchFamily="34" charset="-122"/>
            </a:endParaRPr>
          </a:p>
        </p:txBody>
      </p:sp>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 y="1319211"/>
            <a:ext cx="9164522" cy="4776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p:cNvSpPr txBox="1">
            <a:spLocks noChangeArrowheads="1"/>
          </p:cNvSpPr>
          <p:nvPr/>
        </p:nvSpPr>
        <p:spPr bwMode="auto">
          <a:xfrm>
            <a:off x="76200" y="152400"/>
            <a:ext cx="7924800" cy="584200"/>
          </a:xfrm>
          <a:prstGeom prst="rect">
            <a:avLst/>
          </a:prstGeom>
          <a:noFill/>
          <a:ln w="9525">
            <a:noFill/>
            <a:miter lim="800000"/>
            <a:headEnd/>
            <a:tailEnd/>
          </a:ln>
        </p:spPr>
        <p:txBody>
          <a:bodyPr>
            <a:spAutoFit/>
          </a:bodyPr>
          <a:lstStyle/>
          <a:p>
            <a:pPr>
              <a:buSzPct val="25000"/>
              <a:buFont typeface="Wingdings" pitchFamily="2" charset="2"/>
              <a:buNone/>
              <a:defRPr/>
            </a:pPr>
            <a:r>
              <a:rPr lang="zh-CN" altLang="en-US" sz="3200" b="1" dirty="0">
                <a:solidFill>
                  <a:srgbClr val="C0504D"/>
                </a:solidFill>
                <a:latin typeface="微软雅黑" pitchFamily="34" charset="-122"/>
                <a:ea typeface="微软雅黑" pitchFamily="34" charset="-122"/>
                <a:cs typeface="+mj-cs"/>
              </a:rPr>
              <a:t>数据中心 </a:t>
            </a:r>
            <a:r>
              <a:rPr lang="en-US" altLang="zh-CN" sz="3200" b="1" dirty="0" smtClean="0">
                <a:solidFill>
                  <a:srgbClr val="C0504D"/>
                </a:solidFill>
                <a:latin typeface="微软雅黑" pitchFamily="34" charset="-122"/>
                <a:ea typeface="微软雅黑" pitchFamily="34" charset="-122"/>
                <a:cs typeface="+mj-cs"/>
              </a:rPr>
              <a:t>– </a:t>
            </a:r>
            <a:r>
              <a:rPr lang="zh-CN" altLang="en-US" sz="3200" b="1" dirty="0">
                <a:solidFill>
                  <a:srgbClr val="C0504D"/>
                </a:solidFill>
                <a:latin typeface="微软雅黑" pitchFamily="34" charset="-122"/>
                <a:ea typeface="微软雅黑" pitchFamily="34" charset="-122"/>
                <a:cs typeface="+mj-cs"/>
              </a:rPr>
              <a:t>数据安全</a:t>
            </a:r>
          </a:p>
        </p:txBody>
      </p:sp>
      <p:pic>
        <p:nvPicPr>
          <p:cNvPr id="3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4739" y="3487672"/>
            <a:ext cx="4575375" cy="245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5378" y="3365959"/>
            <a:ext cx="2310554" cy="2334089"/>
          </a:xfrm>
          <a:prstGeom prst="rect">
            <a:avLst/>
          </a:prstGeom>
          <a:solidFill>
            <a:sysClr val="window" lastClr="FFFFFF"/>
          </a:solidFill>
          <a:ln w="12700" cap="flat" cmpd="sng" algn="ctr">
            <a:solidFill>
              <a:sysClr val="windowText" lastClr="000000"/>
            </a:solidFill>
            <a:prstDash val="solid"/>
            <a:miter lim="800000"/>
          </a:ln>
          <a:effectLst/>
          <a:extLst/>
        </p:spPr>
      </p:pic>
      <p:pic>
        <p:nvPicPr>
          <p:cNvPr id="3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714" y="1236597"/>
            <a:ext cx="41005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4477" y="1212784"/>
            <a:ext cx="446563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764" y="3487672"/>
            <a:ext cx="4136122" cy="245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7"/>
          <p:cNvGrpSpPr>
            <a:grpSpLocks/>
          </p:cNvGrpSpPr>
          <p:nvPr/>
        </p:nvGrpSpPr>
        <p:grpSpPr bwMode="auto">
          <a:xfrm>
            <a:off x="2274854" y="1192147"/>
            <a:ext cx="3506932" cy="3849688"/>
            <a:chOff x="1406" y="1076"/>
            <a:chExt cx="2430" cy="2425"/>
          </a:xfrm>
        </p:grpSpPr>
        <p:pic>
          <p:nvPicPr>
            <p:cNvPr id="3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6" y="1076"/>
              <a:ext cx="1540" cy="1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 Box 9"/>
            <p:cNvSpPr txBox="1">
              <a:spLocks noChangeArrowheads="1"/>
            </p:cNvSpPr>
            <p:nvPr/>
          </p:nvSpPr>
          <p:spPr bwMode="auto">
            <a:xfrm>
              <a:off x="2855" y="3210"/>
              <a:ext cx="9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gn="ctr" eaLnBrk="1" hangingPunct="1"/>
              <a:r>
                <a:rPr lang="zh-CN" altLang="en-US" sz="2400" b="1" dirty="0" smtClean="0">
                  <a:solidFill>
                    <a:srgbClr val="FF0000"/>
                  </a:solidFill>
                  <a:latin typeface="微软雅黑"/>
                  <a:ea typeface="微软雅黑"/>
                  <a:cs typeface="Times New Roman" panose="02020603050405020304" pitchFamily="18" charset="0"/>
                </a:rPr>
                <a:t>访问方式</a:t>
              </a:r>
              <a:endParaRPr lang="zh-CN" altLang="en-US" sz="2400" b="1" dirty="0">
                <a:solidFill>
                  <a:srgbClr val="FF0000"/>
                </a:solidFill>
                <a:latin typeface="微软雅黑"/>
                <a:ea typeface="微软雅黑"/>
                <a:cs typeface="Times New Roman" panose="02020603050405020304" pitchFamily="18" charset="0"/>
              </a:endParaRPr>
            </a:p>
          </p:txBody>
        </p:sp>
      </p:grpSp>
      <p:grpSp>
        <p:nvGrpSpPr>
          <p:cNvPr id="40" name="Group 10"/>
          <p:cNvGrpSpPr>
            <a:grpSpLocks/>
          </p:cNvGrpSpPr>
          <p:nvPr/>
        </p:nvGrpSpPr>
        <p:grpSpPr bwMode="auto">
          <a:xfrm>
            <a:off x="4342458" y="1207497"/>
            <a:ext cx="2260067" cy="2271312"/>
            <a:chOff x="2783" y="1080"/>
            <a:chExt cx="1473" cy="1451"/>
          </a:xfrm>
        </p:grpSpPr>
        <p:pic>
          <p:nvPicPr>
            <p:cNvPr id="41"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3" y="1080"/>
              <a:ext cx="1463" cy="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 Box 12"/>
            <p:cNvSpPr txBox="1">
              <a:spLocks noChangeArrowheads="1"/>
            </p:cNvSpPr>
            <p:nvPr/>
          </p:nvSpPr>
          <p:spPr bwMode="auto">
            <a:xfrm>
              <a:off x="2783" y="1428"/>
              <a:ext cx="923"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gn="r" eaLnBrk="1" hangingPunct="1"/>
              <a:r>
                <a:rPr lang="zh-CN" altLang="en-US" sz="2400" b="1" dirty="0" smtClean="0">
                  <a:solidFill>
                    <a:srgbClr val="FF0000"/>
                  </a:solidFill>
                  <a:latin typeface="微软雅黑"/>
                  <a:ea typeface="微软雅黑"/>
                  <a:cs typeface="Times New Roman" panose="02020603050405020304" pitchFamily="18" charset="0"/>
                </a:rPr>
                <a:t>服务监控</a:t>
              </a:r>
              <a:endParaRPr lang="zh-CN" altLang="en-US" sz="2400" b="1" dirty="0">
                <a:solidFill>
                  <a:srgbClr val="FF0000"/>
                </a:solidFill>
                <a:latin typeface="微软雅黑"/>
                <a:ea typeface="微软雅黑"/>
                <a:cs typeface="Times New Roman" panose="02020603050405020304" pitchFamily="18" charset="0"/>
              </a:endParaRPr>
            </a:p>
          </p:txBody>
        </p:sp>
      </p:grpSp>
      <p:grpSp>
        <p:nvGrpSpPr>
          <p:cNvPr id="43" name="Group 13"/>
          <p:cNvGrpSpPr>
            <a:grpSpLocks/>
          </p:cNvGrpSpPr>
          <p:nvPr/>
        </p:nvGrpSpPr>
        <p:grpSpPr bwMode="auto">
          <a:xfrm>
            <a:off x="2271296" y="3365959"/>
            <a:ext cx="2169156" cy="2322513"/>
            <a:chOff x="1408" y="2464"/>
            <a:chExt cx="1463" cy="1463"/>
          </a:xfrm>
        </p:grpSpPr>
        <p:pic>
          <p:nvPicPr>
            <p:cNvPr id="44"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8" y="2464"/>
              <a:ext cx="1463" cy="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 Box 15"/>
            <p:cNvSpPr txBox="1">
              <a:spLocks noChangeArrowheads="1"/>
            </p:cNvSpPr>
            <p:nvPr/>
          </p:nvSpPr>
          <p:spPr bwMode="auto">
            <a:xfrm>
              <a:off x="1792" y="3232"/>
              <a:ext cx="95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gn="ctr" eaLnBrk="1" hangingPunct="1"/>
              <a:r>
                <a:rPr lang="zh-CN" altLang="en-US" sz="2400" b="1" dirty="0" smtClean="0">
                  <a:solidFill>
                    <a:srgbClr val="FF0000"/>
                  </a:solidFill>
                  <a:latin typeface="微软雅黑"/>
                  <a:ea typeface="微软雅黑"/>
                  <a:cs typeface="Times New Roman" panose="02020603050405020304" pitchFamily="18" charset="0"/>
                </a:rPr>
                <a:t>行为记录</a:t>
              </a:r>
              <a:endParaRPr lang="zh-CN" altLang="en-US" sz="2400" b="1" dirty="0">
                <a:solidFill>
                  <a:srgbClr val="FF0000"/>
                </a:solidFill>
                <a:latin typeface="微软雅黑"/>
                <a:ea typeface="微软雅黑"/>
                <a:cs typeface="Times New Roman" panose="02020603050405020304" pitchFamily="18" charset="0"/>
              </a:endParaRPr>
            </a:p>
          </p:txBody>
        </p:sp>
      </p:grpSp>
      <p:sp>
        <p:nvSpPr>
          <p:cNvPr id="46" name="Text Box 17"/>
          <p:cNvSpPr txBox="1">
            <a:spLocks noChangeArrowheads="1"/>
          </p:cNvSpPr>
          <p:nvPr/>
        </p:nvSpPr>
        <p:spPr bwMode="auto">
          <a:xfrm>
            <a:off x="2871275" y="175264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gn="r" eaLnBrk="1" hangingPunct="1"/>
            <a:r>
              <a:rPr lang="zh-CN" altLang="en-US" sz="2400" b="1" dirty="0" smtClean="0">
                <a:solidFill>
                  <a:srgbClr val="FF0000"/>
                </a:solidFill>
                <a:latin typeface="微软雅黑"/>
                <a:ea typeface="微软雅黑"/>
                <a:cs typeface="Times New Roman" panose="02020603050405020304" pitchFamily="18" charset="0"/>
              </a:rPr>
              <a:t>分析响应</a:t>
            </a:r>
            <a:endParaRPr lang="zh-CN" altLang="en-US" sz="2400" b="1" dirty="0">
              <a:solidFill>
                <a:srgbClr val="FF0000"/>
              </a:solidFill>
              <a:latin typeface="微软雅黑"/>
              <a:ea typeface="微软雅黑"/>
              <a:cs typeface="Times New Roman" panose="02020603050405020304" pitchFamily="18" charset="0"/>
            </a:endParaRPr>
          </a:p>
        </p:txBody>
      </p:sp>
      <p:grpSp>
        <p:nvGrpSpPr>
          <p:cNvPr id="47" name="Group 18"/>
          <p:cNvGrpSpPr>
            <a:grpSpLocks/>
          </p:cNvGrpSpPr>
          <p:nvPr/>
        </p:nvGrpSpPr>
        <p:grpSpPr bwMode="auto">
          <a:xfrm>
            <a:off x="3479914" y="2519297"/>
            <a:ext cx="1847850" cy="1857375"/>
            <a:chOff x="2240" y="1912"/>
            <a:chExt cx="1164" cy="1170"/>
          </a:xfrm>
        </p:grpSpPr>
        <p:pic>
          <p:nvPicPr>
            <p:cNvPr id="48"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40" y="1912"/>
              <a:ext cx="1164"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 Box 20"/>
            <p:cNvSpPr txBox="1">
              <a:spLocks noChangeArrowheads="1"/>
            </p:cNvSpPr>
            <p:nvPr/>
          </p:nvSpPr>
          <p:spPr bwMode="auto">
            <a:xfrm>
              <a:off x="2502" y="2211"/>
              <a:ext cx="571"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gn="ctr" eaLnBrk="1" hangingPunct="1"/>
              <a:r>
                <a:rPr lang="zh-CN" altLang="en-US" sz="2800" b="1" dirty="0">
                  <a:solidFill>
                    <a:prstClr val="white"/>
                  </a:solidFill>
                  <a:latin typeface="微软雅黑"/>
                  <a:ea typeface="微软雅黑"/>
                  <a:cs typeface="Times New Roman" panose="02020603050405020304" pitchFamily="18" charset="0"/>
                </a:rPr>
                <a:t>数据</a:t>
              </a:r>
              <a:endParaRPr lang="en-US" altLang="zh-CN" sz="2800" b="1" dirty="0" smtClean="0">
                <a:solidFill>
                  <a:prstClr val="white"/>
                </a:solidFill>
                <a:latin typeface="微软雅黑"/>
                <a:ea typeface="微软雅黑"/>
                <a:cs typeface="Times New Roman" panose="02020603050405020304" pitchFamily="18" charset="0"/>
              </a:endParaRPr>
            </a:p>
            <a:p>
              <a:pPr algn="ctr" eaLnBrk="1" hangingPunct="1"/>
              <a:r>
                <a:rPr lang="zh-CN" altLang="en-US" sz="2800" b="1" dirty="0" smtClean="0">
                  <a:solidFill>
                    <a:prstClr val="white"/>
                  </a:solidFill>
                  <a:latin typeface="微软雅黑"/>
                  <a:ea typeface="微软雅黑"/>
                  <a:cs typeface="Times New Roman" panose="02020603050405020304" pitchFamily="18" charset="0"/>
                </a:rPr>
                <a:t>安全</a:t>
              </a:r>
              <a:endParaRPr lang="zh-CN" altLang="en-US" sz="2800" b="1" dirty="0">
                <a:solidFill>
                  <a:prstClr val="white"/>
                </a:solidFill>
                <a:latin typeface="微软雅黑"/>
                <a:ea typeface="微软雅黑"/>
                <a:cs typeface="Times New Roman" panose="02020603050405020304" pitchFamily="18" charset="0"/>
              </a:endParaRPr>
            </a:p>
          </p:txBody>
        </p:sp>
      </p:grpSp>
      <p:sp>
        <p:nvSpPr>
          <p:cNvPr id="50" name="Text Box 21"/>
          <p:cNvSpPr txBox="1">
            <a:spLocks noChangeArrowheads="1"/>
          </p:cNvSpPr>
          <p:nvPr/>
        </p:nvSpPr>
        <p:spPr bwMode="auto">
          <a:xfrm>
            <a:off x="5519058" y="5240555"/>
            <a:ext cx="35766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eaLnBrk="1" hangingPunct="1">
              <a:buFont typeface="Wingdings" panose="05000000000000000000" pitchFamily="2" charset="2"/>
              <a:buNone/>
            </a:pPr>
            <a:r>
              <a:rPr lang="zh-CN" altLang="en-US" sz="1400" dirty="0" smtClean="0">
                <a:solidFill>
                  <a:prstClr val="black"/>
                </a:solidFill>
                <a:latin typeface="微软雅黑"/>
                <a:ea typeface="微软雅黑"/>
                <a:cs typeface="Times New Roman" panose="02020603050405020304" pitchFamily="18" charset="0"/>
              </a:rPr>
              <a:t>基于角色的访问权限（功能级、数据级）</a:t>
            </a:r>
            <a:endParaRPr lang="en-US" altLang="zh-CN" sz="1400" dirty="0" smtClean="0">
              <a:solidFill>
                <a:prstClr val="black"/>
              </a:solidFill>
              <a:latin typeface="微软雅黑"/>
              <a:ea typeface="微软雅黑"/>
              <a:cs typeface="Times New Roman" panose="02020603050405020304" pitchFamily="18" charset="0"/>
            </a:endParaRPr>
          </a:p>
          <a:p>
            <a:pPr eaLnBrk="1" hangingPunct="1">
              <a:buFont typeface="Wingdings" panose="05000000000000000000" pitchFamily="2" charset="2"/>
              <a:buNone/>
            </a:pPr>
            <a:r>
              <a:rPr lang="en-US" altLang="zh-CN" sz="1400" dirty="0" err="1" smtClean="0">
                <a:solidFill>
                  <a:prstClr val="black"/>
                </a:solidFill>
                <a:latin typeface="微软雅黑"/>
                <a:ea typeface="微软雅黑"/>
                <a:cs typeface="Times New Roman" panose="02020603050405020304" pitchFamily="18" charset="0"/>
              </a:rPr>
              <a:t>WebService</a:t>
            </a:r>
            <a:r>
              <a:rPr lang="zh-CN" altLang="en-US" sz="1400" dirty="0" smtClean="0">
                <a:solidFill>
                  <a:prstClr val="black"/>
                </a:solidFill>
                <a:latin typeface="微软雅黑"/>
                <a:ea typeface="微软雅黑"/>
                <a:cs typeface="Times New Roman" panose="02020603050405020304" pitchFamily="18" charset="0"/>
              </a:rPr>
              <a:t>、</a:t>
            </a:r>
            <a:r>
              <a:rPr lang="en-US" altLang="zh-CN" sz="1400" dirty="0" smtClean="0">
                <a:solidFill>
                  <a:prstClr val="black"/>
                </a:solidFill>
                <a:latin typeface="微软雅黑"/>
                <a:ea typeface="微软雅黑"/>
                <a:cs typeface="Times New Roman" panose="02020603050405020304" pitchFamily="18" charset="0"/>
              </a:rPr>
              <a:t>SDK</a:t>
            </a:r>
            <a:r>
              <a:rPr lang="zh-CN" altLang="en-US" sz="1400" dirty="0" smtClean="0">
                <a:solidFill>
                  <a:prstClr val="black"/>
                </a:solidFill>
                <a:latin typeface="微软雅黑"/>
                <a:ea typeface="微软雅黑"/>
                <a:cs typeface="Times New Roman" panose="02020603050405020304" pitchFamily="18" charset="0"/>
              </a:rPr>
              <a:t>安全访问数据</a:t>
            </a:r>
            <a:endParaRPr lang="zh-CN" altLang="en-US" sz="1400" dirty="0">
              <a:solidFill>
                <a:prstClr val="black"/>
              </a:solidFill>
              <a:latin typeface="微软雅黑"/>
              <a:ea typeface="微软雅黑"/>
              <a:cs typeface="Times New Roman" panose="02020603050405020304" pitchFamily="18" charset="0"/>
            </a:endParaRPr>
          </a:p>
        </p:txBody>
      </p:sp>
      <p:sp>
        <p:nvSpPr>
          <p:cNvPr id="51" name="Text Box 22"/>
          <p:cNvSpPr txBox="1">
            <a:spLocks noChangeArrowheads="1"/>
          </p:cNvSpPr>
          <p:nvPr/>
        </p:nvSpPr>
        <p:spPr bwMode="auto">
          <a:xfrm>
            <a:off x="247764" y="5275197"/>
            <a:ext cx="34559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eaLnBrk="1" hangingPunct="1">
              <a:buFont typeface="Wingdings" panose="05000000000000000000" pitchFamily="2" charset="2"/>
              <a:buNone/>
            </a:pPr>
            <a:r>
              <a:rPr lang="en-US" altLang="zh-CN" sz="1400" b="1" dirty="0" smtClean="0">
                <a:solidFill>
                  <a:prstClr val="black"/>
                </a:solidFill>
                <a:latin typeface="微软雅黑"/>
                <a:ea typeface="微软雅黑"/>
                <a:cs typeface="Times New Roman" panose="02020603050405020304" pitchFamily="18" charset="0"/>
              </a:rPr>
              <a:t>W</a:t>
            </a:r>
            <a:r>
              <a:rPr lang="en-US" altLang="zh-CN" sz="1400" dirty="0" smtClean="0">
                <a:solidFill>
                  <a:prstClr val="black"/>
                </a:solidFill>
                <a:latin typeface="微软雅黑"/>
                <a:ea typeface="微软雅黑"/>
                <a:cs typeface="Times New Roman" panose="02020603050405020304" pitchFamily="18" charset="0"/>
              </a:rPr>
              <a:t>hen(</a:t>
            </a:r>
            <a:r>
              <a:rPr lang="zh-CN" altLang="en-US" sz="1400" dirty="0" smtClean="0">
                <a:solidFill>
                  <a:prstClr val="black"/>
                </a:solidFill>
                <a:latin typeface="微软雅黑"/>
                <a:ea typeface="微软雅黑"/>
                <a:cs typeface="Times New Roman" panose="02020603050405020304" pitchFamily="18" charset="0"/>
              </a:rPr>
              <a:t>访问时间</a:t>
            </a:r>
            <a:r>
              <a:rPr lang="en-US" altLang="zh-CN" sz="1400" dirty="0" smtClean="0">
                <a:solidFill>
                  <a:prstClr val="black"/>
                </a:solidFill>
                <a:latin typeface="微软雅黑"/>
                <a:ea typeface="微软雅黑"/>
                <a:cs typeface="Times New Roman" panose="02020603050405020304" pitchFamily="18" charset="0"/>
              </a:rPr>
              <a:t>)</a:t>
            </a:r>
            <a:r>
              <a:rPr lang="zh-CN" altLang="en-US" sz="1400" dirty="0" smtClean="0">
                <a:solidFill>
                  <a:prstClr val="black"/>
                </a:solidFill>
                <a:latin typeface="微软雅黑"/>
                <a:ea typeface="微软雅黑"/>
                <a:cs typeface="Times New Roman" panose="02020603050405020304" pitchFamily="18" charset="0"/>
              </a:rPr>
              <a:t>，</a:t>
            </a:r>
            <a:r>
              <a:rPr lang="en-US" altLang="zh-CN" sz="1400" b="1" dirty="0" smtClean="0">
                <a:solidFill>
                  <a:prstClr val="black"/>
                </a:solidFill>
                <a:latin typeface="微软雅黑"/>
                <a:ea typeface="微软雅黑"/>
                <a:cs typeface="Times New Roman" panose="02020603050405020304" pitchFamily="18" charset="0"/>
              </a:rPr>
              <a:t>W</a:t>
            </a:r>
            <a:r>
              <a:rPr lang="en-US" altLang="zh-CN" sz="1400" dirty="0" smtClean="0">
                <a:solidFill>
                  <a:prstClr val="black"/>
                </a:solidFill>
                <a:latin typeface="微软雅黑"/>
                <a:ea typeface="微软雅黑"/>
                <a:cs typeface="Times New Roman" panose="02020603050405020304" pitchFamily="18" charset="0"/>
              </a:rPr>
              <a:t>ho(</a:t>
            </a:r>
            <a:r>
              <a:rPr lang="zh-CN" altLang="en-US" sz="1400" dirty="0" smtClean="0">
                <a:solidFill>
                  <a:prstClr val="black"/>
                </a:solidFill>
                <a:latin typeface="微软雅黑"/>
                <a:ea typeface="微软雅黑"/>
                <a:cs typeface="Times New Roman" panose="02020603050405020304" pitchFamily="18" charset="0"/>
              </a:rPr>
              <a:t>访问者</a:t>
            </a:r>
            <a:r>
              <a:rPr lang="en-US" altLang="zh-CN" sz="1400" dirty="0" smtClean="0">
                <a:solidFill>
                  <a:prstClr val="black"/>
                </a:solidFill>
                <a:latin typeface="微软雅黑"/>
                <a:ea typeface="微软雅黑"/>
                <a:cs typeface="Times New Roman" panose="02020603050405020304" pitchFamily="18" charset="0"/>
              </a:rPr>
              <a:t>)</a:t>
            </a:r>
            <a:r>
              <a:rPr lang="zh-CN" altLang="en-US" sz="1400" dirty="0" smtClean="0">
                <a:solidFill>
                  <a:prstClr val="black"/>
                </a:solidFill>
                <a:latin typeface="微软雅黑"/>
                <a:ea typeface="微软雅黑"/>
                <a:cs typeface="Times New Roman" panose="02020603050405020304" pitchFamily="18" charset="0"/>
              </a:rPr>
              <a:t>，</a:t>
            </a:r>
            <a:r>
              <a:rPr lang="en-US" altLang="zh-CN" sz="1400" b="1" dirty="0" smtClean="0">
                <a:solidFill>
                  <a:prstClr val="black"/>
                </a:solidFill>
                <a:latin typeface="微软雅黑"/>
                <a:ea typeface="微软雅黑"/>
                <a:cs typeface="Times New Roman" panose="02020603050405020304" pitchFamily="18" charset="0"/>
              </a:rPr>
              <a:t>W</a:t>
            </a:r>
            <a:r>
              <a:rPr lang="en-US" altLang="zh-CN" sz="1400" dirty="0" smtClean="0">
                <a:solidFill>
                  <a:prstClr val="black"/>
                </a:solidFill>
                <a:latin typeface="微软雅黑"/>
                <a:ea typeface="微软雅黑"/>
                <a:cs typeface="Times New Roman" panose="02020603050405020304" pitchFamily="18" charset="0"/>
              </a:rPr>
              <a:t>here</a:t>
            </a:r>
            <a:r>
              <a:rPr lang="zh-CN" altLang="en-US" sz="1400" dirty="0" smtClean="0">
                <a:solidFill>
                  <a:prstClr val="black"/>
                </a:solidFill>
                <a:latin typeface="微软雅黑"/>
                <a:ea typeface="微软雅黑"/>
                <a:cs typeface="Times New Roman" panose="02020603050405020304" pitchFamily="18" charset="0"/>
              </a:rPr>
              <a:t>（访问地点），</a:t>
            </a:r>
            <a:r>
              <a:rPr lang="en-US" altLang="zh-CN" sz="1400" b="1" dirty="0" smtClean="0">
                <a:solidFill>
                  <a:prstClr val="black"/>
                </a:solidFill>
                <a:latin typeface="微软雅黑"/>
                <a:ea typeface="微软雅黑"/>
                <a:cs typeface="Times New Roman" panose="02020603050405020304" pitchFamily="18" charset="0"/>
              </a:rPr>
              <a:t>W</a:t>
            </a:r>
            <a:r>
              <a:rPr lang="en-US" altLang="zh-CN" sz="1400" dirty="0" smtClean="0">
                <a:solidFill>
                  <a:prstClr val="black"/>
                </a:solidFill>
                <a:latin typeface="微软雅黑"/>
                <a:ea typeface="微软雅黑"/>
                <a:cs typeface="Times New Roman" panose="02020603050405020304" pitchFamily="18" charset="0"/>
              </a:rPr>
              <a:t>hat(</a:t>
            </a:r>
            <a:r>
              <a:rPr lang="zh-CN" altLang="en-US" sz="1400" dirty="0" smtClean="0">
                <a:solidFill>
                  <a:prstClr val="black"/>
                </a:solidFill>
                <a:latin typeface="微软雅黑"/>
                <a:ea typeface="微软雅黑"/>
                <a:cs typeface="Times New Roman" panose="02020603050405020304" pitchFamily="18" charset="0"/>
              </a:rPr>
              <a:t>访问内容</a:t>
            </a:r>
            <a:r>
              <a:rPr lang="en-US" altLang="zh-CN" sz="1400" dirty="0" smtClean="0">
                <a:solidFill>
                  <a:prstClr val="black"/>
                </a:solidFill>
                <a:latin typeface="微软雅黑"/>
                <a:ea typeface="微软雅黑"/>
                <a:cs typeface="Times New Roman" panose="02020603050405020304" pitchFamily="18" charset="0"/>
              </a:rPr>
              <a:t>)</a:t>
            </a:r>
            <a:endParaRPr lang="zh-CN" altLang="en-US" sz="1400" dirty="0">
              <a:solidFill>
                <a:prstClr val="black"/>
              </a:solidFill>
              <a:latin typeface="微软雅黑"/>
              <a:ea typeface="微软雅黑"/>
              <a:cs typeface="Times New Roman" panose="02020603050405020304" pitchFamily="18" charset="0"/>
            </a:endParaRPr>
          </a:p>
        </p:txBody>
      </p:sp>
      <p:sp>
        <p:nvSpPr>
          <p:cNvPr id="52" name="Text Box 23"/>
          <p:cNvSpPr txBox="1">
            <a:spLocks noChangeArrowheads="1"/>
          </p:cNvSpPr>
          <p:nvPr/>
        </p:nvSpPr>
        <p:spPr bwMode="auto">
          <a:xfrm>
            <a:off x="246971" y="1212784"/>
            <a:ext cx="3744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eaLnBrk="1" hangingPunct="1">
              <a:buFont typeface="Wingdings" panose="05000000000000000000" pitchFamily="2" charset="2"/>
              <a:buNone/>
            </a:pPr>
            <a:r>
              <a:rPr lang="zh-CN" altLang="en-US" sz="1400" dirty="0" smtClean="0">
                <a:solidFill>
                  <a:prstClr val="black"/>
                </a:solidFill>
                <a:latin typeface="微软雅黑"/>
                <a:ea typeface="微软雅黑"/>
                <a:cs typeface="Times New Roman" panose="02020603050405020304" pitchFamily="18" charset="0"/>
              </a:rPr>
              <a:t>数据驱动、</a:t>
            </a:r>
            <a:r>
              <a:rPr lang="zh-CN" altLang="en-US" sz="1400" dirty="0">
                <a:solidFill>
                  <a:prstClr val="black"/>
                </a:solidFill>
                <a:latin typeface="微软雅黑"/>
                <a:ea typeface="微软雅黑"/>
                <a:cs typeface="Times New Roman" panose="02020603050405020304" pitchFamily="18" charset="0"/>
              </a:rPr>
              <a:t>预警通知</a:t>
            </a:r>
            <a:r>
              <a:rPr lang="zh-CN" altLang="en-US" sz="1400" dirty="0" smtClean="0">
                <a:solidFill>
                  <a:prstClr val="black"/>
                </a:solidFill>
                <a:latin typeface="微软雅黑"/>
                <a:ea typeface="微软雅黑"/>
                <a:cs typeface="Times New Roman" panose="02020603050405020304" pitchFamily="18" charset="0"/>
              </a:rPr>
              <a:t>、非法用户黑名单、</a:t>
            </a:r>
            <a:endParaRPr lang="en-US" altLang="zh-CN" sz="1400" dirty="0" smtClean="0">
              <a:solidFill>
                <a:prstClr val="black"/>
              </a:solidFill>
              <a:latin typeface="微软雅黑"/>
              <a:ea typeface="微软雅黑"/>
              <a:cs typeface="Times New Roman" panose="02020603050405020304" pitchFamily="18" charset="0"/>
            </a:endParaRPr>
          </a:p>
          <a:p>
            <a:pPr eaLnBrk="1" hangingPunct="1">
              <a:buFont typeface="Wingdings" panose="05000000000000000000" pitchFamily="2" charset="2"/>
              <a:buNone/>
            </a:pPr>
            <a:r>
              <a:rPr lang="zh-CN" altLang="en-US" sz="1400" dirty="0" smtClean="0">
                <a:solidFill>
                  <a:prstClr val="black"/>
                </a:solidFill>
                <a:latin typeface="微软雅黑"/>
                <a:ea typeface="微软雅黑"/>
                <a:cs typeface="Times New Roman" panose="02020603050405020304" pitchFamily="18" charset="0"/>
              </a:rPr>
              <a:t>常用访问效率优化</a:t>
            </a:r>
            <a:endParaRPr lang="zh-CN" altLang="en-US" sz="1400" dirty="0">
              <a:solidFill>
                <a:prstClr val="black"/>
              </a:solidFill>
              <a:latin typeface="微软雅黑"/>
              <a:ea typeface="微软雅黑"/>
              <a:cs typeface="Times New Roman" panose="02020603050405020304" pitchFamily="18" charset="0"/>
            </a:endParaRPr>
          </a:p>
        </p:txBody>
      </p:sp>
      <p:pic>
        <p:nvPicPr>
          <p:cNvPr id="53" name="Picture 24"/>
          <p:cNvPicPr>
            <a:picLocks noChangeAspect="1" noChangeArrowheads="1"/>
          </p:cNvPicPr>
          <p:nvPr/>
        </p:nvPicPr>
        <p:blipFill>
          <a:blip r:embed="rId11"/>
          <a:srcRect b="11258"/>
          <a:stretch>
            <a:fillRect/>
          </a:stretch>
        </p:blipFill>
        <p:spPr bwMode="auto">
          <a:xfrm>
            <a:off x="5979484" y="3597492"/>
            <a:ext cx="2493962" cy="1563687"/>
          </a:xfrm>
          <a:prstGeom prst="rect">
            <a:avLst/>
          </a:prstGeom>
          <a:noFill/>
          <a:ln w="19050">
            <a:solidFill>
              <a:srgbClr val="000000"/>
            </a:solidFill>
            <a:miter lim="800000"/>
            <a:headEnd/>
            <a:tailEnd/>
          </a:ln>
          <a:effectLst>
            <a:outerShdw dist="35921" dir="2700000" algn="ctr" rotWithShape="0">
              <a:sysClr val="windowText" lastClr="000000"/>
            </a:outerShdw>
          </a:effectLst>
        </p:spPr>
      </p:pic>
      <p:pic>
        <p:nvPicPr>
          <p:cNvPr id="54" name="Picture 25"/>
          <p:cNvPicPr>
            <a:picLocks noChangeAspect="1" noChangeArrowheads="1"/>
          </p:cNvPicPr>
          <p:nvPr/>
        </p:nvPicPr>
        <p:blipFill>
          <a:blip r:embed="rId12"/>
          <a:srcRect/>
          <a:stretch>
            <a:fillRect/>
          </a:stretch>
        </p:blipFill>
        <p:spPr bwMode="auto">
          <a:xfrm>
            <a:off x="381114" y="1751513"/>
            <a:ext cx="2313034" cy="1475809"/>
          </a:xfrm>
          <a:prstGeom prst="rect">
            <a:avLst/>
          </a:prstGeom>
          <a:noFill/>
          <a:ln w="19050">
            <a:solidFill>
              <a:srgbClr val="000000"/>
            </a:solidFill>
            <a:miter lim="800000"/>
            <a:headEnd/>
            <a:tailEnd/>
          </a:ln>
          <a:effectLst>
            <a:outerShdw dist="35921" dir="2700000" algn="ctr" rotWithShape="0">
              <a:sysClr val="windowText" lastClr="000000"/>
            </a:outerShdw>
          </a:effectLst>
        </p:spPr>
      </p:pic>
      <p:pic>
        <p:nvPicPr>
          <p:cNvPr id="55" name="Picture 26"/>
          <p:cNvPicPr>
            <a:picLocks noChangeAspect="1" noChangeArrowheads="1"/>
          </p:cNvPicPr>
          <p:nvPr/>
        </p:nvPicPr>
        <p:blipFill>
          <a:blip r:embed="rId13"/>
          <a:srcRect l="13278" t="13309" r="20332"/>
          <a:stretch>
            <a:fillRect/>
          </a:stretch>
        </p:blipFill>
        <p:spPr bwMode="auto">
          <a:xfrm>
            <a:off x="381114" y="3598797"/>
            <a:ext cx="2286000" cy="1563687"/>
          </a:xfrm>
          <a:prstGeom prst="rect">
            <a:avLst/>
          </a:prstGeom>
          <a:noFill/>
          <a:ln w="19050">
            <a:solidFill>
              <a:srgbClr val="000000"/>
            </a:solidFill>
            <a:miter lim="800000"/>
            <a:headEnd/>
            <a:tailEnd/>
          </a:ln>
          <a:effectLst>
            <a:outerShdw dist="35921" dir="2700000" algn="ctr" rotWithShape="0">
              <a:sysClr val="windowText" lastClr="000000"/>
            </a:outerShdw>
          </a:effectLst>
        </p:spPr>
      </p:pic>
      <p:pic>
        <p:nvPicPr>
          <p:cNvPr id="56" name="Picture 27"/>
          <p:cNvPicPr>
            <a:picLocks noChangeAspect="1" noChangeArrowheads="1"/>
          </p:cNvPicPr>
          <p:nvPr/>
        </p:nvPicPr>
        <p:blipFill>
          <a:blip r:embed="rId14"/>
          <a:srcRect/>
          <a:stretch>
            <a:fillRect/>
          </a:stretch>
        </p:blipFill>
        <p:spPr bwMode="auto">
          <a:xfrm>
            <a:off x="6008802" y="1766822"/>
            <a:ext cx="2493962" cy="1460500"/>
          </a:xfrm>
          <a:prstGeom prst="rect">
            <a:avLst/>
          </a:prstGeom>
          <a:noFill/>
          <a:ln w="19050">
            <a:solidFill>
              <a:srgbClr val="000000"/>
            </a:solidFill>
            <a:miter lim="800000"/>
            <a:headEnd/>
            <a:tailEnd/>
          </a:ln>
          <a:effectLst>
            <a:outerShdw dist="35921" dir="2700000" algn="ctr" rotWithShape="0">
              <a:sysClr val="windowText" lastClr="000000"/>
            </a:outerShdw>
          </a:effectLst>
        </p:spPr>
      </p:pic>
      <p:sp>
        <p:nvSpPr>
          <p:cNvPr id="57" name="Rectangle 28"/>
          <p:cNvSpPr>
            <a:spLocks noChangeArrowheads="1"/>
          </p:cNvSpPr>
          <p:nvPr/>
        </p:nvSpPr>
        <p:spPr bwMode="auto">
          <a:xfrm>
            <a:off x="381114" y="2271131"/>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defPPr>
              <a:defRPr lang="en-US"/>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eaLnBrk="1" hangingPunct="1"/>
            <a:endParaRPr lang="zh-CN" altLang="en-US">
              <a:solidFill>
                <a:prstClr val="black"/>
              </a:solidFill>
              <a:latin typeface="微软雅黑"/>
              <a:ea typeface="微软雅黑"/>
            </a:endParaRPr>
          </a:p>
        </p:txBody>
      </p:sp>
      <p:sp>
        <p:nvSpPr>
          <p:cNvPr id="58" name="Text Box 29"/>
          <p:cNvSpPr txBox="1">
            <a:spLocks noChangeArrowheads="1"/>
          </p:cNvSpPr>
          <p:nvPr/>
        </p:nvSpPr>
        <p:spPr bwMode="auto">
          <a:xfrm>
            <a:off x="5591502" y="1188039"/>
            <a:ext cx="3200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eaLnBrk="1" hangingPunct="1">
              <a:buFont typeface="Wingdings" panose="05000000000000000000" pitchFamily="2" charset="2"/>
              <a:buNone/>
            </a:pPr>
            <a:r>
              <a:rPr lang="zh-CN" altLang="zh-CN" sz="1400" dirty="0" smtClean="0">
                <a:solidFill>
                  <a:prstClr val="black"/>
                </a:solidFill>
                <a:latin typeface="微软雅黑"/>
                <a:ea typeface="微软雅黑"/>
              </a:rPr>
              <a:t>服务器</a:t>
            </a:r>
            <a:r>
              <a:rPr lang="zh-CN" altLang="zh-CN" sz="1400" dirty="0">
                <a:solidFill>
                  <a:prstClr val="black"/>
                </a:solidFill>
                <a:latin typeface="微软雅黑"/>
                <a:ea typeface="微软雅黑"/>
              </a:rPr>
              <a:t>状态，存储器状态</a:t>
            </a:r>
            <a:r>
              <a:rPr lang="zh-CN" altLang="zh-CN" sz="1400" dirty="0" smtClean="0">
                <a:solidFill>
                  <a:prstClr val="black"/>
                </a:solidFill>
                <a:latin typeface="微软雅黑"/>
                <a:ea typeface="微软雅黑"/>
              </a:rPr>
              <a:t>，</a:t>
            </a:r>
            <a:r>
              <a:rPr lang="zh-CN" altLang="en-US" sz="1400" dirty="0" smtClean="0">
                <a:solidFill>
                  <a:prstClr val="black"/>
                </a:solidFill>
                <a:latin typeface="微软雅黑"/>
                <a:ea typeface="微软雅黑"/>
              </a:rPr>
              <a:t>消息及</a:t>
            </a:r>
            <a:r>
              <a:rPr lang="zh-CN" altLang="zh-CN" sz="1400" dirty="0" smtClean="0">
                <a:solidFill>
                  <a:prstClr val="black"/>
                </a:solidFill>
                <a:latin typeface="微软雅黑"/>
                <a:ea typeface="微软雅黑"/>
              </a:rPr>
              <a:t>服务</a:t>
            </a:r>
            <a:r>
              <a:rPr lang="zh-CN" altLang="zh-CN" sz="1400" dirty="0">
                <a:solidFill>
                  <a:prstClr val="black"/>
                </a:solidFill>
                <a:latin typeface="微软雅黑"/>
                <a:ea typeface="微软雅黑"/>
              </a:rPr>
              <a:t>的调用情况，数据采集的情况</a:t>
            </a:r>
            <a:endParaRPr lang="zh-CN" altLang="en-US" sz="1400" dirty="0">
              <a:solidFill>
                <a:prstClr val="black"/>
              </a:solidFill>
              <a:latin typeface="微软雅黑"/>
              <a:ea typeface="微软雅黑"/>
              <a:cs typeface="Times New Roman" panose="02020603050405020304" pitchFamily="18" charset="0"/>
            </a:endParaRPr>
          </a:p>
        </p:txBody>
      </p:sp>
    </p:spTree>
    <p:extLst>
      <p:ext uri="{BB962C8B-B14F-4D97-AF65-F5344CB8AC3E}">
        <p14:creationId xmlns:p14="http://schemas.microsoft.com/office/powerpoint/2010/main" val="2527107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14400"/>
            <a:ext cx="89916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p:cNvSpPr txBox="1">
            <a:spLocks noChangeArrowheads="1"/>
          </p:cNvSpPr>
          <p:nvPr/>
        </p:nvSpPr>
        <p:spPr bwMode="auto">
          <a:xfrm>
            <a:off x="76200" y="152400"/>
            <a:ext cx="7924800" cy="584200"/>
          </a:xfrm>
          <a:prstGeom prst="rect">
            <a:avLst/>
          </a:prstGeom>
          <a:noFill/>
          <a:ln w="9525">
            <a:noFill/>
            <a:miter lim="800000"/>
            <a:headEnd/>
            <a:tailEnd/>
          </a:ln>
        </p:spPr>
        <p:txBody>
          <a:bodyPr>
            <a:spAutoFit/>
          </a:bodyPr>
          <a:lstStyle/>
          <a:p>
            <a:pPr>
              <a:buSzPct val="25000"/>
              <a:buFont typeface="Wingdings" pitchFamily="2" charset="2"/>
              <a:buNone/>
              <a:defRPr/>
            </a:pPr>
            <a:r>
              <a:rPr lang="zh-CN" altLang="en-US" sz="3200" b="1" dirty="0">
                <a:solidFill>
                  <a:srgbClr val="C0504D"/>
                </a:solidFill>
                <a:latin typeface="微软雅黑" pitchFamily="34" charset="-122"/>
                <a:ea typeface="微软雅黑" pitchFamily="34" charset="-122"/>
                <a:cs typeface="+mj-cs"/>
              </a:rPr>
              <a:t>数据中心 </a:t>
            </a:r>
            <a:r>
              <a:rPr lang="en-US" altLang="zh-CN" sz="3200" b="1" dirty="0">
                <a:solidFill>
                  <a:srgbClr val="C0504D"/>
                </a:solidFill>
                <a:latin typeface="微软雅黑" pitchFamily="34" charset="-122"/>
                <a:ea typeface="微软雅黑" pitchFamily="34" charset="-122"/>
                <a:cs typeface="+mj-cs"/>
              </a:rPr>
              <a:t>- </a:t>
            </a:r>
            <a:r>
              <a:rPr lang="zh-CN" altLang="en-US" sz="3200" b="1" dirty="0">
                <a:solidFill>
                  <a:srgbClr val="C0504D"/>
                </a:solidFill>
                <a:latin typeface="微软雅黑" pitchFamily="34" charset="-122"/>
                <a:ea typeface="微软雅黑" pitchFamily="34" charset="-122"/>
                <a:cs typeface="+mj-cs"/>
              </a:rPr>
              <a:t>信息模型</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pPr>
              <a:buSzPct val="25000"/>
              <a:defRPr/>
            </a:pPr>
            <a:r>
              <a:rPr lang="zh-CN" altLang="en-US" b="1" kern="1200" dirty="0" smtClean="0">
                <a:solidFill>
                  <a:srgbClr val="C0504D"/>
                </a:solidFill>
                <a:latin typeface="微软雅黑" pitchFamily="34" charset="-122"/>
                <a:ea typeface="微软雅黑" pitchFamily="34" charset="-122"/>
              </a:rPr>
              <a:t>患者</a:t>
            </a:r>
            <a:r>
              <a:rPr lang="zh-CN" altLang="en-US" b="1" kern="1200" dirty="0">
                <a:solidFill>
                  <a:srgbClr val="C0504D"/>
                </a:solidFill>
                <a:latin typeface="微软雅黑" pitchFamily="34" charset="-122"/>
                <a:ea typeface="微软雅黑" pitchFamily="34" charset="-122"/>
              </a:rPr>
              <a:t>主</a:t>
            </a:r>
            <a:r>
              <a:rPr lang="zh-CN" altLang="en-US" b="1" kern="1200" dirty="0" smtClean="0">
                <a:solidFill>
                  <a:srgbClr val="C0504D"/>
                </a:solidFill>
                <a:latin typeface="微软雅黑" pitchFamily="34" charset="-122"/>
                <a:ea typeface="微软雅黑" pitchFamily="34" charset="-122"/>
              </a:rPr>
              <a:t>索引 </a:t>
            </a:r>
            <a:r>
              <a:rPr lang="en-US" altLang="zh-CN" b="1" kern="1200" dirty="0" smtClean="0">
                <a:solidFill>
                  <a:srgbClr val="C0504D"/>
                </a:solidFill>
                <a:latin typeface="微软雅黑" pitchFamily="34" charset="-122"/>
                <a:ea typeface="微软雅黑" pitchFamily="34" charset="-122"/>
              </a:rPr>
              <a:t>– </a:t>
            </a:r>
            <a:r>
              <a:rPr lang="zh-CN" altLang="en-US" b="1" kern="1200" dirty="0" smtClean="0">
                <a:solidFill>
                  <a:srgbClr val="C0504D"/>
                </a:solidFill>
                <a:latin typeface="微软雅黑" pitchFamily="34" charset="-122"/>
                <a:ea typeface="微软雅黑" pitchFamily="34" charset="-122"/>
              </a:rPr>
              <a:t>建设目标</a:t>
            </a:r>
            <a:endParaRPr lang="zh-CN" altLang="en-US" b="1" kern="1200" dirty="0">
              <a:solidFill>
                <a:srgbClr val="C0504D"/>
              </a:solidFill>
              <a:latin typeface="微软雅黑" pitchFamily="34" charset="-122"/>
              <a:ea typeface="微软雅黑" pitchFamily="34" charset="-122"/>
            </a:endParaRPr>
          </a:p>
        </p:txBody>
      </p:sp>
      <p:graphicFrame>
        <p:nvGraphicFramePr>
          <p:cNvPr id="5" name="图示 4"/>
          <p:cNvGraphicFramePr/>
          <p:nvPr>
            <p:extLst>
              <p:ext uri="{D42A27DB-BD31-4B8C-83A1-F6EECF244321}">
                <p14:modId xmlns:p14="http://schemas.microsoft.com/office/powerpoint/2010/main" val="3027556961"/>
              </p:ext>
            </p:extLst>
          </p:nvPr>
        </p:nvGraphicFramePr>
        <p:xfrm>
          <a:off x="1907704" y="1295400"/>
          <a:ext cx="5328592" cy="4824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2260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pPr>
              <a:buSzPct val="25000"/>
              <a:defRPr/>
            </a:pPr>
            <a:r>
              <a:rPr lang="zh-CN" altLang="en-US" b="1" kern="1200" dirty="0" smtClean="0">
                <a:solidFill>
                  <a:srgbClr val="C0504D"/>
                </a:solidFill>
                <a:latin typeface="微软雅黑" pitchFamily="34" charset="-122"/>
                <a:ea typeface="微软雅黑" pitchFamily="34" charset="-122"/>
              </a:rPr>
              <a:t>患者</a:t>
            </a:r>
            <a:r>
              <a:rPr lang="zh-CN" altLang="en-US" b="1" kern="1200" dirty="0">
                <a:solidFill>
                  <a:srgbClr val="C0504D"/>
                </a:solidFill>
                <a:latin typeface="微软雅黑" pitchFamily="34" charset="-122"/>
                <a:ea typeface="微软雅黑" pitchFamily="34" charset="-122"/>
              </a:rPr>
              <a:t>主</a:t>
            </a:r>
            <a:r>
              <a:rPr lang="zh-CN" altLang="en-US" b="1" kern="1200" dirty="0" smtClean="0">
                <a:solidFill>
                  <a:srgbClr val="C0504D"/>
                </a:solidFill>
                <a:latin typeface="微软雅黑" pitchFamily="34" charset="-122"/>
                <a:ea typeface="微软雅黑" pitchFamily="34" charset="-122"/>
              </a:rPr>
              <a:t>索引 </a:t>
            </a:r>
            <a:r>
              <a:rPr lang="en-US" altLang="zh-CN" b="1" kern="1200" dirty="0" smtClean="0">
                <a:solidFill>
                  <a:srgbClr val="C0504D"/>
                </a:solidFill>
                <a:latin typeface="微软雅黑" pitchFamily="34" charset="-122"/>
                <a:ea typeface="微软雅黑" pitchFamily="34" charset="-122"/>
              </a:rPr>
              <a:t>– </a:t>
            </a:r>
            <a:r>
              <a:rPr lang="zh-CN" altLang="en-US" b="1" kern="1200" dirty="0" smtClean="0">
                <a:solidFill>
                  <a:srgbClr val="C0504D"/>
                </a:solidFill>
                <a:latin typeface="微软雅黑" pitchFamily="34" charset="-122"/>
                <a:ea typeface="微软雅黑" pitchFamily="34" charset="-122"/>
              </a:rPr>
              <a:t>关键特性</a:t>
            </a:r>
            <a:endParaRPr lang="zh-CN" altLang="en-US" b="1" kern="1200" dirty="0">
              <a:solidFill>
                <a:srgbClr val="C0504D"/>
              </a:solidFill>
              <a:latin typeface="微软雅黑" pitchFamily="34" charset="-122"/>
              <a:ea typeface="微软雅黑" pitchFamily="34" charset="-122"/>
            </a:endParaRPr>
          </a:p>
        </p:txBody>
      </p:sp>
      <p:sp>
        <p:nvSpPr>
          <p:cNvPr id="48131" name="矩形 4"/>
          <p:cNvSpPr>
            <a:spLocks noChangeArrowheads="1"/>
          </p:cNvSpPr>
          <p:nvPr/>
        </p:nvSpPr>
        <p:spPr bwMode="auto">
          <a:xfrm>
            <a:off x="76200" y="941388"/>
            <a:ext cx="8915400"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en-US" altLang="zh-CN" sz="1600" dirty="0">
                <a:latin typeface="微软雅黑" pitchFamily="34" charset="-122"/>
                <a:ea typeface="微软雅黑" pitchFamily="34" charset="-122"/>
                <a:cs typeface="宋体" pitchFamily="2" charset="-122"/>
              </a:rPr>
              <a:t>      </a:t>
            </a:r>
            <a:r>
              <a:rPr lang="zh-CN" altLang="en-US" sz="1600" dirty="0">
                <a:latin typeface="微软雅黑" pitchFamily="34" charset="-122"/>
                <a:ea typeface="微软雅黑" pitchFamily="34" charset="-122"/>
                <a:cs typeface="宋体" pitchFamily="2" charset="-122"/>
              </a:rPr>
              <a:t>患者主索引管理简称为</a:t>
            </a:r>
            <a:r>
              <a:rPr lang="en-US" altLang="zh-CN" sz="1600" b="1" dirty="0">
                <a:latin typeface="微软雅黑" pitchFamily="34" charset="-122"/>
                <a:ea typeface="微软雅黑" pitchFamily="34" charset="-122"/>
                <a:cs typeface="宋体" pitchFamily="2" charset="-122"/>
              </a:rPr>
              <a:t>EMPI</a:t>
            </a:r>
            <a:r>
              <a:rPr lang="zh-CN" altLang="en-US" sz="1600" dirty="0">
                <a:latin typeface="微软雅黑" pitchFamily="34" charset="-122"/>
                <a:ea typeface="微软雅黑" pitchFamily="34" charset="-122"/>
                <a:cs typeface="宋体" pitchFamily="2" charset="-122"/>
              </a:rPr>
              <a:t>，</a:t>
            </a:r>
            <a:r>
              <a:rPr lang="en-US" altLang="zh-CN" sz="1600" dirty="0">
                <a:latin typeface="微软雅黑" pitchFamily="34" charset="-122"/>
                <a:ea typeface="微软雅黑" pitchFamily="34" charset="-122"/>
                <a:cs typeface="宋体" pitchFamily="2" charset="-122"/>
              </a:rPr>
              <a:t>EMPI</a:t>
            </a:r>
            <a:r>
              <a:rPr lang="zh-CN" altLang="zh-CN" sz="1600" dirty="0">
                <a:latin typeface="微软雅黑" pitchFamily="34" charset="-122"/>
                <a:ea typeface="微软雅黑" pitchFamily="34" charset="-122"/>
                <a:cs typeface="宋体" pitchFamily="2" charset="-122"/>
              </a:rPr>
              <a:t>前端主要完成数据采集工作，通过</a:t>
            </a:r>
            <a:r>
              <a:rPr lang="zh-CN" altLang="en-US" sz="1600" dirty="0">
                <a:latin typeface="微软雅黑" pitchFamily="34" charset="-122"/>
                <a:ea typeface="微软雅黑" pitchFamily="34" charset="-122"/>
                <a:cs typeface="宋体" pitchFamily="2" charset="-122"/>
              </a:rPr>
              <a:t>医疗服务总线</a:t>
            </a:r>
            <a:r>
              <a:rPr lang="en-US" altLang="zh-CN" sz="1600" dirty="0">
                <a:latin typeface="微软雅黑" pitchFamily="34" charset="-122"/>
                <a:ea typeface="微软雅黑" pitchFamily="34" charset="-122"/>
                <a:cs typeface="宋体" pitchFamily="2" charset="-122"/>
              </a:rPr>
              <a:t>HSB</a:t>
            </a:r>
            <a:r>
              <a:rPr lang="zh-CN" altLang="zh-CN" sz="1600" dirty="0">
                <a:latin typeface="微软雅黑" pitchFamily="34" charset="-122"/>
                <a:ea typeface="微软雅黑" pitchFamily="34" charset="-122"/>
                <a:cs typeface="宋体" pitchFamily="2" charset="-122"/>
              </a:rPr>
              <a:t>接口供</a:t>
            </a:r>
            <a:r>
              <a:rPr lang="zh-CN" altLang="en-US" sz="1600" dirty="0">
                <a:latin typeface="微软雅黑" pitchFamily="34" charset="-122"/>
                <a:ea typeface="微软雅黑" pitchFamily="34" charset="-122"/>
                <a:cs typeface="宋体" pitchFamily="2" charset="-122"/>
              </a:rPr>
              <a:t>医院的</a:t>
            </a:r>
            <a:r>
              <a:rPr lang="zh-CN" altLang="zh-CN" sz="1600" dirty="0">
                <a:latin typeface="微软雅黑" pitchFamily="34" charset="-122"/>
                <a:ea typeface="微软雅黑" pitchFamily="34" charset="-122"/>
                <a:cs typeface="宋体" pitchFamily="2" charset="-122"/>
              </a:rPr>
              <a:t>人、财、物管理系统</a:t>
            </a:r>
            <a:r>
              <a:rPr lang="en-US" altLang="zh-CN" sz="1600" dirty="0">
                <a:latin typeface="微软雅黑" pitchFamily="34" charset="-122"/>
                <a:ea typeface="微软雅黑" pitchFamily="34" charset="-122"/>
                <a:cs typeface="宋体" pitchFamily="2" charset="-122"/>
              </a:rPr>
              <a:t>HIS</a:t>
            </a:r>
            <a:r>
              <a:rPr lang="zh-CN" altLang="zh-CN" sz="1600" dirty="0">
                <a:latin typeface="微软雅黑" pitchFamily="34" charset="-122"/>
                <a:ea typeface="微软雅黑" pitchFamily="34" charset="-122"/>
                <a:cs typeface="宋体" pitchFamily="2" charset="-122"/>
              </a:rPr>
              <a:t>、</a:t>
            </a:r>
            <a:r>
              <a:rPr lang="en-US" altLang="zh-CN" sz="1600" dirty="0">
                <a:latin typeface="微软雅黑" pitchFamily="34" charset="-122"/>
                <a:ea typeface="微软雅黑" pitchFamily="34" charset="-122"/>
                <a:cs typeface="宋体" pitchFamily="2" charset="-122"/>
              </a:rPr>
              <a:t>LIS</a:t>
            </a:r>
            <a:r>
              <a:rPr lang="zh-CN" altLang="zh-CN" sz="1600" dirty="0">
                <a:latin typeface="微软雅黑" pitchFamily="34" charset="-122"/>
                <a:ea typeface="微软雅黑" pitchFamily="34" charset="-122"/>
                <a:cs typeface="宋体" pitchFamily="2" charset="-122"/>
              </a:rPr>
              <a:t>、</a:t>
            </a:r>
            <a:r>
              <a:rPr lang="en-US" altLang="zh-CN" sz="1600" dirty="0">
                <a:latin typeface="微软雅黑" pitchFamily="34" charset="-122"/>
                <a:ea typeface="微软雅黑" pitchFamily="34" charset="-122"/>
                <a:cs typeface="宋体" pitchFamily="2" charset="-122"/>
              </a:rPr>
              <a:t>PACS</a:t>
            </a:r>
            <a:r>
              <a:rPr lang="zh-CN" altLang="zh-CN" sz="1600" dirty="0">
                <a:latin typeface="微软雅黑" pitchFamily="34" charset="-122"/>
                <a:ea typeface="微软雅黑" pitchFamily="34" charset="-122"/>
                <a:cs typeface="宋体" pitchFamily="2" charset="-122"/>
              </a:rPr>
              <a:t>等调用，同时</a:t>
            </a:r>
            <a:r>
              <a:rPr lang="en-US" altLang="zh-CN" sz="1600" dirty="0">
                <a:latin typeface="微软雅黑" pitchFamily="34" charset="-122"/>
                <a:ea typeface="微软雅黑" pitchFamily="34" charset="-122"/>
                <a:cs typeface="宋体" pitchFamily="2" charset="-122"/>
              </a:rPr>
              <a:t>EMPI</a:t>
            </a:r>
            <a:r>
              <a:rPr lang="zh-CN" altLang="zh-CN" sz="1600" dirty="0">
                <a:latin typeface="微软雅黑" pitchFamily="34" charset="-122"/>
                <a:ea typeface="微软雅黑" pitchFamily="34" charset="-122"/>
                <a:cs typeface="宋体" pitchFamily="2" charset="-122"/>
              </a:rPr>
              <a:t>链接组件采用特有的匹配算法，确定患者唯一标识，实时性的把符合条件的数据推送到</a:t>
            </a:r>
            <a:r>
              <a:rPr lang="zh-CN" altLang="en-US" sz="1600" dirty="0">
                <a:latin typeface="微软雅黑" pitchFamily="34" charset="-122"/>
                <a:ea typeface="微软雅黑" pitchFamily="34" charset="-122"/>
                <a:cs typeface="宋体" pitchFamily="2" charset="-122"/>
              </a:rPr>
              <a:t>医院</a:t>
            </a:r>
            <a:r>
              <a:rPr lang="en-US" altLang="zh-CN" sz="1600" dirty="0">
                <a:latin typeface="微软雅黑" pitchFamily="34" charset="-122"/>
                <a:ea typeface="微软雅黑" pitchFamily="34" charset="-122"/>
                <a:cs typeface="宋体" pitchFamily="2" charset="-122"/>
              </a:rPr>
              <a:t>EMPI</a:t>
            </a:r>
            <a:r>
              <a:rPr lang="zh-CN" altLang="zh-CN" sz="1600" dirty="0">
                <a:latin typeface="微软雅黑" pitchFamily="34" charset="-122"/>
                <a:ea typeface="微软雅黑" pitchFamily="34" charset="-122"/>
                <a:cs typeface="宋体" pitchFamily="2" charset="-122"/>
              </a:rPr>
              <a:t>索引库及存储库，完成</a:t>
            </a:r>
            <a:r>
              <a:rPr lang="en-US" altLang="zh-CN" sz="1600" dirty="0">
                <a:latin typeface="微软雅黑" pitchFamily="34" charset="-122"/>
                <a:ea typeface="微软雅黑" pitchFamily="34" charset="-122"/>
                <a:cs typeface="宋体" pitchFamily="2" charset="-122"/>
              </a:rPr>
              <a:t>EMPI</a:t>
            </a:r>
            <a:r>
              <a:rPr lang="zh-CN" altLang="zh-CN" sz="1600" dirty="0">
                <a:latin typeface="微软雅黑" pitchFamily="34" charset="-122"/>
                <a:ea typeface="微软雅黑" pitchFamily="34" charset="-122"/>
                <a:cs typeface="宋体" pitchFamily="2" charset="-122"/>
              </a:rPr>
              <a:t>注册。同时通过</a:t>
            </a:r>
            <a:r>
              <a:rPr lang="en-US" altLang="zh-CN" sz="1600" dirty="0">
                <a:latin typeface="微软雅黑" pitchFamily="34" charset="-122"/>
                <a:ea typeface="微软雅黑" pitchFamily="34" charset="-122"/>
                <a:cs typeface="宋体" pitchFamily="2" charset="-122"/>
              </a:rPr>
              <a:t>EMPI</a:t>
            </a:r>
            <a:r>
              <a:rPr lang="zh-CN" altLang="zh-CN" sz="1600" dirty="0">
                <a:latin typeface="微软雅黑" pitchFamily="34" charset="-122"/>
                <a:ea typeface="微软雅黑" pitchFamily="34" charset="-122"/>
                <a:cs typeface="宋体" pitchFamily="2" charset="-122"/>
              </a:rPr>
              <a:t>查询组件标准的</a:t>
            </a:r>
            <a:r>
              <a:rPr lang="en-US" altLang="zh-CN" sz="1600" dirty="0">
                <a:latin typeface="微软雅黑" pitchFamily="34" charset="-122"/>
                <a:ea typeface="微软雅黑" pitchFamily="34" charset="-122"/>
                <a:cs typeface="宋体" pitchFamily="2" charset="-122"/>
              </a:rPr>
              <a:t>Web Service</a:t>
            </a:r>
            <a:r>
              <a:rPr lang="zh-CN" altLang="zh-CN" sz="1600" dirty="0">
                <a:latin typeface="微软雅黑" pitchFamily="34" charset="-122"/>
                <a:ea typeface="微软雅黑" pitchFamily="34" charset="-122"/>
                <a:cs typeface="宋体" pitchFamily="2" charset="-122"/>
              </a:rPr>
              <a:t>接口向</a:t>
            </a:r>
            <a:r>
              <a:rPr lang="zh-CN" altLang="en-US" sz="1600" dirty="0">
                <a:latin typeface="微软雅黑" pitchFamily="34" charset="-122"/>
                <a:ea typeface="微软雅黑" pitchFamily="34" charset="-122"/>
                <a:cs typeface="宋体" pitchFamily="2" charset="-122"/>
              </a:rPr>
              <a:t>集团管辖</a:t>
            </a:r>
            <a:r>
              <a:rPr lang="zh-CN" altLang="zh-CN" sz="1600" dirty="0">
                <a:latin typeface="微软雅黑" pitchFamily="34" charset="-122"/>
                <a:ea typeface="微软雅黑" pitchFamily="34" charset="-122"/>
                <a:cs typeface="宋体" pitchFamily="2" charset="-122"/>
              </a:rPr>
              <a:t>医疗机构</a:t>
            </a:r>
            <a:r>
              <a:rPr lang="zh-CN" altLang="en-US" sz="1600" dirty="0">
                <a:latin typeface="微软雅黑" pitchFamily="34" charset="-122"/>
                <a:ea typeface="微软雅黑" pitchFamily="34" charset="-122"/>
                <a:cs typeface="宋体" pitchFamily="2" charset="-122"/>
              </a:rPr>
              <a:t>的</a:t>
            </a:r>
            <a:r>
              <a:rPr lang="zh-CN" altLang="zh-CN" sz="1600" dirty="0">
                <a:latin typeface="微软雅黑" pitchFamily="34" charset="-122"/>
                <a:ea typeface="微软雅黑" pitchFamily="34" charset="-122"/>
                <a:cs typeface="宋体" pitchFamily="2" charset="-122"/>
              </a:rPr>
              <a:t>应用系统提供</a:t>
            </a:r>
            <a:r>
              <a:rPr lang="en-US" altLang="zh-CN" sz="1600" dirty="0">
                <a:latin typeface="微软雅黑" pitchFamily="34" charset="-122"/>
                <a:ea typeface="微软雅黑" pitchFamily="34" charset="-122"/>
                <a:cs typeface="宋体" pitchFamily="2" charset="-122"/>
              </a:rPr>
              <a:t>EMPI</a:t>
            </a:r>
            <a:r>
              <a:rPr lang="zh-CN" altLang="zh-CN" sz="1600" dirty="0">
                <a:latin typeface="微软雅黑" pitchFamily="34" charset="-122"/>
                <a:ea typeface="微软雅黑" pitchFamily="34" charset="-122"/>
                <a:cs typeface="宋体" pitchFamily="2" charset="-122"/>
              </a:rPr>
              <a:t>索引服务。</a:t>
            </a:r>
          </a:p>
          <a:p>
            <a:pPr>
              <a:spcBef>
                <a:spcPct val="0"/>
              </a:spcBef>
              <a:buSzTx/>
              <a:buFontTx/>
              <a:buNone/>
            </a:pPr>
            <a:r>
              <a:rPr lang="zh-CN" altLang="en-US" sz="1600" dirty="0">
                <a:latin typeface="微软雅黑" pitchFamily="34" charset="-122"/>
                <a:ea typeface="微软雅黑" pitchFamily="34" charset="-122"/>
                <a:cs typeface="宋体" pitchFamily="2" charset="-122"/>
              </a:rPr>
              <a:t>一、</a:t>
            </a:r>
            <a:r>
              <a:rPr lang="en-US" altLang="zh-CN" sz="1600" b="1" dirty="0">
                <a:latin typeface="微软雅黑" pitchFamily="34" charset="-122"/>
                <a:ea typeface="微软雅黑" pitchFamily="34" charset="-122"/>
                <a:cs typeface="宋体" pitchFamily="2" charset="-122"/>
              </a:rPr>
              <a:t>EMPI</a:t>
            </a:r>
            <a:r>
              <a:rPr lang="zh-CN" altLang="en-US" sz="1600" b="1" dirty="0">
                <a:latin typeface="微软雅黑" pitchFamily="34" charset="-122"/>
                <a:ea typeface="微软雅黑" pitchFamily="34" charset="-122"/>
                <a:cs typeface="宋体" pitchFamily="2" charset="-122"/>
              </a:rPr>
              <a:t>注册</a:t>
            </a:r>
            <a:r>
              <a:rPr lang="zh-CN" altLang="zh-CN" sz="1600" b="1" dirty="0">
                <a:latin typeface="微软雅黑" pitchFamily="34" charset="-122"/>
                <a:ea typeface="微软雅黑" pitchFamily="34" charset="-122"/>
                <a:cs typeface="宋体" pitchFamily="2" charset="-122"/>
              </a:rPr>
              <a:t> </a:t>
            </a:r>
          </a:p>
          <a:p>
            <a:pPr>
              <a:spcBef>
                <a:spcPct val="0"/>
              </a:spcBef>
              <a:buSzTx/>
              <a:buFontTx/>
              <a:buNone/>
            </a:pPr>
            <a:r>
              <a:rPr lang="en-US" altLang="zh-CN" sz="1600" dirty="0">
                <a:latin typeface="微软雅黑" pitchFamily="34" charset="-122"/>
                <a:ea typeface="微软雅黑" pitchFamily="34" charset="-122"/>
                <a:cs typeface="宋体" pitchFamily="2" charset="-122"/>
              </a:rPr>
              <a:t>      </a:t>
            </a:r>
            <a:r>
              <a:rPr lang="zh-CN" altLang="zh-CN" sz="1600" dirty="0">
                <a:latin typeface="微软雅黑" pitchFamily="34" charset="-122"/>
                <a:ea typeface="微软雅黑" pitchFamily="34" charset="-122"/>
                <a:cs typeface="宋体" pitchFamily="2" charset="-122"/>
              </a:rPr>
              <a:t>用于获取必要的患者信息，提供</a:t>
            </a:r>
            <a:r>
              <a:rPr lang="en-US" altLang="zh-CN" sz="1600" dirty="0">
                <a:latin typeface="微软雅黑" pitchFamily="34" charset="-122"/>
                <a:ea typeface="微软雅黑" pitchFamily="34" charset="-122"/>
                <a:cs typeface="宋体" pitchFamily="2" charset="-122"/>
              </a:rPr>
              <a:t>EMPI</a:t>
            </a:r>
            <a:r>
              <a:rPr lang="zh-CN" altLang="zh-CN" sz="1600" dirty="0">
                <a:latin typeface="微软雅黑" pitchFamily="34" charset="-122"/>
                <a:ea typeface="微软雅黑" pitchFamily="34" charset="-122"/>
                <a:cs typeface="宋体" pitchFamily="2" charset="-122"/>
              </a:rPr>
              <a:t>注册及</a:t>
            </a:r>
            <a:r>
              <a:rPr lang="en-US" altLang="zh-CN" sz="1600" dirty="0">
                <a:latin typeface="微软雅黑" pitchFamily="34" charset="-122"/>
                <a:ea typeface="微软雅黑" pitchFamily="34" charset="-122"/>
                <a:cs typeface="宋体" pitchFamily="2" charset="-122"/>
              </a:rPr>
              <a:t>EMPI</a:t>
            </a:r>
            <a:r>
              <a:rPr lang="zh-CN" altLang="zh-CN" sz="1600" dirty="0">
                <a:latin typeface="微软雅黑" pitchFamily="34" charset="-122"/>
                <a:ea typeface="微软雅黑" pitchFamily="34" charset="-122"/>
                <a:cs typeface="宋体" pitchFamily="2" charset="-122"/>
              </a:rPr>
              <a:t>采集接口供</a:t>
            </a:r>
            <a:r>
              <a:rPr lang="zh-CN" altLang="en-US" sz="1600" dirty="0">
                <a:latin typeface="微软雅黑" pitchFamily="34" charset="-122"/>
                <a:ea typeface="微软雅黑" pitchFamily="34" charset="-122"/>
                <a:cs typeface="宋体" pitchFamily="2" charset="-122"/>
              </a:rPr>
              <a:t>集团</a:t>
            </a:r>
            <a:r>
              <a:rPr lang="zh-CN" altLang="zh-CN" sz="1600" dirty="0">
                <a:latin typeface="微软雅黑" pitchFamily="34" charset="-122"/>
                <a:ea typeface="微软雅黑" pitchFamily="34" charset="-122"/>
                <a:cs typeface="宋体" pitchFamily="2" charset="-122"/>
              </a:rPr>
              <a:t>各医院外部应用系统调用。对来自</a:t>
            </a:r>
            <a:r>
              <a:rPr lang="zh-CN" altLang="en-US" sz="1600" dirty="0">
                <a:latin typeface="微软雅黑" pitchFamily="34" charset="-122"/>
                <a:ea typeface="微软雅黑" pitchFamily="34" charset="-122"/>
                <a:cs typeface="宋体" pitchFamily="2" charset="-122"/>
              </a:rPr>
              <a:t>集团内部</a:t>
            </a:r>
            <a:r>
              <a:rPr lang="zh-CN" altLang="zh-CN" sz="1600" dirty="0">
                <a:latin typeface="微软雅黑" pitchFamily="34" charset="-122"/>
                <a:ea typeface="微软雅黑" pitchFamily="34" charset="-122"/>
                <a:cs typeface="宋体" pitchFamily="2" charset="-122"/>
              </a:rPr>
              <a:t>的患者基本信息，通过</a:t>
            </a:r>
            <a:r>
              <a:rPr lang="en-US" altLang="zh-CN" sz="1600" dirty="0">
                <a:latin typeface="微软雅黑" pitchFamily="34" charset="-122"/>
                <a:ea typeface="微软雅黑" pitchFamily="34" charset="-122"/>
                <a:cs typeface="宋体" pitchFamily="2" charset="-122"/>
              </a:rPr>
              <a:t>EMPI</a:t>
            </a:r>
            <a:r>
              <a:rPr lang="zh-CN" altLang="zh-CN" sz="1600" dirty="0">
                <a:latin typeface="微软雅黑" pitchFamily="34" charset="-122"/>
                <a:ea typeface="微软雅黑" pitchFamily="34" charset="-122"/>
                <a:cs typeface="宋体" pitchFamily="2" charset="-122"/>
              </a:rPr>
              <a:t>智能匹配引擎的处理，</a:t>
            </a:r>
            <a:r>
              <a:rPr lang="zh-CN" altLang="en-US" sz="1600" dirty="0">
                <a:latin typeface="微软雅黑" pitchFamily="34" charset="-122"/>
                <a:ea typeface="微软雅黑" pitchFamily="34" charset="-122"/>
                <a:cs typeface="宋体" pitchFamily="2" charset="-122"/>
              </a:rPr>
              <a:t>将</a:t>
            </a:r>
            <a:r>
              <a:rPr lang="zh-CN" altLang="zh-CN" sz="1600" dirty="0">
                <a:latin typeface="微软雅黑" pitchFamily="34" charset="-122"/>
                <a:ea typeface="微软雅黑" pitchFamily="34" charset="-122"/>
                <a:cs typeface="宋体" pitchFamily="2" charset="-122"/>
              </a:rPr>
              <a:t>同一患者识别出来，并为其建立一个</a:t>
            </a:r>
            <a:r>
              <a:rPr lang="en-US" altLang="zh-CN" sz="1600" dirty="0">
                <a:latin typeface="微软雅黑" pitchFamily="34" charset="-122"/>
                <a:ea typeface="微软雅黑" pitchFamily="34" charset="-122"/>
                <a:cs typeface="宋体" pitchFamily="2" charset="-122"/>
              </a:rPr>
              <a:t>EMPI</a:t>
            </a:r>
            <a:r>
              <a:rPr lang="zh-CN" altLang="zh-CN" sz="1600" dirty="0">
                <a:latin typeface="微软雅黑" pitchFamily="34" charset="-122"/>
                <a:ea typeface="微软雅黑" pitchFamily="34" charset="-122"/>
                <a:cs typeface="宋体" pitchFamily="2" charset="-122"/>
              </a:rPr>
              <a:t>标识。并将该</a:t>
            </a:r>
            <a:r>
              <a:rPr lang="en-US" altLang="zh-CN" sz="1600" dirty="0">
                <a:latin typeface="微软雅黑" pitchFamily="34" charset="-122"/>
                <a:ea typeface="微软雅黑" pitchFamily="34" charset="-122"/>
                <a:cs typeface="宋体" pitchFamily="2" charset="-122"/>
              </a:rPr>
              <a:t>EMPI</a:t>
            </a:r>
            <a:r>
              <a:rPr lang="zh-CN" altLang="zh-CN" sz="1600" dirty="0">
                <a:latin typeface="微软雅黑" pitchFamily="34" charset="-122"/>
                <a:ea typeface="微软雅黑" pitchFamily="34" charset="-122"/>
                <a:cs typeface="宋体" pitchFamily="2" charset="-122"/>
              </a:rPr>
              <a:t>标识与患者的</a:t>
            </a:r>
            <a:r>
              <a:rPr lang="en-US" altLang="zh-CN" sz="1600" dirty="0">
                <a:latin typeface="微软雅黑" pitchFamily="34" charset="-122"/>
                <a:ea typeface="微软雅黑" pitchFamily="34" charset="-122"/>
                <a:cs typeface="宋体" pitchFamily="2" charset="-122"/>
              </a:rPr>
              <a:t>LUID</a:t>
            </a:r>
            <a:r>
              <a:rPr lang="zh-CN" altLang="zh-CN" sz="1600" dirty="0">
                <a:latin typeface="微软雅黑" pitchFamily="34" charset="-122"/>
                <a:ea typeface="微软雅黑" pitchFamily="34" charset="-122"/>
                <a:cs typeface="宋体" pitchFamily="2" charset="-122"/>
              </a:rPr>
              <a:t>（</a:t>
            </a:r>
            <a:r>
              <a:rPr lang="zh-CN" altLang="en-US" sz="1600" dirty="0">
                <a:latin typeface="微软雅黑" pitchFamily="34" charset="-122"/>
                <a:ea typeface="微软雅黑" pitchFamily="34" charset="-122"/>
                <a:cs typeface="宋体" pitchFamily="2" charset="-122"/>
              </a:rPr>
              <a:t>集团内患者</a:t>
            </a:r>
            <a:r>
              <a:rPr lang="en-US" altLang="zh-CN" sz="1600" dirty="0">
                <a:latin typeface="微软雅黑" pitchFamily="34" charset="-122"/>
                <a:ea typeface="微软雅黑" pitchFamily="34" charset="-122"/>
                <a:cs typeface="宋体" pitchFamily="2" charset="-122"/>
              </a:rPr>
              <a:t>ID</a:t>
            </a:r>
            <a:r>
              <a:rPr lang="zh-CN" altLang="zh-CN" sz="1600" dirty="0">
                <a:latin typeface="微软雅黑" pitchFamily="34" charset="-122"/>
                <a:ea typeface="微软雅黑" pitchFamily="34" charset="-122"/>
                <a:cs typeface="宋体" pitchFamily="2" charset="-122"/>
              </a:rPr>
              <a:t>）对应起来，提供同一个患者标识的相互索引，相当于建立一个患者的</a:t>
            </a:r>
            <a:r>
              <a:rPr lang="en-US" altLang="zh-CN" sz="1600" dirty="0">
                <a:latin typeface="微软雅黑" pitchFamily="34" charset="-122"/>
                <a:ea typeface="微软雅黑" pitchFamily="34" charset="-122"/>
                <a:cs typeface="宋体" pitchFamily="2" charset="-122"/>
              </a:rPr>
              <a:t>LUID</a:t>
            </a:r>
            <a:r>
              <a:rPr lang="zh-CN" altLang="zh-CN" sz="1600" dirty="0">
                <a:latin typeface="微软雅黑" pitchFamily="34" charset="-122"/>
                <a:ea typeface="微软雅黑" pitchFamily="34" charset="-122"/>
                <a:cs typeface="宋体" pitchFamily="2" charset="-122"/>
              </a:rPr>
              <a:t>的交叉索引管理器</a:t>
            </a:r>
            <a:r>
              <a:rPr lang="en-US" altLang="zh-CN" sz="1600" dirty="0">
                <a:latin typeface="微软雅黑" pitchFamily="34" charset="-122"/>
                <a:ea typeface="微软雅黑" pitchFamily="34" charset="-122"/>
                <a:cs typeface="宋体" pitchFamily="2" charset="-122"/>
              </a:rPr>
              <a:t>(PIX)</a:t>
            </a:r>
            <a:r>
              <a:rPr lang="zh-CN" altLang="zh-CN" sz="1600" dirty="0">
                <a:latin typeface="微软雅黑" pitchFamily="34" charset="-122"/>
                <a:ea typeface="微软雅黑" pitchFamily="34" charset="-122"/>
                <a:cs typeface="宋体" pitchFamily="2" charset="-122"/>
              </a:rPr>
              <a:t>。</a:t>
            </a:r>
          </a:p>
          <a:p>
            <a:pPr>
              <a:spcBef>
                <a:spcPct val="0"/>
              </a:spcBef>
              <a:buSzTx/>
              <a:buFontTx/>
              <a:buNone/>
            </a:pPr>
            <a:r>
              <a:rPr lang="zh-CN" altLang="en-US" sz="1600" dirty="0">
                <a:latin typeface="微软雅黑" pitchFamily="34" charset="-122"/>
                <a:ea typeface="微软雅黑" pitchFamily="34" charset="-122"/>
                <a:cs typeface="宋体" pitchFamily="2" charset="-122"/>
              </a:rPr>
              <a:t>二、</a:t>
            </a:r>
            <a:r>
              <a:rPr lang="en-US" altLang="zh-CN" sz="1600" b="1" dirty="0">
                <a:latin typeface="微软雅黑" pitchFamily="34" charset="-122"/>
                <a:ea typeface="微软雅黑" pitchFamily="34" charset="-122"/>
                <a:cs typeface="宋体" pitchFamily="2" charset="-122"/>
              </a:rPr>
              <a:t>EMPI</a:t>
            </a:r>
            <a:r>
              <a:rPr lang="zh-CN" altLang="en-US" sz="1600" b="1" dirty="0">
                <a:latin typeface="微软雅黑" pitchFamily="34" charset="-122"/>
                <a:ea typeface="微软雅黑" pitchFamily="34" charset="-122"/>
                <a:cs typeface="宋体" pitchFamily="2" charset="-122"/>
              </a:rPr>
              <a:t>服务</a:t>
            </a:r>
            <a:endParaRPr lang="zh-CN" altLang="zh-CN" sz="1600" b="1" dirty="0">
              <a:latin typeface="微软雅黑" pitchFamily="34" charset="-122"/>
              <a:ea typeface="微软雅黑" pitchFamily="34" charset="-122"/>
              <a:cs typeface="宋体" pitchFamily="2" charset="-122"/>
            </a:endParaRPr>
          </a:p>
          <a:p>
            <a:pPr>
              <a:spcBef>
                <a:spcPct val="0"/>
              </a:spcBef>
              <a:buSzTx/>
              <a:buFontTx/>
              <a:buNone/>
            </a:pPr>
            <a:r>
              <a:rPr lang="en-US" altLang="zh-CN" sz="1600" dirty="0">
                <a:latin typeface="微软雅黑" pitchFamily="34" charset="-122"/>
                <a:ea typeface="微软雅黑" pitchFamily="34" charset="-122"/>
                <a:cs typeface="宋体" pitchFamily="2" charset="-122"/>
              </a:rPr>
              <a:t>      EMPI</a:t>
            </a:r>
            <a:r>
              <a:rPr lang="zh-CN" altLang="zh-CN" sz="1600" dirty="0">
                <a:latin typeface="微软雅黑" pitchFamily="34" charset="-122"/>
                <a:ea typeface="微软雅黑" pitchFamily="34" charset="-122"/>
                <a:cs typeface="宋体" pitchFamily="2" charset="-122"/>
              </a:rPr>
              <a:t>对外开放一个</a:t>
            </a:r>
            <a:r>
              <a:rPr lang="en-US" altLang="zh-CN" sz="1600" dirty="0">
                <a:latin typeface="微软雅黑" pitchFamily="34" charset="-122"/>
                <a:ea typeface="微软雅黑" pitchFamily="34" charset="-122"/>
                <a:cs typeface="宋体" pitchFamily="2" charset="-122"/>
              </a:rPr>
              <a:t>Web Service</a:t>
            </a:r>
            <a:r>
              <a:rPr lang="zh-CN" altLang="zh-CN" sz="1600" dirty="0">
                <a:latin typeface="微软雅黑" pitchFamily="34" charset="-122"/>
                <a:ea typeface="微软雅黑" pitchFamily="34" charset="-122"/>
                <a:cs typeface="宋体" pitchFamily="2" charset="-122"/>
              </a:rPr>
              <a:t>接口，集团各医院外部应用系统可以通过此接口迅速定位</a:t>
            </a:r>
            <a:r>
              <a:rPr lang="zh-CN" altLang="en-US" sz="1600" dirty="0">
                <a:latin typeface="微软雅黑" pitchFamily="34" charset="-122"/>
                <a:ea typeface="微软雅黑" pitchFamily="34" charset="-122"/>
                <a:cs typeface="宋体" pitchFamily="2" charset="-122"/>
              </a:rPr>
              <a:t>患者</a:t>
            </a:r>
            <a:r>
              <a:rPr lang="zh-CN" altLang="zh-CN" sz="1600" dirty="0">
                <a:latin typeface="微软雅黑" pitchFamily="34" charset="-122"/>
                <a:ea typeface="微软雅黑" pitchFamily="34" charset="-122"/>
                <a:cs typeface="宋体" pitchFamily="2" charset="-122"/>
              </a:rPr>
              <a:t>的历次就诊信息（包括</a:t>
            </a:r>
            <a:r>
              <a:rPr lang="zh-CN" altLang="en-US" sz="1600" dirty="0">
                <a:latin typeface="微软雅黑" pitchFamily="34" charset="-122"/>
                <a:ea typeface="微软雅黑" pitchFamily="34" charset="-122"/>
                <a:cs typeface="宋体" pitchFamily="2" charset="-122"/>
              </a:rPr>
              <a:t>基本信息、</a:t>
            </a:r>
            <a:r>
              <a:rPr lang="zh-CN" altLang="zh-CN" sz="1600" dirty="0">
                <a:latin typeface="微软雅黑" pitchFamily="34" charset="-122"/>
                <a:ea typeface="微软雅黑" pitchFamily="34" charset="-122"/>
                <a:cs typeface="宋体" pitchFamily="2" charset="-122"/>
              </a:rPr>
              <a:t>检验，检查，病历信息，费用信息等）。</a:t>
            </a:r>
            <a:endParaRPr lang="en-US" altLang="zh-CN" sz="1600" dirty="0">
              <a:latin typeface="微软雅黑" pitchFamily="34" charset="-122"/>
              <a:ea typeface="微软雅黑" pitchFamily="34" charset="-122"/>
              <a:cs typeface="宋体" pitchFamily="2" charset="-122"/>
            </a:endParaRPr>
          </a:p>
          <a:p>
            <a:pPr>
              <a:spcBef>
                <a:spcPct val="0"/>
              </a:spcBef>
              <a:buSzTx/>
              <a:buFontTx/>
              <a:buNone/>
            </a:pPr>
            <a:r>
              <a:rPr lang="zh-CN" altLang="en-US" sz="1600" b="1" dirty="0">
                <a:latin typeface="微软雅黑" pitchFamily="34" charset="-122"/>
                <a:ea typeface="微软雅黑" pitchFamily="34" charset="-122"/>
                <a:cs typeface="宋体" pitchFamily="2" charset="-122"/>
              </a:rPr>
              <a:t>三、集团医院</a:t>
            </a:r>
            <a:r>
              <a:rPr lang="en-US" altLang="zh-CN" sz="1600" b="1" dirty="0">
                <a:latin typeface="微软雅黑" pitchFamily="34" charset="-122"/>
                <a:ea typeface="微软雅黑" pitchFamily="34" charset="-122"/>
                <a:cs typeface="宋体" pitchFamily="2" charset="-122"/>
              </a:rPr>
              <a:t>EMPI</a:t>
            </a:r>
          </a:p>
          <a:p>
            <a:pPr>
              <a:spcBef>
                <a:spcPct val="0"/>
              </a:spcBef>
              <a:buSzTx/>
              <a:buFontTx/>
              <a:buNone/>
            </a:pPr>
            <a:r>
              <a:rPr lang="en-US" altLang="zh-CN" sz="1600" dirty="0">
                <a:latin typeface="微软雅黑" pitchFamily="34" charset="-122"/>
                <a:ea typeface="微软雅黑" pitchFamily="34" charset="-122"/>
                <a:cs typeface="宋体" pitchFamily="2" charset="-122"/>
              </a:rPr>
              <a:t>       </a:t>
            </a:r>
            <a:r>
              <a:rPr lang="zh-CN" altLang="en-US" sz="1600" dirty="0">
                <a:latin typeface="微软雅黑" pitchFamily="34" charset="-122"/>
                <a:ea typeface="微软雅黑" pitchFamily="34" charset="-122"/>
                <a:cs typeface="宋体" pitchFamily="2" charset="-122"/>
              </a:rPr>
              <a:t>在集团医院</a:t>
            </a:r>
            <a:r>
              <a:rPr lang="en-US" altLang="zh-CN" sz="1600" dirty="0">
                <a:latin typeface="微软雅黑" pitchFamily="34" charset="-122"/>
                <a:ea typeface="微软雅黑" pitchFamily="34" charset="-122"/>
                <a:cs typeface="宋体" pitchFamily="2" charset="-122"/>
              </a:rPr>
              <a:t>/</a:t>
            </a:r>
            <a:r>
              <a:rPr lang="zh-CN" altLang="en-US" sz="1600" dirty="0">
                <a:latin typeface="微软雅黑" pitchFamily="34" charset="-122"/>
                <a:ea typeface="微软雅黑" pitchFamily="34" charset="-122"/>
                <a:cs typeface="宋体" pitchFamily="2" charset="-122"/>
              </a:rPr>
              <a:t>医联体模式下，</a:t>
            </a:r>
            <a:r>
              <a:rPr lang="en-US" altLang="zh-CN" sz="1600" dirty="0">
                <a:latin typeface="微软雅黑" pitchFamily="34" charset="-122"/>
                <a:ea typeface="微软雅黑" pitchFamily="34" charset="-122"/>
                <a:cs typeface="宋体" pitchFamily="2" charset="-122"/>
              </a:rPr>
              <a:t>EMPI</a:t>
            </a:r>
            <a:r>
              <a:rPr lang="zh-CN" altLang="en-US" sz="1600" dirty="0">
                <a:latin typeface="微软雅黑" pitchFamily="34" charset="-122"/>
                <a:ea typeface="微软雅黑" pitchFamily="34" charset="-122"/>
                <a:cs typeface="宋体" pitchFamily="2" charset="-122"/>
              </a:rPr>
              <a:t>不仅承担集团内各医院间的患者主索引注册，还承担代表集团向区域信息平台申请注册</a:t>
            </a:r>
            <a:r>
              <a:rPr lang="en-US" altLang="zh-CN" sz="1600" dirty="0">
                <a:latin typeface="微软雅黑" pitchFamily="34" charset="-122"/>
                <a:ea typeface="微软雅黑" pitchFamily="34" charset="-122"/>
                <a:cs typeface="宋体" pitchFamily="2" charset="-122"/>
              </a:rPr>
              <a:t>EMPI</a:t>
            </a:r>
            <a:r>
              <a:rPr lang="zh-CN" altLang="en-US" sz="1600" dirty="0">
                <a:latin typeface="微软雅黑" pitchFamily="34" charset="-122"/>
                <a:ea typeface="微软雅黑" pitchFamily="34" charset="-122"/>
                <a:cs typeface="宋体" pitchFamily="2" charset="-122"/>
              </a:rPr>
              <a:t>的职责。</a:t>
            </a:r>
            <a:endParaRPr lang="zh-CN" altLang="zh-CN" sz="1600" dirty="0">
              <a:latin typeface="微软雅黑" pitchFamily="34" charset="-122"/>
              <a:ea typeface="微软雅黑" pitchFamily="34" charset="-122"/>
              <a:cs typeface="宋体" pitchFamily="2" charset="-122"/>
            </a:endParaRPr>
          </a:p>
          <a:p>
            <a:pPr>
              <a:spcBef>
                <a:spcPct val="0"/>
              </a:spcBef>
              <a:buSzTx/>
              <a:buFontTx/>
              <a:buNone/>
            </a:pPr>
            <a:r>
              <a:rPr lang="zh-CN" altLang="en-US" sz="1600" dirty="0">
                <a:latin typeface="微软雅黑" pitchFamily="34" charset="-122"/>
                <a:ea typeface="微软雅黑" pitchFamily="34" charset="-122"/>
                <a:cs typeface="宋体" pitchFamily="2" charset="-122"/>
              </a:rPr>
              <a:t>四、</a:t>
            </a:r>
            <a:r>
              <a:rPr lang="en-US" altLang="zh-CN" sz="1600" b="1" dirty="0">
                <a:latin typeface="微软雅黑" pitchFamily="34" charset="-122"/>
                <a:ea typeface="微软雅黑" pitchFamily="34" charset="-122"/>
                <a:cs typeface="宋体" pitchFamily="2" charset="-122"/>
              </a:rPr>
              <a:t>EMPI</a:t>
            </a:r>
            <a:r>
              <a:rPr lang="zh-CN" altLang="zh-CN" sz="1600" b="1" dirty="0">
                <a:latin typeface="微软雅黑" pitchFamily="34" charset="-122"/>
                <a:ea typeface="微软雅黑" pitchFamily="34" charset="-122"/>
                <a:cs typeface="宋体" pitchFamily="2" charset="-122"/>
              </a:rPr>
              <a:t>管理</a:t>
            </a:r>
          </a:p>
          <a:p>
            <a:pPr>
              <a:spcBef>
                <a:spcPct val="0"/>
              </a:spcBef>
              <a:buSzTx/>
              <a:buFontTx/>
              <a:buNone/>
            </a:pPr>
            <a:r>
              <a:rPr lang="en-US" altLang="zh-CN" sz="1600" dirty="0">
                <a:latin typeface="微软雅黑" pitchFamily="34" charset="-122"/>
                <a:ea typeface="微软雅黑" pitchFamily="34" charset="-122"/>
                <a:cs typeface="宋体" pitchFamily="2" charset="-122"/>
              </a:rPr>
              <a:t>      EMPI</a:t>
            </a:r>
            <a:r>
              <a:rPr lang="zh-CN" altLang="zh-CN" sz="1600" dirty="0">
                <a:latin typeface="微软雅黑" pitchFamily="34" charset="-122"/>
                <a:ea typeface="微软雅黑" pitchFamily="34" charset="-122"/>
                <a:cs typeface="宋体" pitchFamily="2" charset="-122"/>
              </a:rPr>
              <a:t>管理维护不仅包括</a:t>
            </a:r>
            <a:r>
              <a:rPr lang="en-US" altLang="zh-CN" sz="1600" dirty="0">
                <a:latin typeface="微软雅黑" pitchFamily="34" charset="-122"/>
                <a:ea typeface="微软雅黑" pitchFamily="34" charset="-122"/>
                <a:cs typeface="宋体" pitchFamily="2" charset="-122"/>
              </a:rPr>
              <a:t>EMPI</a:t>
            </a:r>
            <a:r>
              <a:rPr lang="zh-CN" altLang="zh-CN" sz="1600" dirty="0">
                <a:latin typeface="微软雅黑" pitchFamily="34" charset="-122"/>
                <a:ea typeface="微软雅黑" pitchFamily="34" charset="-122"/>
                <a:cs typeface="宋体" pitchFamily="2" charset="-122"/>
              </a:rPr>
              <a:t>个人信息的管理维护，如个人信息的新增、修改、查询、合并、拆分，删除，反删除等；同时还包括</a:t>
            </a:r>
            <a:r>
              <a:rPr lang="en-US" altLang="zh-CN" sz="1600" dirty="0">
                <a:latin typeface="微软雅黑" pitchFamily="34" charset="-122"/>
                <a:ea typeface="微软雅黑" pitchFamily="34" charset="-122"/>
                <a:cs typeface="宋体" pitchFamily="2" charset="-122"/>
              </a:rPr>
              <a:t>EMPI</a:t>
            </a:r>
            <a:r>
              <a:rPr lang="zh-CN" altLang="zh-CN" sz="1600" dirty="0">
                <a:latin typeface="微软雅黑" pitchFamily="34" charset="-122"/>
                <a:ea typeface="微软雅黑" pitchFamily="34" charset="-122"/>
                <a:cs typeface="宋体" pitchFamily="2" charset="-122"/>
              </a:rPr>
              <a:t>系统算法配置，采集规则配置的配置功能。</a:t>
            </a:r>
          </a:p>
        </p:txBody>
      </p:sp>
      <p:pic>
        <p:nvPicPr>
          <p:cNvPr id="614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246717"/>
            <a:ext cx="7810500" cy="4773083"/>
          </a:xfrm>
          <a:prstGeom prst="rect">
            <a:avLst/>
          </a:prstGeom>
          <a:solidFill>
            <a:schemeClr val="accent5">
              <a:lumMod val="20000"/>
              <a:lumOff val="80000"/>
            </a:schemeClr>
          </a:solidFill>
          <a:ln>
            <a:noFill/>
          </a:ln>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fade">
                                      <p:cBhvr>
                                        <p:cTn id="7" dur="500"/>
                                        <p:tgtEl>
                                          <p:spTgt spid="61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pPr>
              <a:buSzPct val="25000"/>
              <a:defRPr/>
            </a:pPr>
            <a:r>
              <a:rPr lang="zh-CN" altLang="en-US" b="1" kern="1200" dirty="0" smtClean="0">
                <a:solidFill>
                  <a:srgbClr val="C0504D"/>
                </a:solidFill>
                <a:latin typeface="微软雅黑" pitchFamily="34" charset="-122"/>
                <a:ea typeface="微软雅黑" pitchFamily="34" charset="-122"/>
              </a:rPr>
              <a:t>患者</a:t>
            </a:r>
            <a:r>
              <a:rPr lang="zh-CN" altLang="en-US" b="1" kern="1200" dirty="0">
                <a:solidFill>
                  <a:srgbClr val="C0504D"/>
                </a:solidFill>
                <a:latin typeface="微软雅黑" pitchFamily="34" charset="-122"/>
                <a:ea typeface="微软雅黑" pitchFamily="34" charset="-122"/>
              </a:rPr>
              <a:t>主</a:t>
            </a:r>
            <a:r>
              <a:rPr lang="zh-CN" altLang="en-US" b="1" kern="1200" dirty="0" smtClean="0">
                <a:solidFill>
                  <a:srgbClr val="C0504D"/>
                </a:solidFill>
                <a:latin typeface="微软雅黑" pitchFamily="34" charset="-122"/>
                <a:ea typeface="微软雅黑" pitchFamily="34" charset="-122"/>
              </a:rPr>
              <a:t>索引 </a:t>
            </a:r>
            <a:r>
              <a:rPr lang="en-US" altLang="zh-CN" b="1" kern="1200" dirty="0" smtClean="0">
                <a:solidFill>
                  <a:srgbClr val="C0504D"/>
                </a:solidFill>
                <a:latin typeface="微软雅黑" pitchFamily="34" charset="-122"/>
                <a:ea typeface="微软雅黑" pitchFamily="34" charset="-122"/>
              </a:rPr>
              <a:t>– </a:t>
            </a:r>
            <a:r>
              <a:rPr lang="zh-CN" altLang="en-US" b="1" kern="1200" dirty="0" smtClean="0">
                <a:solidFill>
                  <a:srgbClr val="C0504D"/>
                </a:solidFill>
                <a:latin typeface="微软雅黑" pitchFamily="34" charset="-122"/>
                <a:ea typeface="微软雅黑" pitchFamily="34" charset="-122"/>
              </a:rPr>
              <a:t>智能匹配处理流程</a:t>
            </a:r>
            <a:endParaRPr lang="zh-CN" altLang="en-US" b="1" kern="1200" dirty="0">
              <a:solidFill>
                <a:srgbClr val="C0504D"/>
              </a:solidFill>
              <a:latin typeface="微软雅黑" pitchFamily="34" charset="-122"/>
              <a:ea typeface="微软雅黑" pitchFamily="34" charset="-122"/>
            </a:endParaRPr>
          </a:p>
        </p:txBody>
      </p:sp>
      <p:pic>
        <p:nvPicPr>
          <p:cNvPr id="5" name="图片 4"/>
          <p:cNvPicPr>
            <a:picLocks noChangeAspect="1"/>
          </p:cNvPicPr>
          <p:nvPr/>
        </p:nvPicPr>
        <p:blipFill>
          <a:blip r:embed="rId2"/>
          <a:stretch>
            <a:fillRect/>
          </a:stretch>
        </p:blipFill>
        <p:spPr>
          <a:xfrm>
            <a:off x="599579" y="1143000"/>
            <a:ext cx="7944842" cy="5181600"/>
          </a:xfrm>
          <a:prstGeom prst="rect">
            <a:avLst/>
          </a:prstGeom>
        </p:spPr>
      </p:pic>
    </p:spTree>
    <p:extLst>
      <p:ext uri="{BB962C8B-B14F-4D97-AF65-F5344CB8AC3E}">
        <p14:creationId xmlns:p14="http://schemas.microsoft.com/office/powerpoint/2010/main" val="45637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0" y="69850"/>
            <a:ext cx="8915400" cy="692150"/>
          </a:xfrm>
          <a:prstGeom prst="rect">
            <a:avLst/>
          </a:prstGeom>
          <a:noFill/>
          <a:ln w="9525">
            <a:noFill/>
            <a:miter lim="800000"/>
            <a:headEnd/>
            <a:tailEnd/>
          </a:ln>
        </p:spPr>
        <p:txBody>
          <a:bodyPr anchor="ctr"/>
          <a:lstStyle/>
          <a:p>
            <a:pPr eaLnBrk="1" hangingPunct="1">
              <a:defRPr/>
            </a:pPr>
            <a:r>
              <a:rPr lang="zh-CN" altLang="en-US" sz="3200" b="1" kern="0" dirty="0">
                <a:solidFill>
                  <a:schemeClr val="accent2"/>
                </a:solidFill>
                <a:latin typeface="微软雅黑" pitchFamily="34" charset="-122"/>
                <a:ea typeface="微软雅黑" pitchFamily="34" charset="-122"/>
                <a:cs typeface="+mj-cs"/>
              </a:rPr>
              <a:t>医院信息平台建设背景－全程电子病历</a:t>
            </a: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09675"/>
            <a:ext cx="8077200"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pPr>
              <a:buSzPct val="25000"/>
              <a:defRPr/>
            </a:pPr>
            <a:r>
              <a:rPr lang="zh-CN" altLang="en-US" b="1" kern="1200" dirty="0" smtClean="0">
                <a:solidFill>
                  <a:srgbClr val="C0504D"/>
                </a:solidFill>
                <a:latin typeface="微软雅黑" pitchFamily="34" charset="-122"/>
                <a:ea typeface="微软雅黑" pitchFamily="34" charset="-122"/>
              </a:rPr>
              <a:t>主数据管理 </a:t>
            </a:r>
            <a:r>
              <a:rPr lang="en-US" altLang="zh-CN" b="1" kern="1200" dirty="0" smtClean="0">
                <a:solidFill>
                  <a:srgbClr val="C0504D"/>
                </a:solidFill>
                <a:latin typeface="微软雅黑" pitchFamily="34" charset="-122"/>
                <a:ea typeface="微软雅黑" pitchFamily="34" charset="-122"/>
              </a:rPr>
              <a:t>– </a:t>
            </a:r>
            <a:r>
              <a:rPr lang="zh-CN" altLang="en-US" b="1" kern="1200" dirty="0" smtClean="0">
                <a:solidFill>
                  <a:srgbClr val="C0504D"/>
                </a:solidFill>
                <a:latin typeface="微软雅黑" pitchFamily="34" charset="-122"/>
                <a:ea typeface="微软雅黑" pitchFamily="34" charset="-122"/>
              </a:rPr>
              <a:t>建设目标</a:t>
            </a:r>
            <a:endParaRPr lang="zh-CN" altLang="en-US" b="1" kern="1200" dirty="0">
              <a:solidFill>
                <a:srgbClr val="C0504D"/>
              </a:solidFill>
              <a:latin typeface="微软雅黑" pitchFamily="34" charset="-122"/>
              <a:ea typeface="微软雅黑" pitchFamily="34" charset="-122"/>
            </a:endParaRPr>
          </a:p>
        </p:txBody>
      </p:sp>
      <p:graphicFrame>
        <p:nvGraphicFramePr>
          <p:cNvPr id="10" name="图示 9"/>
          <p:cNvGraphicFramePr/>
          <p:nvPr>
            <p:extLst>
              <p:ext uri="{D42A27DB-BD31-4B8C-83A1-F6EECF244321}">
                <p14:modId xmlns:p14="http://schemas.microsoft.com/office/powerpoint/2010/main" val="3392771821"/>
              </p:ext>
            </p:extLst>
          </p:nvPr>
        </p:nvGraphicFramePr>
        <p:xfrm>
          <a:off x="1447800" y="1219200"/>
          <a:ext cx="62484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pPr>
              <a:buSzPct val="25000"/>
              <a:defRPr/>
            </a:pPr>
            <a:r>
              <a:rPr lang="zh-CN" altLang="en-US" b="1" kern="1200" dirty="0" smtClean="0">
                <a:solidFill>
                  <a:srgbClr val="C0504D"/>
                </a:solidFill>
                <a:latin typeface="微软雅黑" pitchFamily="34" charset="-122"/>
                <a:ea typeface="微软雅黑" pitchFamily="34" charset="-122"/>
              </a:rPr>
              <a:t>主数据管理 </a:t>
            </a:r>
            <a:r>
              <a:rPr lang="en-US" altLang="zh-CN" b="1" kern="1200" dirty="0" smtClean="0">
                <a:solidFill>
                  <a:srgbClr val="C0504D"/>
                </a:solidFill>
                <a:latin typeface="微软雅黑" pitchFamily="34" charset="-122"/>
                <a:ea typeface="微软雅黑" pitchFamily="34" charset="-122"/>
              </a:rPr>
              <a:t>– </a:t>
            </a:r>
            <a:r>
              <a:rPr lang="zh-CN" altLang="en-US" b="1" kern="1200" dirty="0" smtClean="0">
                <a:solidFill>
                  <a:srgbClr val="C0504D"/>
                </a:solidFill>
                <a:latin typeface="微软雅黑" pitchFamily="34" charset="-122"/>
                <a:ea typeface="微软雅黑" pitchFamily="34" charset="-122"/>
              </a:rPr>
              <a:t>产品架构</a:t>
            </a:r>
            <a:endParaRPr lang="zh-CN" altLang="en-US" b="1" kern="1200" dirty="0">
              <a:solidFill>
                <a:srgbClr val="C0504D"/>
              </a:solidFill>
              <a:latin typeface="微软雅黑" pitchFamily="34" charset="-122"/>
              <a:ea typeface="微软雅黑" pitchFamily="34" charset="-122"/>
            </a:endParaRPr>
          </a:p>
        </p:txBody>
      </p:sp>
      <p:pic>
        <p:nvPicPr>
          <p:cNvPr id="9" name="图片 8"/>
          <p:cNvPicPr>
            <a:picLocks noChangeAspect="1"/>
          </p:cNvPicPr>
          <p:nvPr/>
        </p:nvPicPr>
        <p:blipFill>
          <a:blip r:embed="rId2"/>
          <a:stretch>
            <a:fillRect/>
          </a:stretch>
        </p:blipFill>
        <p:spPr>
          <a:xfrm>
            <a:off x="1524000" y="996287"/>
            <a:ext cx="6096000" cy="5556913"/>
          </a:xfrm>
          <a:prstGeom prst="rect">
            <a:avLst/>
          </a:prstGeom>
        </p:spPr>
      </p:pic>
    </p:spTree>
    <p:extLst>
      <p:ext uri="{BB962C8B-B14F-4D97-AF65-F5344CB8AC3E}">
        <p14:creationId xmlns:p14="http://schemas.microsoft.com/office/powerpoint/2010/main" val="864941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pPr>
              <a:buSzPct val="25000"/>
              <a:defRPr/>
            </a:pPr>
            <a:r>
              <a:rPr lang="zh-CN" altLang="en-US" b="1" kern="1200" dirty="0" smtClean="0">
                <a:solidFill>
                  <a:srgbClr val="C0504D"/>
                </a:solidFill>
                <a:latin typeface="微软雅黑" pitchFamily="34" charset="-122"/>
                <a:ea typeface="微软雅黑" pitchFamily="34" charset="-122"/>
              </a:rPr>
              <a:t>主数据管理 </a:t>
            </a:r>
            <a:r>
              <a:rPr lang="en-US" altLang="zh-CN" b="1" kern="1200" dirty="0" smtClean="0">
                <a:solidFill>
                  <a:srgbClr val="C0504D"/>
                </a:solidFill>
                <a:latin typeface="微软雅黑" pitchFamily="34" charset="-122"/>
                <a:ea typeface="微软雅黑" pitchFamily="34" charset="-122"/>
              </a:rPr>
              <a:t>– </a:t>
            </a:r>
            <a:r>
              <a:rPr lang="zh-CN" altLang="en-US" b="1" kern="1200" dirty="0" smtClean="0">
                <a:solidFill>
                  <a:srgbClr val="C0504D"/>
                </a:solidFill>
                <a:latin typeface="微软雅黑" pitchFamily="34" charset="-122"/>
                <a:ea typeface="微软雅黑" pitchFamily="34" charset="-122"/>
              </a:rPr>
              <a:t>关键特性</a:t>
            </a:r>
            <a:endParaRPr lang="zh-CN" altLang="en-US" b="1" kern="1200" dirty="0">
              <a:solidFill>
                <a:srgbClr val="C0504D"/>
              </a:solidFill>
              <a:latin typeface="微软雅黑" pitchFamily="34" charset="-122"/>
              <a:ea typeface="微软雅黑" pitchFamily="34" charset="-122"/>
            </a:endParaRPr>
          </a:p>
        </p:txBody>
      </p:sp>
      <p:sp>
        <p:nvSpPr>
          <p:cNvPr id="4" name="矩形 3"/>
          <p:cNvSpPr>
            <a:spLocks noChangeAspect="1"/>
          </p:cNvSpPr>
          <p:nvPr/>
        </p:nvSpPr>
        <p:spPr>
          <a:xfrm rot="2700000">
            <a:off x="5260664" y="2117825"/>
            <a:ext cx="1367383" cy="1367386"/>
          </a:xfrm>
          <a:prstGeom prst="rect">
            <a:avLst/>
          </a:prstGeom>
          <a:gradFill flip="none" rotWithShape="1">
            <a:gsLst>
              <a:gs pos="0">
                <a:schemeClr val="bg1">
                  <a:lumMod val="65000"/>
                </a:schemeClr>
              </a:gs>
              <a:gs pos="100000">
                <a:schemeClr val="bg1">
                  <a:lumMod val="85000"/>
                </a:schemeClr>
              </a:gs>
            </a:gsLst>
            <a:lin ang="13500000" scaled="1"/>
            <a:tileRect/>
          </a:gradFill>
          <a:ln w="25400">
            <a:noFill/>
          </a:ln>
          <a:effectLst>
            <a:outerShdw blurRad="152400" dist="1612900" dir="5400000" sx="90000" sy="-19000" rotWithShape="0">
              <a:prstClr val="black">
                <a:alpha val="15000"/>
              </a:prstClr>
            </a:outerShdw>
          </a:effectLst>
          <a:scene3d>
            <a:camera prst="orthographicFront"/>
            <a:lightRig rig="flat" dir="t"/>
          </a:scene3d>
          <a:sp3d extrusionH="190500" contourW="19050">
            <a:bevelT w="101600" prst="softRound"/>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5" name="矩形 4"/>
          <p:cNvSpPr>
            <a:spLocks noChangeAspect="1"/>
          </p:cNvSpPr>
          <p:nvPr/>
        </p:nvSpPr>
        <p:spPr>
          <a:xfrm rot="2700000">
            <a:off x="3178795" y="2111994"/>
            <a:ext cx="1367383" cy="1367386"/>
          </a:xfrm>
          <a:prstGeom prst="rect">
            <a:avLst/>
          </a:prstGeom>
          <a:gradFill flip="none" rotWithShape="1">
            <a:gsLst>
              <a:gs pos="0">
                <a:schemeClr val="bg1">
                  <a:lumMod val="65000"/>
                </a:schemeClr>
              </a:gs>
              <a:gs pos="100000">
                <a:schemeClr val="bg1">
                  <a:lumMod val="85000"/>
                </a:schemeClr>
              </a:gs>
            </a:gsLst>
            <a:lin ang="13500000" scaled="1"/>
            <a:tileRect/>
          </a:gradFill>
          <a:ln w="25400">
            <a:noFill/>
          </a:ln>
          <a:effectLst>
            <a:outerShdw blurRad="152400" dist="1612900" dir="5400000" sx="90000" sy="-19000" rotWithShape="0">
              <a:prstClr val="black">
                <a:alpha val="15000"/>
              </a:prstClr>
            </a:outerShdw>
          </a:effectLst>
          <a:scene3d>
            <a:camera prst="orthographicFront"/>
            <a:lightRig rig="flat" dir="t"/>
          </a:scene3d>
          <a:sp3d extrusionH="190500" contourW="19050">
            <a:bevelT w="101600" prst="softRound"/>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6" name="矩形 5"/>
          <p:cNvSpPr>
            <a:spLocks noChangeAspect="1"/>
          </p:cNvSpPr>
          <p:nvPr/>
        </p:nvSpPr>
        <p:spPr>
          <a:xfrm rot="2700000">
            <a:off x="4219729" y="3138301"/>
            <a:ext cx="1367383" cy="1367386"/>
          </a:xfrm>
          <a:prstGeom prst="rect">
            <a:avLst/>
          </a:prstGeom>
          <a:gradFill flip="none" rotWithShape="1">
            <a:gsLst>
              <a:gs pos="0">
                <a:srgbClr val="A6A6A6"/>
              </a:gs>
              <a:gs pos="90000">
                <a:srgbClr val="404040"/>
              </a:gs>
            </a:gsLst>
            <a:lin ang="2700000" scaled="1"/>
            <a:tileRect/>
          </a:gradFill>
          <a:ln w="25400">
            <a:noFill/>
          </a:ln>
          <a:effectLst>
            <a:outerShdw blurRad="152400" dist="812800" dir="5400000" sx="90000" sy="-19000" rotWithShape="0">
              <a:prstClr val="black">
                <a:alpha val="15000"/>
              </a:prstClr>
            </a:outerShdw>
          </a:effectLst>
          <a:scene3d>
            <a:camera prst="orthographicFront"/>
            <a:lightRig rig="flat" dir="t"/>
          </a:scene3d>
          <a:sp3d extrusionH="190500" contourW="19050">
            <a:bevelT w="152400" h="50800" prst="softRound"/>
            <a:bevelB w="0" h="0"/>
            <a:contourClr>
              <a:srgbClr val="FFFF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7" name="矩形 6"/>
          <p:cNvSpPr>
            <a:spLocks noChangeAspect="1"/>
          </p:cNvSpPr>
          <p:nvPr/>
        </p:nvSpPr>
        <p:spPr>
          <a:xfrm rot="2700000">
            <a:off x="5260664" y="4170442"/>
            <a:ext cx="1367383" cy="1367386"/>
          </a:xfrm>
          <a:prstGeom prst="rect">
            <a:avLst/>
          </a:prstGeom>
          <a:gradFill flip="none" rotWithShape="1">
            <a:gsLst>
              <a:gs pos="0">
                <a:schemeClr val="bg1">
                  <a:lumMod val="65000"/>
                </a:schemeClr>
              </a:gs>
              <a:gs pos="100000">
                <a:schemeClr val="bg1">
                  <a:lumMod val="85000"/>
                </a:schemeClr>
              </a:gs>
            </a:gsLst>
            <a:lin ang="13500000" scaled="1"/>
            <a:tileRect/>
          </a:gradFill>
          <a:ln w="25400">
            <a:noFill/>
          </a:ln>
          <a:effectLst>
            <a:outerShdw blurRad="152400" dir="5400000" sx="90000" sy="-19000" rotWithShape="0">
              <a:prstClr val="black">
                <a:alpha val="15000"/>
              </a:prstClr>
            </a:outerShdw>
          </a:effectLst>
          <a:scene3d>
            <a:camera prst="orthographicFront"/>
            <a:lightRig rig="flat" dir="t"/>
          </a:scene3d>
          <a:sp3d extrusionH="190500" contourW="19050">
            <a:bevelT w="101600" prst="softRound"/>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8" name="矩形 7"/>
          <p:cNvSpPr>
            <a:spLocks noChangeAspect="1"/>
          </p:cNvSpPr>
          <p:nvPr/>
        </p:nvSpPr>
        <p:spPr>
          <a:xfrm rot="2700000">
            <a:off x="3178795" y="4170442"/>
            <a:ext cx="1367383" cy="1367386"/>
          </a:xfrm>
          <a:prstGeom prst="rect">
            <a:avLst/>
          </a:prstGeom>
          <a:gradFill flip="none" rotWithShape="1">
            <a:gsLst>
              <a:gs pos="0">
                <a:schemeClr val="bg1">
                  <a:lumMod val="65000"/>
                </a:schemeClr>
              </a:gs>
              <a:gs pos="100000">
                <a:schemeClr val="bg1">
                  <a:lumMod val="85000"/>
                </a:schemeClr>
              </a:gs>
            </a:gsLst>
            <a:lin ang="13500000" scaled="1"/>
            <a:tileRect/>
          </a:gradFill>
          <a:ln w="25400">
            <a:noFill/>
          </a:ln>
          <a:effectLst>
            <a:outerShdw blurRad="152400" dir="5400000" sx="90000" sy="-19000" rotWithShape="0">
              <a:prstClr val="black">
                <a:alpha val="15000"/>
              </a:prstClr>
            </a:outerShdw>
          </a:effectLst>
          <a:scene3d>
            <a:camera prst="orthographicFront"/>
            <a:lightRig rig="flat" dir="t"/>
          </a:scene3d>
          <a:sp3d extrusionH="190500" contourW="19050">
            <a:bevelT w="101600" prst="softRound"/>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10" name="矩形 9"/>
          <p:cNvSpPr>
            <a:spLocks noChangeAspect="1"/>
          </p:cNvSpPr>
          <p:nvPr/>
        </p:nvSpPr>
        <p:spPr>
          <a:xfrm rot="2700000">
            <a:off x="3268488" y="2201687"/>
            <a:ext cx="1187997" cy="1188000"/>
          </a:xfrm>
          <a:prstGeom prst="rect">
            <a:avLst/>
          </a:prstGeom>
          <a:gradFill flip="none" rotWithShape="1">
            <a:gsLst>
              <a:gs pos="0">
                <a:srgbClr val="FFCF01"/>
              </a:gs>
              <a:gs pos="90000">
                <a:srgbClr val="E22000"/>
              </a:gs>
            </a:gsLst>
            <a:lin ang="20400000" scaled="0"/>
            <a:tileRect/>
          </a:gradFill>
          <a:ln w="25400">
            <a:noFill/>
          </a:ln>
          <a:effectLst/>
          <a:scene3d>
            <a:camera prst="orthographicFront"/>
            <a:lightRig rig="flat" dir="t">
              <a:rot lat="0" lon="0" rev="1800000"/>
            </a:lightRig>
          </a:scene3d>
          <a:sp3d extrusionH="190500" contourW="19050">
            <a:bevelT prst="convex"/>
            <a:bevelB w="0" h="0"/>
            <a:contourClr>
              <a:srgbClr val="E22000"/>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11" name="矩形 10"/>
          <p:cNvSpPr>
            <a:spLocks noChangeAspect="1"/>
          </p:cNvSpPr>
          <p:nvPr/>
        </p:nvSpPr>
        <p:spPr>
          <a:xfrm rot="2700000">
            <a:off x="4309422" y="3227994"/>
            <a:ext cx="1187997" cy="1188000"/>
          </a:xfrm>
          <a:prstGeom prst="rect">
            <a:avLst/>
          </a:prstGeom>
          <a:gradFill flip="none" rotWithShape="1">
            <a:gsLst>
              <a:gs pos="0">
                <a:schemeClr val="bg1">
                  <a:lumMod val="75000"/>
                </a:schemeClr>
              </a:gs>
              <a:gs pos="100000">
                <a:schemeClr val="bg1">
                  <a:lumMod val="95000"/>
                </a:schemeClr>
              </a:gs>
            </a:gsLst>
            <a:lin ang="11400000" scaled="0"/>
            <a:tileRect/>
          </a:gradFill>
          <a:ln w="25400">
            <a:noFill/>
          </a:ln>
          <a:effectLst/>
          <a:scene3d>
            <a:camera prst="orthographicFront"/>
            <a:lightRig rig="flat" dir="t"/>
          </a:scene3d>
          <a:sp3d extrusionH="190500" contourW="19050">
            <a:bevelT w="101600" prst="softRound"/>
            <a:contourClr>
              <a:schemeClr val="tx1">
                <a:lumMod val="65000"/>
                <a:lumOff val="35000"/>
              </a:schemeClr>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12" name="矩形 11"/>
          <p:cNvSpPr>
            <a:spLocks noChangeAspect="1"/>
          </p:cNvSpPr>
          <p:nvPr/>
        </p:nvSpPr>
        <p:spPr>
          <a:xfrm rot="2700000">
            <a:off x="5350357" y="2201687"/>
            <a:ext cx="1187997" cy="1188000"/>
          </a:xfrm>
          <a:prstGeom prst="rect">
            <a:avLst/>
          </a:prstGeom>
          <a:gradFill flip="none" rotWithShape="1">
            <a:gsLst>
              <a:gs pos="0">
                <a:srgbClr val="FF29D6"/>
              </a:gs>
              <a:gs pos="100000">
                <a:srgbClr val="580074"/>
              </a:gs>
            </a:gsLst>
            <a:lin ang="20400000" scaled="0"/>
            <a:tileRect/>
          </a:gradFill>
          <a:ln w="19050">
            <a:noFill/>
            <a:prstDash val="solid"/>
          </a:ln>
          <a:effectLst/>
          <a:scene3d>
            <a:camera prst="orthographicFront"/>
            <a:lightRig rig="flat" dir="t">
              <a:rot lat="0" lon="0" rev="1800000"/>
            </a:lightRig>
          </a:scene3d>
          <a:sp3d extrusionH="190500" contourW="19050">
            <a:bevelT prst="convex"/>
            <a:contourClr>
              <a:srgbClr val="580074"/>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buClr>
                <a:srgbClr val="FF0000"/>
              </a:buClr>
              <a:buSzPct val="70000"/>
              <a:defRPr/>
            </a:pP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13" name="矩形 12"/>
          <p:cNvSpPr>
            <a:spLocks noChangeAspect="1"/>
          </p:cNvSpPr>
          <p:nvPr/>
        </p:nvSpPr>
        <p:spPr>
          <a:xfrm rot="2700000">
            <a:off x="3268488" y="4254304"/>
            <a:ext cx="1187997" cy="1188000"/>
          </a:xfrm>
          <a:prstGeom prst="rect">
            <a:avLst/>
          </a:prstGeom>
          <a:gradFill flip="none" rotWithShape="1">
            <a:gsLst>
              <a:gs pos="0">
                <a:srgbClr val="6EFF01"/>
              </a:gs>
              <a:gs pos="90000">
                <a:srgbClr val="0F5000"/>
              </a:gs>
            </a:gsLst>
            <a:lin ang="20400000" scaled="0"/>
            <a:tileRect/>
          </a:gradFill>
          <a:ln w="25400">
            <a:noFill/>
          </a:ln>
          <a:effectLst/>
          <a:scene3d>
            <a:camera prst="orthographicFront"/>
            <a:lightRig rig="flat" dir="t">
              <a:rot lat="0" lon="0" rev="1800000"/>
            </a:lightRig>
          </a:scene3d>
          <a:sp3d extrusionH="190500" contourW="19050">
            <a:bevelT prst="convex"/>
            <a:bevelB w="0" h="0"/>
            <a:contourClr>
              <a:srgbClr val="0F5000"/>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buClr>
                <a:srgbClr val="FF0000"/>
              </a:buClr>
              <a:buSzPct val="70000"/>
              <a:defRPr/>
            </a:pP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14" name="矩形 13"/>
          <p:cNvSpPr>
            <a:spLocks noChangeAspect="1"/>
          </p:cNvSpPr>
          <p:nvPr/>
        </p:nvSpPr>
        <p:spPr>
          <a:xfrm rot="2700000">
            <a:off x="5350357" y="4254304"/>
            <a:ext cx="1187997" cy="1188000"/>
          </a:xfrm>
          <a:prstGeom prst="rect">
            <a:avLst/>
          </a:prstGeom>
          <a:gradFill flip="none" rotWithShape="1">
            <a:gsLst>
              <a:gs pos="0">
                <a:srgbClr val="00DFF6"/>
              </a:gs>
              <a:gs pos="90000">
                <a:srgbClr val="002774"/>
              </a:gs>
            </a:gsLst>
            <a:lin ang="20400000" scaled="0"/>
            <a:tileRect/>
          </a:gradFill>
          <a:ln w="25400">
            <a:noFill/>
          </a:ln>
          <a:effectLst/>
          <a:scene3d>
            <a:camera prst="orthographicFront"/>
            <a:lightRig rig="flat" dir="t">
              <a:rot lat="0" lon="0" rev="1800000"/>
            </a:lightRig>
          </a:scene3d>
          <a:sp3d extrusionH="190500" contourW="19050">
            <a:bevelT prst="convex"/>
            <a:contourClr>
              <a:srgbClr val="002774"/>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15" name="TextBox 146"/>
          <p:cNvSpPr txBox="1">
            <a:spLocks noChangeArrowheads="1"/>
          </p:cNvSpPr>
          <p:nvPr/>
        </p:nvSpPr>
        <p:spPr bwMode="auto">
          <a:xfrm>
            <a:off x="5234237" y="2634105"/>
            <a:ext cx="1420236" cy="323165"/>
          </a:xfrm>
          <a:prstGeom prst="rect">
            <a:avLst/>
          </a:prstGeom>
        </p:spPr>
        <p:txBody>
          <a:bodyPr wrap="square">
            <a:spAutoFit/>
            <a:scene3d>
              <a:camera prst="orthographicFront"/>
              <a:lightRig rig="threePt" dir="t"/>
            </a:scene3d>
            <a:sp3d>
              <a:contourClr>
                <a:schemeClr val="tx1"/>
              </a:contourClr>
            </a:sp3d>
          </a:bodyPr>
          <a:lstStyle/>
          <a:p>
            <a:pPr algn="ctr" defTabSz="933450"/>
            <a:r>
              <a:rPr lang="zh-CN" altLang="en-US" sz="1500" dirty="0" smtClean="0">
                <a:ln w="0">
                  <a:noFill/>
                </a:ln>
                <a:effectLst>
                  <a:outerShdw blurRad="127000" sx="104000" sy="104000" algn="ctr" rotWithShape="0">
                    <a:srgbClr val="2F003E"/>
                  </a:outerShdw>
                  <a:reflection blurRad="6350" stA="50000" endA="300" endPos="50000" dist="60007" dir="5400000" sy="-100000" algn="bl" rotWithShape="0"/>
                </a:effectLst>
                <a:latin typeface="微软雅黑" pitchFamily="34" charset="-122"/>
                <a:ea typeface="微软雅黑" pitchFamily="34" charset="-122"/>
              </a:rPr>
              <a:t>建立</a:t>
            </a:r>
            <a:endParaRPr lang="en-US" altLang="zh-CN" sz="1500" dirty="0" smtClean="0">
              <a:ln w="0">
                <a:noFill/>
              </a:ln>
              <a:effectLst>
                <a:outerShdw blurRad="127000" sx="104000" sy="104000" algn="ctr" rotWithShape="0">
                  <a:srgbClr val="2F003E"/>
                </a:outerShdw>
                <a:reflection blurRad="6350" stA="50000" endA="300" endPos="50000" dist="60007" dir="5400000" sy="-100000" algn="bl" rotWithShape="0"/>
              </a:effectLst>
              <a:latin typeface="微软雅黑" pitchFamily="34" charset="-122"/>
              <a:ea typeface="微软雅黑" pitchFamily="34" charset="-122"/>
            </a:endParaRPr>
          </a:p>
        </p:txBody>
      </p:sp>
      <p:sp>
        <p:nvSpPr>
          <p:cNvPr id="16" name="TextBox 146"/>
          <p:cNvSpPr txBox="1">
            <a:spLocks noChangeArrowheads="1"/>
          </p:cNvSpPr>
          <p:nvPr/>
        </p:nvSpPr>
        <p:spPr bwMode="auto">
          <a:xfrm>
            <a:off x="3152368" y="2634105"/>
            <a:ext cx="1420236" cy="323165"/>
          </a:xfrm>
          <a:prstGeom prst="rect">
            <a:avLst/>
          </a:prstGeom>
        </p:spPr>
        <p:txBody>
          <a:bodyPr wrap="square">
            <a:spAutoFit/>
            <a:scene3d>
              <a:camera prst="orthographicFront"/>
              <a:lightRig rig="threePt" dir="t"/>
            </a:scene3d>
            <a:sp3d>
              <a:contourClr>
                <a:schemeClr val="tx1"/>
              </a:contourClr>
            </a:sp3d>
          </a:bodyPr>
          <a:lstStyle/>
          <a:p>
            <a:pPr algn="ctr" defTabSz="933450"/>
            <a:r>
              <a:rPr lang="zh-CN" altLang="en-US" sz="1500" dirty="0" smtClean="0">
                <a:ln w="0">
                  <a:noFill/>
                </a:ln>
                <a:effectLst>
                  <a:outerShdw blurRad="127000" sx="104000" sy="104000" algn="ctr" rotWithShape="0">
                    <a:srgbClr val="580A00"/>
                  </a:outerShdw>
                  <a:reflection blurRad="6350" stA="50000" endA="300" endPos="50000" dist="60007" dir="5400000" sy="-100000" algn="bl" rotWithShape="0"/>
                </a:effectLst>
                <a:latin typeface="微软雅黑" pitchFamily="34" charset="-122"/>
                <a:ea typeface="微软雅黑" pitchFamily="34" charset="-122"/>
              </a:rPr>
              <a:t>建</a:t>
            </a:r>
            <a:r>
              <a:rPr lang="zh-CN" altLang="en-US" sz="1500" dirty="0">
                <a:ln w="0">
                  <a:noFill/>
                </a:ln>
                <a:effectLst>
                  <a:outerShdw blurRad="127000" sx="104000" sy="104000" algn="ctr" rotWithShape="0">
                    <a:srgbClr val="580A00"/>
                  </a:outerShdw>
                  <a:reflection blurRad="6350" stA="50000" endA="300" endPos="50000" dist="60007" dir="5400000" sy="-100000" algn="bl" rotWithShape="0"/>
                </a:effectLst>
                <a:latin typeface="微软雅黑" pitchFamily="34" charset="-122"/>
                <a:ea typeface="微软雅黑" pitchFamily="34" charset="-122"/>
              </a:rPr>
              <a:t>模</a:t>
            </a:r>
            <a:endParaRPr lang="en-US" altLang="zh-CN" sz="1500" dirty="0" smtClean="0">
              <a:ln w="0">
                <a:noFill/>
              </a:ln>
              <a:effectLst>
                <a:outerShdw blurRad="127000" sx="104000" sy="104000" algn="ctr" rotWithShape="0">
                  <a:srgbClr val="580A00"/>
                </a:outerShdw>
                <a:reflection blurRad="6350" stA="50000" endA="300" endPos="50000" dist="60007" dir="5400000" sy="-100000" algn="bl" rotWithShape="0"/>
              </a:effectLst>
              <a:latin typeface="微软雅黑" pitchFamily="34" charset="-122"/>
              <a:ea typeface="微软雅黑" pitchFamily="34" charset="-122"/>
            </a:endParaRPr>
          </a:p>
        </p:txBody>
      </p:sp>
      <p:sp>
        <p:nvSpPr>
          <p:cNvPr id="17" name="TextBox 146"/>
          <p:cNvSpPr txBox="1">
            <a:spLocks noChangeArrowheads="1"/>
          </p:cNvSpPr>
          <p:nvPr/>
        </p:nvSpPr>
        <p:spPr bwMode="auto">
          <a:xfrm>
            <a:off x="5234237" y="4686722"/>
            <a:ext cx="1420236" cy="323165"/>
          </a:xfrm>
          <a:prstGeom prst="rect">
            <a:avLst/>
          </a:prstGeom>
          <a:noFill/>
          <a:scene3d>
            <a:camera prst="orthographicFront"/>
            <a:lightRig rig="threePt" dir="t"/>
          </a:scene3d>
          <a:sp3d/>
        </p:spPr>
        <p:txBody>
          <a:bodyPr wrap="square">
            <a:spAutoFit/>
          </a:bodyPr>
          <a:lstStyle/>
          <a:p>
            <a:pPr algn="ctr" fontAlgn="ctr">
              <a:buClr>
                <a:srgbClr val="FF0000"/>
              </a:buClr>
              <a:buSzPct val="70000"/>
              <a:defRPr/>
            </a:pPr>
            <a:r>
              <a:rPr lang="zh-CN" altLang="en-US" sz="1500" dirty="0" smtClean="0">
                <a:effectLst>
                  <a:outerShdw blurRad="127000" sx="104000" sy="104000" algn="ctr" rotWithShape="0">
                    <a:schemeClr val="tx1"/>
                  </a:outerShdw>
                  <a:reflection blurRad="6350" stA="50000" endA="300" endPos="50000" dist="60007" dir="5400000" sy="-100000" algn="bl" rotWithShape="0"/>
                </a:effectLst>
                <a:latin typeface="微软雅黑" pitchFamily="34" charset="-122"/>
                <a:ea typeface="微软雅黑" pitchFamily="34" charset="-122"/>
              </a:rPr>
              <a:t>共享</a:t>
            </a:r>
            <a:endParaRPr lang="en-US" altLang="zh-CN" sz="1500" dirty="0" smtClean="0">
              <a:effectLst>
                <a:outerShdw blurRad="127000" sx="104000" sy="104000" algn="ctr" rotWithShape="0">
                  <a:schemeClr val="tx1"/>
                </a:outerShdw>
                <a:reflection blurRad="6350" stA="50000" endA="300" endPos="50000" dist="60007" dir="5400000" sy="-100000" algn="bl" rotWithShape="0"/>
              </a:effectLst>
              <a:latin typeface="微软雅黑" pitchFamily="34" charset="-122"/>
              <a:ea typeface="微软雅黑" pitchFamily="34" charset="-122"/>
            </a:endParaRPr>
          </a:p>
        </p:txBody>
      </p:sp>
      <p:sp>
        <p:nvSpPr>
          <p:cNvPr id="18" name="TextBox 146"/>
          <p:cNvSpPr txBox="1">
            <a:spLocks noChangeArrowheads="1"/>
          </p:cNvSpPr>
          <p:nvPr/>
        </p:nvSpPr>
        <p:spPr bwMode="auto">
          <a:xfrm>
            <a:off x="3152368" y="4686722"/>
            <a:ext cx="1420236" cy="323165"/>
          </a:xfrm>
          <a:prstGeom prst="rect">
            <a:avLst/>
          </a:prstGeom>
        </p:spPr>
        <p:txBody>
          <a:bodyPr wrap="square">
            <a:spAutoFit/>
            <a:scene3d>
              <a:camera prst="orthographicFront"/>
              <a:lightRig rig="threePt" dir="t"/>
            </a:scene3d>
            <a:sp3d>
              <a:contourClr>
                <a:schemeClr val="tx1"/>
              </a:contourClr>
            </a:sp3d>
          </a:bodyPr>
          <a:lstStyle/>
          <a:p>
            <a:pPr algn="ctr" defTabSz="933450"/>
            <a:r>
              <a:rPr lang="zh-CN" altLang="en-US" sz="1500" dirty="0">
                <a:ln w="0">
                  <a:noFill/>
                </a:ln>
                <a:effectLst>
                  <a:outerShdw blurRad="127000" sx="104000" sy="104000" algn="ctr" rotWithShape="0">
                    <a:srgbClr val="072600"/>
                  </a:outerShdw>
                  <a:reflection blurRad="6350" stA="50000" endA="300" endPos="50000" dist="60007" dir="5400000" sy="-100000" algn="bl" rotWithShape="0"/>
                </a:effectLst>
                <a:latin typeface="微软雅黑" pitchFamily="34" charset="-122"/>
                <a:ea typeface="微软雅黑" pitchFamily="34" charset="-122"/>
              </a:rPr>
              <a:t>维护</a:t>
            </a:r>
            <a:endParaRPr lang="en-US" altLang="zh-CN" sz="1500" dirty="0" smtClean="0">
              <a:ln w="0">
                <a:noFill/>
              </a:ln>
              <a:effectLst>
                <a:outerShdw blurRad="127000" sx="104000" sy="104000" algn="ctr" rotWithShape="0">
                  <a:srgbClr val="072600"/>
                </a:outerShdw>
                <a:reflection blurRad="6350" stA="50000" endA="300" endPos="50000" dist="60007" dir="5400000" sy="-100000" algn="bl" rotWithShape="0"/>
              </a:effectLst>
              <a:latin typeface="微软雅黑" pitchFamily="34" charset="-122"/>
              <a:ea typeface="微软雅黑" pitchFamily="34" charset="-122"/>
            </a:endParaRPr>
          </a:p>
        </p:txBody>
      </p:sp>
      <p:sp>
        <p:nvSpPr>
          <p:cNvPr id="19" name="TextBox 146"/>
          <p:cNvSpPr txBox="1">
            <a:spLocks noChangeArrowheads="1"/>
          </p:cNvSpPr>
          <p:nvPr/>
        </p:nvSpPr>
        <p:spPr bwMode="auto">
          <a:xfrm>
            <a:off x="4193302" y="3660412"/>
            <a:ext cx="1420236" cy="323165"/>
          </a:xfrm>
          <a:prstGeom prst="rect">
            <a:avLst/>
          </a:prstGeom>
          <a:noFill/>
          <a:scene3d>
            <a:camera prst="orthographicFront"/>
            <a:lightRig rig="threePt" dir="t"/>
          </a:scene3d>
          <a:sp3d/>
        </p:spPr>
        <p:txBody>
          <a:bodyPr wrap="square" rtlCol="0">
            <a:spAutoFit/>
          </a:bodyPr>
          <a:lstStyle/>
          <a:p>
            <a:pPr algn="ctr" fontAlgn="ctr">
              <a:buClr>
                <a:srgbClr val="FF0000"/>
              </a:buClr>
              <a:buSzPct val="70000"/>
              <a:defRPr/>
            </a:pPr>
            <a:r>
              <a:rPr lang="zh-CN" altLang="en-US" sz="1500" dirty="0" smtClean="0">
                <a:effectLst>
                  <a:reflection blurRad="6350" stA="50000" endA="300" endPos="50000" dist="60007" dir="5400000" sy="-100000" algn="bl" rotWithShape="0"/>
                </a:effectLst>
                <a:latin typeface="微软雅黑" pitchFamily="34" charset="-122"/>
                <a:ea typeface="微软雅黑" pitchFamily="34" charset="-122"/>
              </a:rPr>
              <a:t>主数据</a:t>
            </a:r>
            <a:r>
              <a:rPr lang="en-US" altLang="zh-CN" sz="1500" dirty="0" smtClean="0">
                <a:effectLst>
                  <a:reflection blurRad="6350" stA="50000" endA="300" endPos="50000" dist="60007" dir="5400000" sy="-100000" algn="bl" rotWithShape="0"/>
                </a:effectLst>
                <a:latin typeface="微软雅黑" pitchFamily="34" charset="-122"/>
                <a:ea typeface="微软雅黑" pitchFamily="34" charset="-122"/>
              </a:rPr>
              <a:t>/</a:t>
            </a:r>
            <a:r>
              <a:rPr lang="zh-CN" altLang="en-US" sz="1500" dirty="0" smtClean="0">
                <a:effectLst>
                  <a:reflection blurRad="6350" stA="50000" endA="300" endPos="50000" dist="60007" dir="5400000" sy="-100000" algn="bl" rotWithShape="0"/>
                </a:effectLst>
                <a:latin typeface="微软雅黑" pitchFamily="34" charset="-122"/>
                <a:ea typeface="微软雅黑" pitchFamily="34" charset="-122"/>
              </a:rPr>
              <a:t>模板库</a:t>
            </a:r>
            <a:endParaRPr lang="en-US" altLang="zh-CN" sz="1500" dirty="0" smtClean="0">
              <a:effectLst>
                <a:reflection blurRad="6350" stA="50000" endA="300" endPos="50000" dist="60007" dir="5400000" sy="-100000" algn="bl" rotWithShape="0"/>
              </a:effectLst>
              <a:latin typeface="微软雅黑" pitchFamily="34" charset="-122"/>
              <a:ea typeface="微软雅黑" pitchFamily="34" charset="-122"/>
            </a:endParaRPr>
          </a:p>
        </p:txBody>
      </p:sp>
      <p:sp>
        <p:nvSpPr>
          <p:cNvPr id="20" name="TextBox 146"/>
          <p:cNvSpPr txBox="1">
            <a:spLocks noChangeArrowheads="1"/>
          </p:cNvSpPr>
          <p:nvPr/>
        </p:nvSpPr>
        <p:spPr bwMode="auto">
          <a:xfrm>
            <a:off x="1775079" y="1183601"/>
            <a:ext cx="1480560" cy="307777"/>
          </a:xfrm>
          <a:prstGeom prst="rect">
            <a:avLst/>
          </a:prstGeom>
          <a:noFill/>
          <a:ln w="9525" algn="ctr">
            <a:noFill/>
            <a:miter lim="800000"/>
            <a:headEnd/>
            <a:tailEnd/>
          </a:ln>
          <a:effectLst/>
        </p:spPr>
        <p:txBody>
          <a:bodyPr wrap="square">
            <a:spAutoFit/>
          </a:bodyPr>
          <a:lstStyle/>
          <a:p>
            <a:r>
              <a:rPr lang="zh-CN" altLang="en-US" sz="1400" dirty="0" smtClean="0">
                <a:latin typeface="微软雅黑" pitchFamily="34" charset="-122"/>
                <a:ea typeface="微软雅黑" pitchFamily="34" charset="-122"/>
              </a:rPr>
              <a:t>实体建模</a:t>
            </a:r>
            <a:endParaRPr lang="en-US" altLang="zh-CN" sz="1400" dirty="0" smtClean="0">
              <a:latin typeface="微软雅黑" pitchFamily="34" charset="-122"/>
              <a:ea typeface="微软雅黑" pitchFamily="34" charset="-122"/>
            </a:endParaRPr>
          </a:p>
        </p:txBody>
      </p:sp>
      <p:sp>
        <p:nvSpPr>
          <p:cNvPr id="21" name="TextBox 146"/>
          <p:cNvSpPr txBox="1">
            <a:spLocks noChangeArrowheads="1"/>
          </p:cNvSpPr>
          <p:nvPr/>
        </p:nvSpPr>
        <p:spPr bwMode="auto">
          <a:xfrm>
            <a:off x="1707821" y="5100942"/>
            <a:ext cx="1480560" cy="738664"/>
          </a:xfrm>
          <a:prstGeom prst="rect">
            <a:avLst/>
          </a:prstGeom>
          <a:noFill/>
          <a:ln w="9525" algn="ctr">
            <a:noFill/>
            <a:miter lim="800000"/>
            <a:headEnd/>
            <a:tailEnd/>
          </a:ln>
          <a:effectLst/>
        </p:spPr>
        <p:txBody>
          <a:bodyPr wrap="square">
            <a:spAutoFit/>
          </a:bodyPr>
          <a:lstStyle/>
          <a:p>
            <a:r>
              <a:rPr lang="zh-CN" altLang="en-US" sz="1400" dirty="0" smtClean="0">
                <a:latin typeface="微软雅黑" pitchFamily="34" charset="-122"/>
                <a:ea typeface="微软雅黑" pitchFamily="34" charset="-122"/>
              </a:rPr>
              <a:t>基于规则的排重、合并</a:t>
            </a:r>
            <a:endParaRPr lang="en-US" altLang="zh-CN" sz="1400"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p:txBody>
      </p:sp>
      <p:sp>
        <p:nvSpPr>
          <p:cNvPr id="22" name="TextBox 146"/>
          <p:cNvSpPr txBox="1">
            <a:spLocks noChangeArrowheads="1"/>
          </p:cNvSpPr>
          <p:nvPr/>
        </p:nvSpPr>
        <p:spPr bwMode="auto">
          <a:xfrm>
            <a:off x="6591005" y="1293900"/>
            <a:ext cx="1480560" cy="523220"/>
          </a:xfrm>
          <a:prstGeom prst="rect">
            <a:avLst/>
          </a:prstGeom>
          <a:noFill/>
          <a:ln w="9525" algn="ctr">
            <a:noFill/>
            <a:miter lim="800000"/>
            <a:headEnd/>
            <a:tailEnd/>
          </a:ln>
          <a:effectLst/>
        </p:spPr>
        <p:txBody>
          <a:bodyPr wrap="square">
            <a:spAutoFit/>
          </a:bodyPr>
          <a:lstStyle/>
          <a:p>
            <a:r>
              <a:rPr lang="zh-CN" altLang="en-US" sz="1400" dirty="0" smtClean="0">
                <a:latin typeface="微软雅黑" pitchFamily="34" charset="-122"/>
                <a:ea typeface="微软雅黑" pitchFamily="34" charset="-122"/>
              </a:rPr>
              <a:t>批量装载</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单条申请</a:t>
            </a:r>
            <a:endParaRPr lang="en-US" altLang="zh-CN" sz="1400" dirty="0" smtClean="0">
              <a:latin typeface="微软雅黑" pitchFamily="34" charset="-122"/>
              <a:ea typeface="微软雅黑" pitchFamily="34" charset="-122"/>
            </a:endParaRPr>
          </a:p>
        </p:txBody>
      </p:sp>
      <p:sp>
        <p:nvSpPr>
          <p:cNvPr id="23" name="TextBox 146"/>
          <p:cNvSpPr txBox="1">
            <a:spLocks noChangeArrowheads="1"/>
          </p:cNvSpPr>
          <p:nvPr/>
        </p:nvSpPr>
        <p:spPr bwMode="auto">
          <a:xfrm>
            <a:off x="6591005" y="5102671"/>
            <a:ext cx="1480560" cy="738664"/>
          </a:xfrm>
          <a:prstGeom prst="rect">
            <a:avLst/>
          </a:prstGeom>
          <a:noFill/>
          <a:ln w="9525" algn="ctr">
            <a:noFill/>
            <a:miter lim="800000"/>
            <a:headEnd/>
            <a:tailEnd/>
          </a:ln>
          <a:effectLst/>
        </p:spPr>
        <p:txBody>
          <a:bodyPr wrap="square">
            <a:spAutoFit/>
          </a:bodyPr>
          <a:lstStyle/>
          <a:p>
            <a:r>
              <a:rPr lang="zh-CN" altLang="en-US" sz="1400" dirty="0" smtClean="0">
                <a:latin typeface="微软雅黑" pitchFamily="34" charset="-122"/>
                <a:ea typeface="微软雅黑" pitchFamily="34" charset="-122"/>
              </a:rPr>
              <a:t>不同粒度的数据权限控制</a:t>
            </a:r>
            <a:endParaRPr lang="en-US" altLang="zh-CN" sz="1400" dirty="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p:txBody>
      </p:sp>
      <p:sp>
        <p:nvSpPr>
          <p:cNvPr id="24" name="TextBox 146"/>
          <p:cNvSpPr txBox="1">
            <a:spLocks noChangeArrowheads="1"/>
          </p:cNvSpPr>
          <p:nvPr/>
        </p:nvSpPr>
        <p:spPr bwMode="auto">
          <a:xfrm>
            <a:off x="1775079" y="1488169"/>
            <a:ext cx="1480560" cy="523220"/>
          </a:xfrm>
          <a:prstGeom prst="rect">
            <a:avLst/>
          </a:prstGeom>
          <a:noFill/>
          <a:ln w="9525" algn="ctr">
            <a:noFill/>
            <a:miter lim="800000"/>
            <a:headEnd/>
            <a:tailEnd/>
          </a:ln>
          <a:effectLst/>
        </p:spPr>
        <p:txBody>
          <a:bodyPr wrap="square">
            <a:spAutoFit/>
          </a:bodyPr>
          <a:lstStyle/>
          <a:p>
            <a:r>
              <a:rPr lang="zh-CN" altLang="en-US" sz="1400" dirty="0" smtClean="0">
                <a:latin typeface="微软雅黑" pitchFamily="34" charset="-122"/>
                <a:ea typeface="微软雅黑" pitchFamily="34" charset="-122"/>
              </a:rPr>
              <a:t>存储建模，与实体映射</a:t>
            </a:r>
            <a:endParaRPr lang="en-US" altLang="zh-CN" sz="1400" dirty="0" smtClean="0">
              <a:latin typeface="微软雅黑" pitchFamily="34" charset="-122"/>
              <a:ea typeface="微软雅黑" pitchFamily="34" charset="-122"/>
            </a:endParaRPr>
          </a:p>
        </p:txBody>
      </p:sp>
      <p:sp>
        <p:nvSpPr>
          <p:cNvPr id="25" name="TextBox 146"/>
          <p:cNvSpPr txBox="1">
            <a:spLocks noChangeArrowheads="1"/>
          </p:cNvSpPr>
          <p:nvPr/>
        </p:nvSpPr>
        <p:spPr bwMode="auto">
          <a:xfrm>
            <a:off x="6599615" y="1824077"/>
            <a:ext cx="1480560" cy="307777"/>
          </a:xfrm>
          <a:prstGeom prst="rect">
            <a:avLst/>
          </a:prstGeom>
          <a:noFill/>
          <a:ln w="9525" algn="ctr">
            <a:noFill/>
            <a:miter lim="800000"/>
            <a:headEnd/>
            <a:tailEnd/>
          </a:ln>
          <a:effectLst/>
        </p:spPr>
        <p:txBody>
          <a:bodyPr wrap="square">
            <a:spAutoFit/>
          </a:bodyPr>
          <a:lstStyle/>
          <a:p>
            <a:r>
              <a:rPr lang="zh-CN" altLang="en-US" sz="1400" dirty="0" smtClean="0">
                <a:latin typeface="微软雅黑" pitchFamily="34" charset="-122"/>
                <a:ea typeface="微软雅黑" pitchFamily="34" charset="-122"/>
              </a:rPr>
              <a:t>数据检查</a:t>
            </a:r>
            <a:endParaRPr lang="en-US" altLang="zh-CN" sz="1400" dirty="0" smtClean="0">
              <a:latin typeface="微软雅黑" pitchFamily="34" charset="-122"/>
              <a:ea typeface="微软雅黑" pitchFamily="34" charset="-122"/>
            </a:endParaRPr>
          </a:p>
        </p:txBody>
      </p:sp>
      <p:sp>
        <p:nvSpPr>
          <p:cNvPr id="26" name="TextBox 146"/>
          <p:cNvSpPr txBox="1">
            <a:spLocks noChangeArrowheads="1"/>
          </p:cNvSpPr>
          <p:nvPr/>
        </p:nvSpPr>
        <p:spPr bwMode="auto">
          <a:xfrm>
            <a:off x="1707821" y="5656113"/>
            <a:ext cx="1480560" cy="523220"/>
          </a:xfrm>
          <a:prstGeom prst="rect">
            <a:avLst/>
          </a:prstGeom>
          <a:noFill/>
          <a:ln w="9525" algn="ctr">
            <a:noFill/>
            <a:miter lim="800000"/>
            <a:headEnd/>
            <a:tailEnd/>
          </a:ln>
          <a:effectLst/>
        </p:spPr>
        <p:txBody>
          <a:bodyPr wrap="square">
            <a:spAutoFit/>
          </a:bodyPr>
          <a:lstStyle/>
          <a:p>
            <a:r>
              <a:rPr lang="zh-CN" altLang="en-US" sz="1400" dirty="0" smtClean="0">
                <a:latin typeface="微软雅黑" pitchFamily="34" charset="-122"/>
                <a:ea typeface="微软雅黑" pitchFamily="34" charset="-122"/>
              </a:rPr>
              <a:t>主数据审批流程，结果信息通知</a:t>
            </a:r>
            <a:endParaRPr lang="en-US" altLang="zh-CN" sz="1400" dirty="0" smtClean="0">
              <a:latin typeface="微软雅黑" pitchFamily="34" charset="-122"/>
              <a:ea typeface="微软雅黑" pitchFamily="34" charset="-122"/>
            </a:endParaRPr>
          </a:p>
        </p:txBody>
      </p:sp>
      <p:sp>
        <p:nvSpPr>
          <p:cNvPr id="27" name="TextBox 146"/>
          <p:cNvSpPr txBox="1">
            <a:spLocks noChangeArrowheads="1"/>
          </p:cNvSpPr>
          <p:nvPr/>
        </p:nvSpPr>
        <p:spPr bwMode="auto">
          <a:xfrm>
            <a:off x="6591005" y="5657842"/>
            <a:ext cx="1480560" cy="523220"/>
          </a:xfrm>
          <a:prstGeom prst="rect">
            <a:avLst/>
          </a:prstGeom>
          <a:noFill/>
          <a:ln w="9525" algn="ctr">
            <a:noFill/>
            <a:miter lim="800000"/>
            <a:headEnd/>
            <a:tailEnd/>
          </a:ln>
          <a:effectLst/>
        </p:spPr>
        <p:txBody>
          <a:bodyPr wrap="square">
            <a:spAutoFit/>
          </a:bodyPr>
          <a:lstStyle/>
          <a:p>
            <a:r>
              <a:rPr lang="zh-CN" altLang="en-US" sz="1400" dirty="0" smtClean="0">
                <a:latin typeface="微软雅黑" pitchFamily="34" charset="-122"/>
                <a:ea typeface="微软雅黑" pitchFamily="34" charset="-122"/>
              </a:rPr>
              <a:t>自动</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人工</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计划任务的分发</a:t>
            </a:r>
            <a:endParaRPr lang="en-US" altLang="zh-CN" sz="1400" dirty="0" smtClean="0">
              <a:latin typeface="微软雅黑" pitchFamily="34" charset="-122"/>
              <a:ea typeface="微软雅黑" pitchFamily="34" charset="-122"/>
            </a:endParaRPr>
          </a:p>
        </p:txBody>
      </p:sp>
      <p:sp>
        <p:nvSpPr>
          <p:cNvPr id="28" name="椭圆 27"/>
          <p:cNvSpPr>
            <a:spLocks noChangeAspect="1"/>
          </p:cNvSpPr>
          <p:nvPr/>
        </p:nvSpPr>
        <p:spPr>
          <a:xfrm>
            <a:off x="6576480" y="1376605"/>
            <a:ext cx="108000" cy="108000"/>
          </a:xfrm>
          <a:prstGeom prst="ellipse">
            <a:avLst/>
          </a:prstGeom>
          <a:gradFill flip="none" rotWithShape="1">
            <a:gsLst>
              <a:gs pos="0">
                <a:srgbClr val="FF29D6"/>
              </a:gs>
              <a:gs pos="100000">
                <a:srgbClr val="580074"/>
              </a:gs>
            </a:gsLst>
            <a:lin ang="20400000" scaled="0"/>
            <a:tileRect/>
          </a:gradFill>
          <a:ln w="19050">
            <a:noFill/>
            <a:prstDash val="solid"/>
          </a:ln>
          <a:effectLst/>
          <a:scene3d>
            <a:camera prst="orthographicFront"/>
            <a:lightRig rig="flat" dir="t">
              <a:rot lat="0" lon="0" rev="1800000"/>
            </a:lightRig>
          </a:scene3d>
          <a:sp3d extrusionH="190500" contourW="19050">
            <a:bevelT prst="convex"/>
            <a:contourClr>
              <a:srgbClr val="FFAFEE"/>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29" name="椭圆 28"/>
          <p:cNvSpPr>
            <a:spLocks noChangeAspect="1"/>
          </p:cNvSpPr>
          <p:nvPr/>
        </p:nvSpPr>
        <p:spPr>
          <a:xfrm>
            <a:off x="1656196" y="5192717"/>
            <a:ext cx="108000" cy="108000"/>
          </a:xfrm>
          <a:prstGeom prst="ellipse">
            <a:avLst/>
          </a:prstGeom>
          <a:gradFill flip="none" rotWithShape="1">
            <a:gsLst>
              <a:gs pos="0">
                <a:srgbClr val="6EFF01"/>
              </a:gs>
              <a:gs pos="90000">
                <a:srgbClr val="0F5000"/>
              </a:gs>
            </a:gsLst>
            <a:lin ang="20400000" scaled="0"/>
            <a:tileRect/>
          </a:gradFill>
          <a:ln w="25400">
            <a:noFill/>
          </a:ln>
          <a:effectLst/>
          <a:scene3d>
            <a:camera prst="orthographicFront"/>
            <a:lightRig rig="flat" dir="t">
              <a:rot lat="0" lon="0" rev="1800000"/>
            </a:lightRig>
          </a:scene3d>
          <a:sp3d extrusionH="190500" contourW="19050">
            <a:bevelT prst="convex"/>
            <a:bevelB w="0" h="0"/>
            <a:contourClr>
              <a:srgbClr val="89FF8C"/>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30" name="椭圆 29"/>
          <p:cNvSpPr>
            <a:spLocks noChangeAspect="1"/>
          </p:cNvSpPr>
          <p:nvPr/>
        </p:nvSpPr>
        <p:spPr>
          <a:xfrm>
            <a:off x="6576480" y="5226228"/>
            <a:ext cx="108000" cy="108000"/>
          </a:xfrm>
          <a:prstGeom prst="ellipse">
            <a:avLst/>
          </a:prstGeom>
          <a:gradFill flip="none" rotWithShape="1">
            <a:gsLst>
              <a:gs pos="0">
                <a:srgbClr val="00DFF6"/>
              </a:gs>
              <a:gs pos="90000">
                <a:srgbClr val="002774"/>
              </a:gs>
            </a:gsLst>
            <a:lin ang="20400000" scaled="0"/>
            <a:tileRect/>
          </a:gradFill>
          <a:ln w="25400">
            <a:noFill/>
          </a:ln>
          <a:effectLst/>
          <a:scene3d>
            <a:camera prst="orthographicFront"/>
            <a:lightRig rig="flat" dir="t">
              <a:rot lat="0" lon="0" rev="1800000"/>
            </a:lightRig>
          </a:scene3d>
          <a:sp3d extrusionH="190500" contourW="19050">
            <a:bevelT prst="convex"/>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31" name="椭圆 30"/>
          <p:cNvSpPr>
            <a:spLocks noChangeAspect="1"/>
          </p:cNvSpPr>
          <p:nvPr/>
        </p:nvSpPr>
        <p:spPr>
          <a:xfrm>
            <a:off x="1723454" y="1266306"/>
            <a:ext cx="108000" cy="108000"/>
          </a:xfrm>
          <a:prstGeom prst="ellipse">
            <a:avLst/>
          </a:prstGeom>
          <a:gradFill flip="none" rotWithShape="1">
            <a:gsLst>
              <a:gs pos="0">
                <a:srgbClr val="FFCF01"/>
              </a:gs>
              <a:gs pos="90000">
                <a:srgbClr val="E22000"/>
              </a:gs>
            </a:gsLst>
            <a:lin ang="20400000" scaled="0"/>
            <a:tileRect/>
          </a:gradFill>
          <a:ln w="25400">
            <a:noFill/>
          </a:ln>
          <a:effectLst/>
          <a:scene3d>
            <a:camera prst="orthographicFront"/>
            <a:lightRig rig="flat" dir="t">
              <a:rot lat="0" lon="0" rev="1800000"/>
            </a:lightRig>
          </a:scene3d>
          <a:sp3d extrusionH="1905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32" name="椭圆 31"/>
          <p:cNvSpPr>
            <a:spLocks noChangeAspect="1"/>
          </p:cNvSpPr>
          <p:nvPr/>
        </p:nvSpPr>
        <p:spPr>
          <a:xfrm>
            <a:off x="1723454" y="1583575"/>
            <a:ext cx="108000" cy="108000"/>
          </a:xfrm>
          <a:prstGeom prst="ellipse">
            <a:avLst/>
          </a:prstGeom>
          <a:gradFill flip="none" rotWithShape="1">
            <a:gsLst>
              <a:gs pos="0">
                <a:srgbClr val="FFCF01"/>
              </a:gs>
              <a:gs pos="90000">
                <a:srgbClr val="E22000"/>
              </a:gs>
            </a:gsLst>
            <a:lin ang="20400000" scaled="0"/>
            <a:tileRect/>
          </a:gradFill>
          <a:ln w="25400">
            <a:noFill/>
          </a:ln>
          <a:effectLst/>
          <a:scene3d>
            <a:camera prst="orthographicFront"/>
            <a:lightRig rig="flat" dir="t">
              <a:rot lat="0" lon="0" rev="1800000"/>
            </a:lightRig>
          </a:scene3d>
          <a:sp3d extrusionH="1905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33" name="椭圆 32"/>
          <p:cNvSpPr>
            <a:spLocks noChangeAspect="1"/>
          </p:cNvSpPr>
          <p:nvPr/>
        </p:nvSpPr>
        <p:spPr>
          <a:xfrm>
            <a:off x="1656196" y="5751519"/>
            <a:ext cx="108000" cy="108000"/>
          </a:xfrm>
          <a:prstGeom prst="ellipse">
            <a:avLst/>
          </a:prstGeom>
          <a:gradFill flip="none" rotWithShape="1">
            <a:gsLst>
              <a:gs pos="0">
                <a:srgbClr val="6EFF01"/>
              </a:gs>
              <a:gs pos="90000">
                <a:srgbClr val="0F5000"/>
              </a:gs>
            </a:gsLst>
            <a:lin ang="20400000" scaled="0"/>
            <a:tileRect/>
          </a:gradFill>
          <a:ln w="25400">
            <a:noFill/>
          </a:ln>
          <a:effectLst/>
          <a:scene3d>
            <a:camera prst="orthographicFront"/>
            <a:lightRig rig="flat" dir="t">
              <a:rot lat="0" lon="0" rev="1800000"/>
            </a:lightRig>
          </a:scene3d>
          <a:sp3d extrusionH="190500" contourW="19050">
            <a:bevelT prst="convex"/>
            <a:bevelB w="0" h="0"/>
            <a:contourClr>
              <a:srgbClr val="89FF8C"/>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34" name="椭圆 33"/>
          <p:cNvSpPr>
            <a:spLocks noChangeAspect="1"/>
          </p:cNvSpPr>
          <p:nvPr/>
        </p:nvSpPr>
        <p:spPr>
          <a:xfrm>
            <a:off x="6585090" y="1937872"/>
            <a:ext cx="108000" cy="108000"/>
          </a:xfrm>
          <a:prstGeom prst="ellipse">
            <a:avLst/>
          </a:prstGeom>
          <a:gradFill flip="none" rotWithShape="1">
            <a:gsLst>
              <a:gs pos="0">
                <a:srgbClr val="FF29D6"/>
              </a:gs>
              <a:gs pos="100000">
                <a:srgbClr val="580074"/>
              </a:gs>
            </a:gsLst>
            <a:lin ang="20400000" scaled="0"/>
            <a:tileRect/>
          </a:gradFill>
          <a:ln w="19050">
            <a:noFill/>
            <a:prstDash val="solid"/>
          </a:ln>
          <a:effectLst/>
          <a:scene3d>
            <a:camera prst="orthographicFront"/>
            <a:lightRig rig="flat" dir="t">
              <a:rot lat="0" lon="0" rev="1800000"/>
            </a:lightRig>
          </a:scene3d>
          <a:sp3d extrusionH="190500" contourW="19050">
            <a:bevelT prst="convex"/>
            <a:contourClr>
              <a:srgbClr val="FFAFEE"/>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35" name="椭圆 34"/>
          <p:cNvSpPr>
            <a:spLocks noChangeAspect="1"/>
          </p:cNvSpPr>
          <p:nvPr/>
        </p:nvSpPr>
        <p:spPr>
          <a:xfrm>
            <a:off x="6576480" y="5785030"/>
            <a:ext cx="108000" cy="108000"/>
          </a:xfrm>
          <a:prstGeom prst="ellipse">
            <a:avLst/>
          </a:prstGeom>
          <a:gradFill flip="none" rotWithShape="1">
            <a:gsLst>
              <a:gs pos="0">
                <a:srgbClr val="00DFF6"/>
              </a:gs>
              <a:gs pos="90000">
                <a:srgbClr val="002774"/>
              </a:gs>
            </a:gsLst>
            <a:lin ang="20400000" scaled="0"/>
            <a:tileRect/>
          </a:gradFill>
          <a:ln w="25400">
            <a:noFill/>
          </a:ln>
          <a:effectLst/>
          <a:scene3d>
            <a:camera prst="orthographicFront"/>
            <a:lightRig rig="flat" dir="t">
              <a:rot lat="0" lon="0" rev="1800000"/>
            </a:lightRig>
          </a:scene3d>
          <a:sp3d extrusionH="190500" contourW="19050">
            <a:bevelT prst="convex"/>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36" name="TextBox 146"/>
          <p:cNvSpPr txBox="1">
            <a:spLocks noChangeArrowheads="1"/>
          </p:cNvSpPr>
          <p:nvPr/>
        </p:nvSpPr>
        <p:spPr bwMode="auto">
          <a:xfrm>
            <a:off x="6599615" y="2128869"/>
            <a:ext cx="1480560" cy="307777"/>
          </a:xfrm>
          <a:prstGeom prst="rect">
            <a:avLst/>
          </a:prstGeom>
          <a:noFill/>
          <a:ln w="9525" algn="ctr">
            <a:noFill/>
            <a:miter lim="800000"/>
            <a:headEnd/>
            <a:tailEnd/>
          </a:ln>
          <a:effectLst/>
        </p:spPr>
        <p:txBody>
          <a:bodyPr wrap="square">
            <a:spAutoFit/>
          </a:bodyPr>
          <a:lstStyle/>
          <a:p>
            <a:r>
              <a:rPr lang="zh-CN" altLang="en-US" sz="1400" dirty="0" smtClean="0">
                <a:latin typeface="微软雅黑" pitchFamily="34" charset="-122"/>
                <a:ea typeface="微软雅黑" pitchFamily="34" charset="-122"/>
              </a:rPr>
              <a:t>自动</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人工映射</a:t>
            </a:r>
            <a:endParaRPr lang="en-US" altLang="zh-CN" sz="1400" dirty="0" smtClean="0">
              <a:latin typeface="微软雅黑" pitchFamily="34" charset="-122"/>
              <a:ea typeface="微软雅黑" pitchFamily="34" charset="-122"/>
            </a:endParaRPr>
          </a:p>
        </p:txBody>
      </p:sp>
      <p:sp>
        <p:nvSpPr>
          <p:cNvPr id="37" name="椭圆 36"/>
          <p:cNvSpPr>
            <a:spLocks noChangeAspect="1"/>
          </p:cNvSpPr>
          <p:nvPr/>
        </p:nvSpPr>
        <p:spPr>
          <a:xfrm>
            <a:off x="6585090" y="2256057"/>
            <a:ext cx="108000" cy="108000"/>
          </a:xfrm>
          <a:prstGeom prst="ellipse">
            <a:avLst/>
          </a:prstGeom>
          <a:gradFill flip="none" rotWithShape="1">
            <a:gsLst>
              <a:gs pos="0">
                <a:srgbClr val="FF29D6"/>
              </a:gs>
              <a:gs pos="100000">
                <a:srgbClr val="580074"/>
              </a:gs>
            </a:gsLst>
            <a:lin ang="20400000" scaled="0"/>
            <a:tileRect/>
          </a:gradFill>
          <a:ln w="19050">
            <a:noFill/>
            <a:prstDash val="solid"/>
          </a:ln>
          <a:effectLst/>
          <a:scene3d>
            <a:camera prst="orthographicFront"/>
            <a:lightRig rig="flat" dir="t">
              <a:rot lat="0" lon="0" rev="1800000"/>
            </a:lightRig>
          </a:scene3d>
          <a:sp3d extrusionH="190500" contourW="19050">
            <a:bevelT prst="convex"/>
            <a:contourClr>
              <a:srgbClr val="FFAFEE"/>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38" name="TextBox 146"/>
          <p:cNvSpPr txBox="1">
            <a:spLocks noChangeArrowheads="1"/>
          </p:cNvSpPr>
          <p:nvPr/>
        </p:nvSpPr>
        <p:spPr bwMode="auto">
          <a:xfrm>
            <a:off x="1754696" y="1990760"/>
            <a:ext cx="1480560" cy="523220"/>
          </a:xfrm>
          <a:prstGeom prst="rect">
            <a:avLst/>
          </a:prstGeom>
          <a:noFill/>
          <a:ln w="9525" algn="ctr">
            <a:noFill/>
            <a:miter lim="800000"/>
            <a:headEnd/>
            <a:tailEnd/>
          </a:ln>
          <a:effectLst/>
        </p:spPr>
        <p:txBody>
          <a:bodyPr wrap="square">
            <a:spAutoFit/>
          </a:bodyPr>
          <a:lstStyle/>
          <a:p>
            <a:r>
              <a:rPr lang="zh-CN" altLang="en-US" sz="1400" dirty="0" smtClean="0">
                <a:latin typeface="微软雅黑" pitchFamily="34" charset="-122"/>
                <a:ea typeface="微软雅黑" pitchFamily="34" charset="-122"/>
              </a:rPr>
              <a:t>界面建模，支持多种界面模型</a:t>
            </a:r>
            <a:endParaRPr lang="en-US" altLang="zh-CN" sz="1400" dirty="0" smtClean="0">
              <a:latin typeface="微软雅黑" pitchFamily="34" charset="-122"/>
              <a:ea typeface="微软雅黑" pitchFamily="34" charset="-122"/>
            </a:endParaRPr>
          </a:p>
        </p:txBody>
      </p:sp>
      <p:sp>
        <p:nvSpPr>
          <p:cNvPr id="39" name="椭圆 38"/>
          <p:cNvSpPr>
            <a:spLocks noChangeAspect="1"/>
          </p:cNvSpPr>
          <p:nvPr/>
        </p:nvSpPr>
        <p:spPr>
          <a:xfrm>
            <a:off x="1712443" y="2050135"/>
            <a:ext cx="89256" cy="89256"/>
          </a:xfrm>
          <a:prstGeom prst="ellipse">
            <a:avLst/>
          </a:prstGeom>
          <a:gradFill flip="none" rotWithShape="1">
            <a:gsLst>
              <a:gs pos="0">
                <a:srgbClr val="FFCF01"/>
              </a:gs>
              <a:gs pos="90000">
                <a:srgbClr val="E22000"/>
              </a:gs>
            </a:gsLst>
            <a:lin ang="20400000" scaled="0"/>
            <a:tileRect/>
          </a:gradFill>
          <a:ln w="25400">
            <a:noFill/>
          </a:ln>
          <a:effectLst/>
          <a:scene3d>
            <a:camera prst="orthographicFront"/>
            <a:lightRig rig="flat" dir="t">
              <a:rot lat="0" lon="0" rev="1800000"/>
            </a:lightRig>
          </a:scene3d>
          <a:sp3d extrusionH="1905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40" name="TextBox 146"/>
          <p:cNvSpPr txBox="1">
            <a:spLocks noChangeArrowheads="1"/>
          </p:cNvSpPr>
          <p:nvPr/>
        </p:nvSpPr>
        <p:spPr bwMode="auto">
          <a:xfrm>
            <a:off x="1754696" y="2488909"/>
            <a:ext cx="1480560" cy="307777"/>
          </a:xfrm>
          <a:prstGeom prst="rect">
            <a:avLst/>
          </a:prstGeom>
          <a:noFill/>
          <a:ln w="9525" algn="ctr">
            <a:noFill/>
            <a:miter lim="800000"/>
            <a:headEnd/>
            <a:tailEnd/>
          </a:ln>
          <a:effectLst/>
        </p:spPr>
        <p:txBody>
          <a:bodyPr wrap="square">
            <a:spAutoFit/>
          </a:bodyPr>
          <a:lstStyle/>
          <a:p>
            <a:r>
              <a:rPr lang="zh-CN" altLang="en-US" sz="1400" dirty="0" smtClean="0">
                <a:latin typeface="微软雅黑" pitchFamily="34" charset="-122"/>
                <a:ea typeface="微软雅黑" pitchFamily="34" charset="-122"/>
              </a:rPr>
              <a:t>灵活的编码规则</a:t>
            </a:r>
            <a:endParaRPr lang="en-US" altLang="zh-CN" sz="1400" dirty="0" smtClean="0">
              <a:latin typeface="微软雅黑" pitchFamily="34" charset="-122"/>
              <a:ea typeface="微软雅黑" pitchFamily="34" charset="-122"/>
            </a:endParaRPr>
          </a:p>
        </p:txBody>
      </p:sp>
      <p:sp>
        <p:nvSpPr>
          <p:cNvPr id="41" name="椭圆 40"/>
          <p:cNvSpPr>
            <a:spLocks noChangeAspect="1"/>
          </p:cNvSpPr>
          <p:nvPr/>
        </p:nvSpPr>
        <p:spPr>
          <a:xfrm>
            <a:off x="1703071" y="2584315"/>
            <a:ext cx="108000" cy="108000"/>
          </a:xfrm>
          <a:prstGeom prst="ellipse">
            <a:avLst/>
          </a:prstGeom>
          <a:gradFill flip="none" rotWithShape="1">
            <a:gsLst>
              <a:gs pos="0">
                <a:srgbClr val="FFCF01"/>
              </a:gs>
              <a:gs pos="90000">
                <a:srgbClr val="E22000"/>
              </a:gs>
            </a:gsLst>
            <a:lin ang="20400000" scaled="0"/>
            <a:tileRect/>
          </a:gradFill>
          <a:ln w="25400">
            <a:noFill/>
          </a:ln>
          <a:effectLst/>
          <a:scene3d>
            <a:camera prst="orthographicFront"/>
            <a:lightRig rig="flat" dir="t">
              <a:rot lat="0" lon="0" rev="1800000"/>
            </a:lightRig>
          </a:scene3d>
          <a:sp3d extrusionH="1905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zh-CN" altLang="en-US" sz="1600"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4911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pPr>
              <a:buSzPct val="25000"/>
              <a:defRPr/>
            </a:pPr>
            <a:r>
              <a:rPr lang="zh-CN" altLang="en-US" b="1" kern="1200" dirty="0" smtClean="0">
                <a:solidFill>
                  <a:srgbClr val="C0504D"/>
                </a:solidFill>
                <a:latin typeface="微软雅黑" pitchFamily="34" charset="-122"/>
                <a:ea typeface="微软雅黑" pitchFamily="34" charset="-122"/>
              </a:rPr>
              <a:t>主</a:t>
            </a:r>
            <a:r>
              <a:rPr lang="zh-CN" altLang="en-US" b="1" kern="1200" dirty="0">
                <a:solidFill>
                  <a:srgbClr val="C0504D"/>
                </a:solidFill>
                <a:latin typeface="微软雅黑" pitchFamily="34" charset="-122"/>
                <a:ea typeface="微软雅黑" pitchFamily="34" charset="-122"/>
              </a:rPr>
              <a:t>数据管理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主</a:t>
            </a:r>
            <a:r>
              <a:rPr lang="zh-CN" altLang="en-US" b="1" kern="1200" dirty="0" smtClean="0">
                <a:solidFill>
                  <a:srgbClr val="C0504D"/>
                </a:solidFill>
                <a:latin typeface="微软雅黑" pitchFamily="34" charset="-122"/>
                <a:ea typeface="微软雅黑" pitchFamily="34" charset="-122"/>
              </a:rPr>
              <a:t>数据</a:t>
            </a:r>
            <a:r>
              <a:rPr lang="zh-CN" altLang="en-US" b="1" kern="1200" dirty="0">
                <a:solidFill>
                  <a:srgbClr val="C0504D"/>
                </a:solidFill>
                <a:latin typeface="微软雅黑" pitchFamily="34" charset="-122"/>
                <a:ea typeface="微软雅黑" pitchFamily="34" charset="-122"/>
              </a:rPr>
              <a:t>分发</a:t>
            </a:r>
          </a:p>
        </p:txBody>
      </p:sp>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75" y="1004888"/>
            <a:ext cx="3657600" cy="2373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180" name="矩形 1"/>
          <p:cNvSpPr>
            <a:spLocks noChangeArrowheads="1"/>
          </p:cNvSpPr>
          <p:nvPr/>
        </p:nvSpPr>
        <p:spPr bwMode="auto">
          <a:xfrm>
            <a:off x="79375" y="1524000"/>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zh-CN" altLang="en-US" sz="1800" b="1">
                <a:latin typeface="Arial" pitchFamily="34" charset="0"/>
                <a:ea typeface="黑体" pitchFamily="49" charset="-122"/>
                <a:cs typeface="宋体" pitchFamily="2" charset="-122"/>
              </a:rPr>
              <a:t>业务场景：主数据已经上线运行，且主数据已经和所有业务系统完成了数据映射的建立。此时发布一个新增的主数据值域。</a:t>
            </a:r>
          </a:p>
        </p:txBody>
      </p:sp>
      <p:sp>
        <p:nvSpPr>
          <p:cNvPr id="50181" name="矩形 3"/>
          <p:cNvSpPr>
            <a:spLocks noChangeArrowheads="1"/>
          </p:cNvSpPr>
          <p:nvPr/>
        </p:nvSpPr>
        <p:spPr bwMode="auto">
          <a:xfrm>
            <a:off x="33338" y="2720975"/>
            <a:ext cx="3700462"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zh-CN" altLang="en-US" sz="1800" b="1">
                <a:latin typeface="Arial" pitchFamily="34" charset="0"/>
                <a:ea typeface="黑体" pitchFamily="49" charset="-122"/>
                <a:cs typeface="宋体" pitchFamily="2" charset="-122"/>
              </a:rPr>
              <a:t>说明：主数据系统仅仅是主数据的管理者，而非拥有者</a:t>
            </a:r>
            <a:r>
              <a:rPr lang="en-US" altLang="zh-CN" sz="1800" b="1">
                <a:latin typeface="Arial" pitchFamily="34" charset="0"/>
                <a:ea typeface="黑体" pitchFamily="49" charset="-122"/>
                <a:cs typeface="宋体" pitchFamily="2" charset="-122"/>
              </a:rPr>
              <a:t>Owner</a:t>
            </a:r>
            <a:r>
              <a:rPr lang="zh-CN" altLang="en-US" sz="1800" b="1">
                <a:latin typeface="Arial" pitchFamily="34" charset="0"/>
                <a:ea typeface="黑体" pitchFamily="49" charset="-122"/>
                <a:cs typeface="宋体" pitchFamily="2" charset="-122"/>
              </a:rPr>
              <a:t>。主数据的变更权属于相应的业务部门。主数据系统必须提供维护界面供业务部门方便的使用。如果业务部门已经有在用的</a:t>
            </a:r>
            <a:r>
              <a:rPr lang="en-US" altLang="zh-CN" sz="1800" b="1">
                <a:latin typeface="Arial" pitchFamily="34" charset="0"/>
                <a:ea typeface="黑体" pitchFamily="49" charset="-122"/>
                <a:cs typeface="宋体" pitchFamily="2" charset="-122"/>
              </a:rPr>
              <a:t>IT</a:t>
            </a:r>
            <a:r>
              <a:rPr lang="zh-CN" altLang="en-US" sz="1800" b="1">
                <a:latin typeface="Arial" pitchFamily="34" charset="0"/>
                <a:ea typeface="黑体" pitchFamily="49" charset="-122"/>
                <a:cs typeface="宋体" pitchFamily="2" charset="-122"/>
              </a:rPr>
              <a:t>系统，通常这个</a:t>
            </a:r>
            <a:r>
              <a:rPr lang="en-US" altLang="zh-CN" sz="1800" b="1">
                <a:latin typeface="Arial" pitchFamily="34" charset="0"/>
                <a:ea typeface="黑体" pitchFamily="49" charset="-122"/>
                <a:cs typeface="宋体" pitchFamily="2" charset="-122"/>
              </a:rPr>
              <a:t>IT</a:t>
            </a:r>
            <a:r>
              <a:rPr lang="zh-CN" altLang="en-US" sz="1800" b="1">
                <a:latin typeface="Arial" pitchFamily="34" charset="0"/>
                <a:ea typeface="黑体" pitchFamily="49" charset="-122"/>
                <a:cs typeface="宋体" pitchFamily="2" charset="-122"/>
              </a:rPr>
              <a:t>系统会包含与主数据相同概念的基础数据维护功能，此时，主数据系统还需提供维护服务接口，与该</a:t>
            </a:r>
            <a:r>
              <a:rPr lang="en-US" altLang="zh-CN" sz="1800" b="1">
                <a:latin typeface="Arial" pitchFamily="34" charset="0"/>
                <a:ea typeface="黑体" pitchFamily="49" charset="-122"/>
                <a:cs typeface="宋体" pitchFamily="2" charset="-122"/>
              </a:rPr>
              <a:t>IT</a:t>
            </a:r>
            <a:r>
              <a:rPr lang="zh-CN" altLang="en-US" sz="1800" b="1">
                <a:latin typeface="Arial" pitchFamily="34" charset="0"/>
                <a:ea typeface="黑体" pitchFamily="49" charset="-122"/>
                <a:cs typeface="宋体" pitchFamily="2" charset="-122"/>
              </a:rPr>
              <a:t>系统的基础数据维护功能集成。</a:t>
            </a:r>
          </a:p>
        </p:txBody>
      </p:sp>
      <p:pic>
        <p:nvPicPr>
          <p:cNvPr id="50182" name="图片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3752850"/>
            <a:ext cx="5273675"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数据中心应用</a:t>
            </a:r>
            <a:r>
              <a:rPr lang="en-US" altLang="zh-CN" b="1" kern="1200" dirty="0">
                <a:solidFill>
                  <a:srgbClr val="C0504D"/>
                </a:solidFill>
                <a:latin typeface="微软雅黑" pitchFamily="34" charset="-122"/>
                <a:ea typeface="微软雅黑" pitchFamily="34" charset="-122"/>
              </a:rPr>
              <a:t>– </a:t>
            </a:r>
            <a:r>
              <a:rPr lang="en-US" altLang="zh-CN" b="1" kern="1200" dirty="0" err="1">
                <a:solidFill>
                  <a:srgbClr val="C0504D"/>
                </a:solidFill>
                <a:latin typeface="微软雅黑" pitchFamily="34" charset="-122"/>
                <a:ea typeface="微软雅黑" pitchFamily="34" charset="-122"/>
              </a:rPr>
              <a:t>EMRView</a:t>
            </a:r>
            <a:endParaRPr lang="zh-CN" altLang="en-US" b="1" kern="1200" dirty="0">
              <a:solidFill>
                <a:srgbClr val="C0504D"/>
              </a:solidFill>
              <a:latin typeface="微软雅黑" pitchFamily="34" charset="-122"/>
              <a:ea typeface="微软雅黑" pitchFamily="34" charset="-122"/>
            </a:endParaRPr>
          </a:p>
        </p:txBody>
      </p:sp>
      <p:pic>
        <p:nvPicPr>
          <p:cNvPr id="5325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2447925"/>
            <a:ext cx="8018462" cy="410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252" name="TextBox 1"/>
          <p:cNvSpPr txBox="1">
            <a:spLocks noChangeArrowheads="1"/>
          </p:cNvSpPr>
          <p:nvPr/>
        </p:nvSpPr>
        <p:spPr bwMode="auto">
          <a:xfrm>
            <a:off x="76200" y="914400"/>
            <a:ext cx="90678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en-US" altLang="zh-CN" sz="1800" dirty="0">
                <a:latin typeface="Arial" pitchFamily="34" charset="0"/>
                <a:ea typeface="黑体" pitchFamily="49" charset="-122"/>
                <a:cs typeface="宋体" pitchFamily="2" charset="-122"/>
              </a:rPr>
              <a:t>1</a:t>
            </a:r>
            <a:r>
              <a:rPr lang="zh-CN" altLang="en-US" sz="1800" dirty="0">
                <a:latin typeface="Arial" pitchFamily="34" charset="0"/>
                <a:ea typeface="黑体" pitchFamily="49" charset="-122"/>
                <a:cs typeface="宋体" pitchFamily="2" charset="-122"/>
              </a:rPr>
              <a:t>、以统一的时间轴展示患者的生命体征、生理指标变化与医护人员给予的诊疗护理措施之间的关系，浏览方便，一目了然。</a:t>
            </a:r>
            <a:endParaRPr lang="en-US" altLang="zh-CN" sz="1800" dirty="0">
              <a:latin typeface="Arial" pitchFamily="34" charset="0"/>
              <a:ea typeface="黑体" pitchFamily="49" charset="-122"/>
              <a:cs typeface="宋体" pitchFamily="2" charset="-122"/>
            </a:endParaRPr>
          </a:p>
          <a:p>
            <a:pPr>
              <a:spcBef>
                <a:spcPct val="0"/>
              </a:spcBef>
              <a:buSzTx/>
              <a:buFontTx/>
              <a:buNone/>
            </a:pPr>
            <a:r>
              <a:rPr lang="en-US" altLang="zh-CN" sz="1800" dirty="0">
                <a:latin typeface="Arial" pitchFamily="34" charset="0"/>
                <a:ea typeface="黑体" pitchFamily="49" charset="-122"/>
                <a:cs typeface="宋体" pitchFamily="2" charset="-122"/>
              </a:rPr>
              <a:t>2</a:t>
            </a:r>
            <a:r>
              <a:rPr lang="zh-CN" altLang="en-US" sz="1800" dirty="0">
                <a:latin typeface="Arial" pitchFamily="34" charset="0"/>
                <a:ea typeface="黑体" pitchFamily="49" charset="-122"/>
                <a:cs typeface="宋体" pitchFamily="2" charset="-122"/>
              </a:rPr>
              <a:t>、医生可根据患者的疾病和症状自行设定关注的生理指标项，系统可根据患者的疾病默认提醒医生应关注哪些生理指标。</a:t>
            </a:r>
            <a:endParaRPr lang="en-US" altLang="zh-CN" sz="1800" dirty="0">
              <a:latin typeface="Arial" pitchFamily="34" charset="0"/>
              <a:ea typeface="黑体" pitchFamily="49" charset="-122"/>
              <a:cs typeface="宋体" pitchFamily="2" charset="-122"/>
            </a:endParaRPr>
          </a:p>
          <a:p>
            <a:pPr>
              <a:spcBef>
                <a:spcPct val="0"/>
              </a:spcBef>
              <a:buSzTx/>
              <a:buFontTx/>
              <a:buNone/>
            </a:pPr>
            <a:r>
              <a:rPr lang="en-US" altLang="zh-CN" sz="1800" dirty="0">
                <a:latin typeface="Arial" pitchFamily="34" charset="0"/>
                <a:ea typeface="黑体" pitchFamily="49" charset="-122"/>
                <a:cs typeface="宋体" pitchFamily="2" charset="-122"/>
              </a:rPr>
              <a:t>3</a:t>
            </a:r>
            <a:r>
              <a:rPr lang="zh-CN" altLang="en-US" sz="1800" dirty="0">
                <a:latin typeface="Arial" pitchFamily="34" charset="0"/>
                <a:ea typeface="黑体" pitchFamily="49" charset="-122"/>
                <a:cs typeface="宋体" pitchFamily="2" charset="-122"/>
              </a:rPr>
              <a:t>、双击可查看诊疗护理措施的详细内容，方便快捷。</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7772400" cy="4648200"/>
          </a:xfrm>
          <a:prstGeom prst="rect">
            <a:avLst/>
          </a:prstGeom>
          <a:noFill/>
          <a:ln>
            <a:noFill/>
          </a:ln>
        </p:spPr>
      </p:pic>
      <p:sp>
        <p:nvSpPr>
          <p:cNvPr id="3" name="文本框 4"/>
          <p:cNvSpPr txBox="1"/>
          <p:nvPr/>
        </p:nvSpPr>
        <p:spPr>
          <a:xfrm>
            <a:off x="381000" y="990600"/>
            <a:ext cx="7391400" cy="369332"/>
          </a:xfrm>
          <a:prstGeom prst="rect">
            <a:avLst/>
          </a:prstGeom>
          <a:noFill/>
        </p:spPr>
        <p:txBody>
          <a:bodyPr wrap="square" rtlCol="0">
            <a:spAutoFit/>
          </a:bodyPr>
          <a:lstStyle/>
          <a:p>
            <a:r>
              <a:rPr lang="zh-CN" altLang="en-US" dirty="0" smtClean="0"/>
              <a:t>是基于敏感数据信息的保护，不是文档级访问控制，利于科研教学</a:t>
            </a:r>
            <a:endParaRPr lang="zh-CN" altLang="en-US" dirty="0"/>
          </a:p>
        </p:txBody>
      </p:sp>
      <p:sp>
        <p:nvSpPr>
          <p:cNvPr id="4" name="标题 1"/>
          <p:cNvSpPr txBox="1">
            <a:spLocks/>
          </p:cNvSpPr>
          <p:nvPr/>
        </p:nvSpPr>
        <p:spPr>
          <a:xfrm>
            <a:off x="228600" y="152400"/>
            <a:ext cx="8915400" cy="585788"/>
          </a:xfrm>
          <a:prstGeom prst="rect">
            <a:avLst/>
          </a:prstGeom>
        </p:spPr>
        <p:txBody>
          <a:bodyPr/>
          <a:lstStyle>
            <a:lvl1pPr algn="l" rtl="0" eaLnBrk="0" fontAlgn="base" hangingPunct="0">
              <a:spcBef>
                <a:spcPct val="0"/>
              </a:spcBef>
              <a:spcAft>
                <a:spcPct val="0"/>
              </a:spcAft>
              <a:defRPr sz="3200">
                <a:solidFill>
                  <a:srgbClr val="C00000"/>
                </a:solidFill>
                <a:latin typeface="+mj-lt"/>
                <a:ea typeface="+mj-ea"/>
                <a:cs typeface="+mj-cs"/>
              </a:defRPr>
            </a:lvl1pPr>
            <a:lvl2pPr algn="l" rtl="0" eaLnBrk="0" fontAlgn="base" hangingPunct="0">
              <a:spcBef>
                <a:spcPct val="0"/>
              </a:spcBef>
              <a:spcAft>
                <a:spcPct val="0"/>
              </a:spcAft>
              <a:defRPr sz="3200">
                <a:solidFill>
                  <a:srgbClr val="C00000"/>
                </a:solidFill>
                <a:latin typeface="Calibri" pitchFamily="34" charset="0"/>
                <a:ea typeface="黑体" pitchFamily="49" charset="-122"/>
              </a:defRPr>
            </a:lvl2pPr>
            <a:lvl3pPr algn="l" rtl="0" eaLnBrk="0" fontAlgn="base" hangingPunct="0">
              <a:spcBef>
                <a:spcPct val="0"/>
              </a:spcBef>
              <a:spcAft>
                <a:spcPct val="0"/>
              </a:spcAft>
              <a:defRPr sz="3200">
                <a:solidFill>
                  <a:srgbClr val="C00000"/>
                </a:solidFill>
                <a:latin typeface="Calibri" pitchFamily="34" charset="0"/>
                <a:ea typeface="黑体" pitchFamily="49" charset="-122"/>
              </a:defRPr>
            </a:lvl3pPr>
            <a:lvl4pPr algn="l" rtl="0" eaLnBrk="0" fontAlgn="base" hangingPunct="0">
              <a:spcBef>
                <a:spcPct val="0"/>
              </a:spcBef>
              <a:spcAft>
                <a:spcPct val="0"/>
              </a:spcAft>
              <a:defRPr sz="3200">
                <a:solidFill>
                  <a:srgbClr val="C00000"/>
                </a:solidFill>
                <a:latin typeface="Calibri" pitchFamily="34" charset="0"/>
                <a:ea typeface="黑体" pitchFamily="49" charset="-122"/>
              </a:defRPr>
            </a:lvl4pPr>
            <a:lvl5pPr algn="l" rtl="0" eaLnBrk="0" fontAlgn="base" hangingPunct="0">
              <a:spcBef>
                <a:spcPct val="0"/>
              </a:spcBef>
              <a:spcAft>
                <a:spcPct val="0"/>
              </a:spcAft>
              <a:defRPr sz="3200">
                <a:solidFill>
                  <a:srgbClr val="C00000"/>
                </a:solidFill>
                <a:latin typeface="Calibri" pitchFamily="34" charset="0"/>
                <a:ea typeface="黑体" pitchFamily="49" charset="-122"/>
              </a:defRPr>
            </a:lvl5pPr>
            <a:lvl6pPr marL="457200" algn="l" rtl="0" fontAlgn="base">
              <a:spcBef>
                <a:spcPct val="0"/>
              </a:spcBef>
              <a:spcAft>
                <a:spcPct val="0"/>
              </a:spcAft>
              <a:defRPr sz="3200">
                <a:solidFill>
                  <a:srgbClr val="C00000"/>
                </a:solidFill>
                <a:latin typeface="Calibri" pitchFamily="34" charset="0"/>
                <a:ea typeface="黑体" pitchFamily="49" charset="-122"/>
              </a:defRPr>
            </a:lvl6pPr>
            <a:lvl7pPr marL="914400" algn="l" rtl="0" fontAlgn="base">
              <a:spcBef>
                <a:spcPct val="0"/>
              </a:spcBef>
              <a:spcAft>
                <a:spcPct val="0"/>
              </a:spcAft>
              <a:defRPr sz="3200">
                <a:solidFill>
                  <a:srgbClr val="C00000"/>
                </a:solidFill>
                <a:latin typeface="Calibri" pitchFamily="34" charset="0"/>
                <a:ea typeface="黑体" pitchFamily="49" charset="-122"/>
              </a:defRPr>
            </a:lvl7pPr>
            <a:lvl8pPr marL="1371600" algn="l" rtl="0" fontAlgn="base">
              <a:spcBef>
                <a:spcPct val="0"/>
              </a:spcBef>
              <a:spcAft>
                <a:spcPct val="0"/>
              </a:spcAft>
              <a:defRPr sz="3200">
                <a:solidFill>
                  <a:srgbClr val="C00000"/>
                </a:solidFill>
                <a:latin typeface="Calibri" pitchFamily="34" charset="0"/>
                <a:ea typeface="黑体" pitchFamily="49" charset="-122"/>
              </a:defRPr>
            </a:lvl8pPr>
            <a:lvl9pPr marL="1828800" algn="l" rtl="0" fontAlgn="base">
              <a:spcBef>
                <a:spcPct val="0"/>
              </a:spcBef>
              <a:spcAft>
                <a:spcPct val="0"/>
              </a:spcAft>
              <a:defRPr sz="3200">
                <a:solidFill>
                  <a:srgbClr val="C00000"/>
                </a:solidFill>
                <a:latin typeface="Calibri" pitchFamily="34" charset="0"/>
                <a:ea typeface="黑体" pitchFamily="49" charset="-122"/>
              </a:defRPr>
            </a:lvl9pPr>
          </a:lstStyle>
          <a:p>
            <a:pPr>
              <a:buSzPct val="25000"/>
              <a:defRPr/>
            </a:pPr>
            <a:r>
              <a:rPr lang="zh-CN" altLang="en-US" b="1" kern="1200" dirty="0" smtClean="0">
                <a:solidFill>
                  <a:srgbClr val="C0504D"/>
                </a:solidFill>
                <a:latin typeface="微软雅黑" pitchFamily="34" charset="-122"/>
                <a:ea typeface="微软雅黑" pitchFamily="34" charset="-122"/>
              </a:rPr>
              <a:t>数据中心应用</a:t>
            </a:r>
            <a:r>
              <a:rPr lang="en-US" altLang="zh-CN" b="1" kern="1200" dirty="0" smtClean="0">
                <a:solidFill>
                  <a:srgbClr val="C0504D"/>
                </a:solidFill>
                <a:latin typeface="微软雅黑" pitchFamily="34" charset="-122"/>
                <a:ea typeface="微软雅黑" pitchFamily="34" charset="-122"/>
              </a:rPr>
              <a:t>– </a:t>
            </a:r>
            <a:r>
              <a:rPr lang="zh-CN" altLang="en-US" b="1" dirty="0" smtClean="0">
                <a:solidFill>
                  <a:srgbClr val="C0504D"/>
                </a:solidFill>
                <a:latin typeface="微软雅黑" pitchFamily="34" charset="-122"/>
                <a:ea typeface="微软雅黑" pitchFamily="34" charset="-122"/>
              </a:rPr>
              <a:t>隐私屏蔽</a:t>
            </a:r>
            <a:endParaRPr lang="zh-CN" altLang="en-US" b="1" kern="1200" dirty="0">
              <a:solidFill>
                <a:srgbClr val="C0504D"/>
              </a:solidFill>
              <a:latin typeface="微软雅黑" pitchFamily="34" charset="-122"/>
              <a:ea typeface="微软雅黑" pitchFamily="34" charset="-122"/>
            </a:endParaRPr>
          </a:p>
        </p:txBody>
      </p:sp>
    </p:spTree>
    <p:extLst>
      <p:ext uri="{BB962C8B-B14F-4D97-AF65-F5344CB8AC3E}">
        <p14:creationId xmlns:p14="http://schemas.microsoft.com/office/powerpoint/2010/main" val="1302599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数据中心应用 </a:t>
            </a:r>
            <a:r>
              <a:rPr lang="en-US" altLang="zh-CN" b="1" kern="1200" dirty="0">
                <a:solidFill>
                  <a:srgbClr val="C0504D"/>
                </a:solidFill>
                <a:latin typeface="微软雅黑" pitchFamily="34" charset="-122"/>
                <a:ea typeface="微软雅黑" pitchFamily="34" charset="-122"/>
              </a:rPr>
              <a:t>– </a:t>
            </a:r>
            <a:r>
              <a:rPr lang="zh-CN" altLang="en-US" b="1" kern="1200" dirty="0" smtClean="0">
                <a:solidFill>
                  <a:srgbClr val="C0504D"/>
                </a:solidFill>
                <a:latin typeface="微软雅黑" pitchFamily="34" charset="-122"/>
                <a:ea typeface="微软雅黑" pitchFamily="34" charset="-122"/>
              </a:rPr>
              <a:t>闭环管理</a:t>
            </a:r>
            <a:endParaRPr lang="zh-CN" altLang="en-US" b="1" kern="1200" dirty="0">
              <a:solidFill>
                <a:srgbClr val="C0504D"/>
              </a:solidFill>
              <a:latin typeface="微软雅黑" pitchFamily="34" charset="-122"/>
              <a:ea typeface="微软雅黑" pitchFamily="34" charset="-122"/>
            </a:endParaRPr>
          </a:p>
        </p:txBody>
      </p:sp>
      <p:sp>
        <p:nvSpPr>
          <p:cNvPr id="138" name="矩形 137"/>
          <p:cNvSpPr/>
          <p:nvPr/>
        </p:nvSpPr>
        <p:spPr>
          <a:xfrm>
            <a:off x="1447800" y="990600"/>
            <a:ext cx="5813130" cy="1577355"/>
          </a:xfrm>
          <a:prstGeom prst="rect">
            <a:avLst/>
          </a:prstGeom>
          <a:noFill/>
        </p:spPr>
        <p:txBody>
          <a:bodyPr wrap="none" lIns="68580" tIns="34290" rIns="68580" bIns="34290">
            <a:spAutoFit/>
          </a:bodyPr>
          <a:lstStyle/>
          <a:p>
            <a:pPr marL="285750" indent="-285750">
              <a:buFont typeface="Wingdings" panose="05000000000000000000" pitchFamily="2" charset="2"/>
              <a:buChar char="n"/>
            </a:pPr>
            <a:r>
              <a:rPr lang="zh-CN" altLang="en-US" sz="1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定义就诊、医嘱、执行三级闭环</a:t>
            </a:r>
            <a:endParaRPr lang="en-US" altLang="zh-CN" sz="1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包括门诊、住院、急诊、体检四大业务流程就诊闭环</a:t>
            </a:r>
            <a:endParaRPr lang="en-US" altLang="zh-CN" sz="1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400" dirty="0">
                <a:solidFill>
                  <a:schemeClr val="accent1"/>
                </a:solidFill>
                <a:latin typeface="微软雅黑" panose="020B0503020204020204" pitchFamily="34" charset="-122"/>
                <a:ea typeface="微软雅黑" panose="020B0503020204020204" pitchFamily="34" charset="-122"/>
              </a:rPr>
              <a:t>以及口服药、注射、输液、检查、手术、麻醉、输血等各类业务</a:t>
            </a:r>
            <a:r>
              <a:rPr lang="zh-CN" altLang="en-US" sz="1400" dirty="0" smtClean="0">
                <a:solidFill>
                  <a:schemeClr val="accent1"/>
                </a:solidFill>
                <a:latin typeface="微软雅黑" panose="020B0503020204020204" pitchFamily="34" charset="-122"/>
                <a:ea typeface="微软雅黑" panose="020B0503020204020204" pitchFamily="34" charset="-122"/>
              </a:rPr>
              <a:t>闭环</a:t>
            </a:r>
            <a:endParaRPr lang="en-US" altLang="zh-CN" sz="140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40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集成</a:t>
            </a:r>
            <a:r>
              <a:rPr lang="en-US" altLang="zh-CN" sz="1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40+</a:t>
            </a:r>
            <a:r>
              <a:rPr lang="zh-CN" altLang="en-US" sz="1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应用系统</a:t>
            </a:r>
            <a:endParaRPr lang="en-US" altLang="zh-CN" sz="1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触发</a:t>
            </a:r>
            <a:r>
              <a:rPr lang="en-US" altLang="zh-CN" sz="1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400</a:t>
            </a:r>
            <a:r>
              <a:rPr lang="zh-CN" altLang="en-US" sz="1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个业务</a:t>
            </a:r>
            <a:r>
              <a:rPr lang="zh-CN" altLang="en-US" sz="140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事件</a:t>
            </a:r>
            <a:endParaRPr lang="en-US" altLang="zh-CN" sz="140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40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事件</a:t>
            </a:r>
            <a:r>
              <a:rPr lang="zh-CN" altLang="en-US" sz="1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通过平台归集形成事件</a:t>
            </a:r>
            <a:r>
              <a:rPr lang="zh-CN" altLang="en-US" sz="140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池</a:t>
            </a:r>
            <a:endParaRPr lang="en-US" altLang="zh-CN" sz="140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40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根据预定</a:t>
            </a:r>
            <a:r>
              <a:rPr lang="zh-CN" altLang="en-US" sz="1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义流程，形成不同级别、不同类型的事件闭环</a:t>
            </a:r>
          </a:p>
        </p:txBody>
      </p:sp>
      <p:graphicFrame>
        <p:nvGraphicFramePr>
          <p:cNvPr id="139" name="内容占位符 16"/>
          <p:cNvGraphicFramePr>
            <a:graphicFrameLocks/>
          </p:cNvGraphicFramePr>
          <p:nvPr>
            <p:extLst>
              <p:ext uri="{D42A27DB-BD31-4B8C-83A1-F6EECF244321}">
                <p14:modId xmlns:p14="http://schemas.microsoft.com/office/powerpoint/2010/main" val="234059705"/>
              </p:ext>
            </p:extLst>
          </p:nvPr>
        </p:nvGraphicFramePr>
        <p:xfrm>
          <a:off x="1208988" y="2593290"/>
          <a:ext cx="2167836" cy="21378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0" name="内容占位符 16"/>
          <p:cNvGraphicFramePr>
            <a:graphicFrameLocks/>
          </p:cNvGraphicFramePr>
          <p:nvPr>
            <p:extLst>
              <p:ext uri="{D42A27DB-BD31-4B8C-83A1-F6EECF244321}">
                <p14:modId xmlns:p14="http://schemas.microsoft.com/office/powerpoint/2010/main" val="2367314135"/>
              </p:ext>
            </p:extLst>
          </p:nvPr>
        </p:nvGraphicFramePr>
        <p:xfrm>
          <a:off x="3376824" y="2593290"/>
          <a:ext cx="2167836" cy="21378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41" name="内容占位符 16"/>
          <p:cNvGraphicFramePr>
            <a:graphicFrameLocks/>
          </p:cNvGraphicFramePr>
          <p:nvPr>
            <p:extLst>
              <p:ext uri="{D42A27DB-BD31-4B8C-83A1-F6EECF244321}">
                <p14:modId xmlns:p14="http://schemas.microsoft.com/office/powerpoint/2010/main" val="1657674142"/>
              </p:ext>
            </p:extLst>
          </p:nvPr>
        </p:nvGraphicFramePr>
        <p:xfrm>
          <a:off x="5544660" y="2593290"/>
          <a:ext cx="2167836" cy="213785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42" name="内容占位符 16"/>
          <p:cNvGraphicFramePr>
            <a:graphicFrameLocks/>
          </p:cNvGraphicFramePr>
          <p:nvPr>
            <p:extLst>
              <p:ext uri="{D42A27DB-BD31-4B8C-83A1-F6EECF244321}">
                <p14:modId xmlns:p14="http://schemas.microsoft.com/office/powerpoint/2010/main" val="3871709033"/>
              </p:ext>
            </p:extLst>
          </p:nvPr>
        </p:nvGraphicFramePr>
        <p:xfrm>
          <a:off x="4460742" y="3559384"/>
          <a:ext cx="2167836" cy="2137852"/>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43" name="内容占位符 16"/>
          <p:cNvGraphicFramePr>
            <a:graphicFrameLocks/>
          </p:cNvGraphicFramePr>
          <p:nvPr>
            <p:extLst>
              <p:ext uri="{D42A27DB-BD31-4B8C-83A1-F6EECF244321}">
                <p14:modId xmlns:p14="http://schemas.microsoft.com/office/powerpoint/2010/main" val="301104209"/>
              </p:ext>
            </p:extLst>
          </p:nvPr>
        </p:nvGraphicFramePr>
        <p:xfrm>
          <a:off x="2292906" y="3470037"/>
          <a:ext cx="2167836" cy="2137852"/>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144" name="流程图: 磁盘 143"/>
          <p:cNvSpPr/>
          <p:nvPr/>
        </p:nvSpPr>
        <p:spPr>
          <a:xfrm>
            <a:off x="1556553" y="5786584"/>
            <a:ext cx="6155942" cy="459486"/>
          </a:xfrm>
          <a:prstGeom prst="flowChartMagneticDisk">
            <a:avLst/>
          </a:prstGeom>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事件池</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数据中心应用 </a:t>
            </a:r>
            <a:r>
              <a:rPr lang="en-US" altLang="zh-CN" b="1" kern="1200" dirty="0">
                <a:solidFill>
                  <a:srgbClr val="C0504D"/>
                </a:solidFill>
                <a:latin typeface="微软雅黑" pitchFamily="34" charset="-122"/>
                <a:ea typeface="微软雅黑" pitchFamily="34" charset="-122"/>
              </a:rPr>
              <a:t>– </a:t>
            </a:r>
            <a:r>
              <a:rPr lang="zh-CN" altLang="en-US" b="1" kern="1200" dirty="0" smtClean="0">
                <a:solidFill>
                  <a:srgbClr val="C0504D"/>
                </a:solidFill>
                <a:latin typeface="微软雅黑" pitchFamily="34" charset="-122"/>
                <a:ea typeface="微软雅黑" pitchFamily="34" charset="-122"/>
              </a:rPr>
              <a:t>闭环管理</a:t>
            </a:r>
            <a:endParaRPr lang="zh-CN" altLang="en-US" b="1" kern="1200" dirty="0">
              <a:solidFill>
                <a:srgbClr val="C0504D"/>
              </a:solidFill>
              <a:latin typeface="微软雅黑" pitchFamily="34" charset="-122"/>
              <a:ea typeface="微软雅黑" pitchFamily="34" charset="-122"/>
            </a:endParaRPr>
          </a:p>
        </p:txBody>
      </p:sp>
      <p:sp>
        <p:nvSpPr>
          <p:cNvPr id="20" name="矩形 19"/>
          <p:cNvSpPr/>
          <p:nvPr/>
        </p:nvSpPr>
        <p:spPr>
          <a:xfrm>
            <a:off x="532118" y="4995783"/>
            <a:ext cx="1670204" cy="1673577"/>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弧形 20"/>
          <p:cNvSpPr/>
          <p:nvPr/>
        </p:nvSpPr>
        <p:spPr>
          <a:xfrm rot="5400000">
            <a:off x="4563712" y="6039290"/>
            <a:ext cx="576064" cy="396044"/>
          </a:xfrm>
          <a:prstGeom prst="arc">
            <a:avLst>
              <a:gd name="adj1" fmla="val 16200000"/>
              <a:gd name="adj2" fmla="val 51060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右箭头 21"/>
          <p:cNvSpPr/>
          <p:nvPr/>
        </p:nvSpPr>
        <p:spPr>
          <a:xfrm>
            <a:off x="1300261" y="4004404"/>
            <a:ext cx="280571" cy="36004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3" name="弧形 22"/>
          <p:cNvSpPr/>
          <p:nvPr/>
        </p:nvSpPr>
        <p:spPr>
          <a:xfrm rot="16200000">
            <a:off x="3116587" y="1952836"/>
            <a:ext cx="612069" cy="396044"/>
          </a:xfrm>
          <a:prstGeom prst="arc">
            <a:avLst>
              <a:gd name="adj1" fmla="val 16200000"/>
              <a:gd name="adj2" fmla="val 51060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4" name="直接连接符 23"/>
          <p:cNvCxnSpPr>
            <a:stCxn id="44" idx="4"/>
          </p:cNvCxnSpPr>
          <p:nvPr/>
        </p:nvCxnSpPr>
        <p:spPr>
          <a:xfrm>
            <a:off x="3219082" y="2214931"/>
            <a:ext cx="5518" cy="175413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619293" y="2109671"/>
            <a:ext cx="0" cy="1854206"/>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331621" y="3560881"/>
            <a:ext cx="800219" cy="276999"/>
          </a:xfrm>
          <a:prstGeom prst="rect">
            <a:avLst/>
          </a:prstGeom>
          <a:noFill/>
        </p:spPr>
        <p:txBody>
          <a:bodyPr wrap="none">
            <a:spAutoFit/>
          </a:bodyPr>
          <a:lstStyle/>
          <a:p>
            <a:r>
              <a:rPr lang="zh-CN" altLang="en-US" sz="1200" dirty="0" smtClean="0">
                <a:latin typeface="微软雅黑" panose="020B0503020204020204" pitchFamily="34" charset="-122"/>
                <a:ea typeface="微软雅黑" panose="020B0503020204020204" pitchFamily="34" charset="-122"/>
              </a:rPr>
              <a:t>标本布置</a:t>
            </a:r>
            <a:endParaRPr lang="zh-CN" altLang="en-US" sz="1200" dirty="0">
              <a:latin typeface="微软雅黑" panose="020B0503020204020204" pitchFamily="34" charset="-122"/>
              <a:ea typeface="微软雅黑" panose="020B0503020204020204" pitchFamily="34" charset="-122"/>
            </a:endParaRPr>
          </a:p>
        </p:txBody>
      </p:sp>
      <p:sp>
        <p:nvSpPr>
          <p:cNvPr id="27" name="矩形 26"/>
          <p:cNvSpPr/>
          <p:nvPr/>
        </p:nvSpPr>
        <p:spPr>
          <a:xfrm>
            <a:off x="2331621" y="3252353"/>
            <a:ext cx="800219" cy="276999"/>
          </a:xfrm>
          <a:prstGeom prst="rect">
            <a:avLst/>
          </a:prstGeom>
          <a:noFill/>
        </p:spPr>
        <p:txBody>
          <a:bodyPr wrap="none">
            <a:spAutoFit/>
          </a:bodyPr>
          <a:lstStyle/>
          <a:p>
            <a:r>
              <a:rPr lang="zh-CN" altLang="en-US" sz="1200" dirty="0">
                <a:latin typeface="微软雅黑" panose="020B0503020204020204" pitchFamily="34" charset="-122"/>
                <a:ea typeface="微软雅黑" panose="020B0503020204020204" pitchFamily="34" charset="-122"/>
              </a:rPr>
              <a:t>样本采集</a:t>
            </a:r>
          </a:p>
        </p:txBody>
      </p:sp>
      <p:sp>
        <p:nvSpPr>
          <p:cNvPr id="28" name="矩形 27"/>
          <p:cNvSpPr/>
          <p:nvPr/>
        </p:nvSpPr>
        <p:spPr>
          <a:xfrm>
            <a:off x="2331621" y="2943826"/>
            <a:ext cx="800219" cy="276999"/>
          </a:xfrm>
          <a:prstGeom prst="rect">
            <a:avLst/>
          </a:prstGeom>
          <a:noFill/>
        </p:spPr>
        <p:txBody>
          <a:bodyPr wrap="none">
            <a:spAutoFit/>
          </a:bodyPr>
          <a:lstStyle/>
          <a:p>
            <a:r>
              <a:rPr lang="zh-CN" altLang="en-US" sz="1200" dirty="0">
                <a:latin typeface="微软雅黑" panose="020B0503020204020204" pitchFamily="34" charset="-122"/>
                <a:ea typeface="微软雅黑" panose="020B0503020204020204" pitchFamily="34" charset="-122"/>
              </a:rPr>
              <a:t>样本打包</a:t>
            </a:r>
          </a:p>
        </p:txBody>
      </p:sp>
      <p:sp>
        <p:nvSpPr>
          <p:cNvPr id="29" name="矩形 28"/>
          <p:cNvSpPr/>
          <p:nvPr/>
        </p:nvSpPr>
        <p:spPr>
          <a:xfrm>
            <a:off x="2331621" y="2635299"/>
            <a:ext cx="800219" cy="276999"/>
          </a:xfrm>
          <a:prstGeom prst="rect">
            <a:avLst/>
          </a:prstGeom>
          <a:noFill/>
        </p:spPr>
        <p:txBody>
          <a:bodyPr wrap="none">
            <a:spAutoFit/>
          </a:bodyPr>
          <a:lstStyle/>
          <a:p>
            <a:r>
              <a:rPr lang="zh-CN" altLang="en-US" sz="1200" dirty="0">
                <a:latin typeface="微软雅黑" panose="020B0503020204020204" pitchFamily="34" charset="-122"/>
                <a:ea typeface="微软雅黑" panose="020B0503020204020204" pitchFamily="34" charset="-122"/>
              </a:rPr>
              <a:t>工人配送</a:t>
            </a:r>
          </a:p>
        </p:txBody>
      </p:sp>
      <p:sp>
        <p:nvSpPr>
          <p:cNvPr id="30" name="矩形 29"/>
          <p:cNvSpPr/>
          <p:nvPr/>
        </p:nvSpPr>
        <p:spPr>
          <a:xfrm>
            <a:off x="2331621" y="2326772"/>
            <a:ext cx="800219" cy="276999"/>
          </a:xfrm>
          <a:prstGeom prst="rect">
            <a:avLst/>
          </a:prstGeom>
          <a:noFill/>
        </p:spPr>
        <p:txBody>
          <a:bodyPr wrap="none">
            <a:spAutoFit/>
          </a:bodyPr>
          <a:lstStyle/>
          <a:p>
            <a:r>
              <a:rPr lang="zh-CN" altLang="en-US" sz="1200" dirty="0">
                <a:latin typeface="微软雅黑" panose="020B0503020204020204" pitchFamily="34" charset="-122"/>
                <a:ea typeface="微软雅黑" panose="020B0503020204020204" pitchFamily="34" charset="-122"/>
              </a:rPr>
              <a:t>样本接收</a:t>
            </a:r>
          </a:p>
        </p:txBody>
      </p:sp>
      <p:sp>
        <p:nvSpPr>
          <p:cNvPr id="31" name="矩形 30"/>
          <p:cNvSpPr/>
          <p:nvPr/>
        </p:nvSpPr>
        <p:spPr>
          <a:xfrm>
            <a:off x="2331621" y="2018245"/>
            <a:ext cx="800219" cy="276999"/>
          </a:xfrm>
          <a:prstGeom prst="rect">
            <a:avLst/>
          </a:prstGeom>
          <a:noFill/>
        </p:spPr>
        <p:txBody>
          <a:bodyPr wrap="none">
            <a:spAutoFit/>
          </a:bodyPr>
          <a:lstStyle/>
          <a:p>
            <a:r>
              <a:rPr lang="zh-CN" altLang="en-US" sz="1200" dirty="0">
                <a:latin typeface="微软雅黑" panose="020B0503020204020204" pitchFamily="34" charset="-122"/>
                <a:ea typeface="微软雅黑" panose="020B0503020204020204" pitchFamily="34" charset="-122"/>
              </a:rPr>
              <a:t>内部转移</a:t>
            </a:r>
          </a:p>
        </p:txBody>
      </p:sp>
      <p:sp>
        <p:nvSpPr>
          <p:cNvPr id="32" name="矩形 31"/>
          <p:cNvSpPr/>
          <p:nvPr/>
        </p:nvSpPr>
        <p:spPr>
          <a:xfrm>
            <a:off x="3707904" y="2015049"/>
            <a:ext cx="954107" cy="276999"/>
          </a:xfrm>
          <a:prstGeom prst="rect">
            <a:avLst/>
          </a:prstGeom>
          <a:noFill/>
        </p:spPr>
        <p:txBody>
          <a:bodyPr wrap="none">
            <a:spAutoFit/>
          </a:bodyPr>
          <a:lstStyle/>
          <a:p>
            <a:r>
              <a:rPr lang="zh-CN" altLang="en-US" sz="1200" dirty="0">
                <a:latin typeface="微软雅黑" panose="020B0503020204020204" pitchFamily="34" charset="-122"/>
                <a:ea typeface="微软雅黑" panose="020B0503020204020204" pitchFamily="34" charset="-122"/>
              </a:rPr>
              <a:t>专业组到达</a:t>
            </a:r>
          </a:p>
        </p:txBody>
      </p:sp>
      <p:sp>
        <p:nvSpPr>
          <p:cNvPr id="33" name="矩形 32"/>
          <p:cNvSpPr/>
          <p:nvPr/>
        </p:nvSpPr>
        <p:spPr>
          <a:xfrm>
            <a:off x="3707904" y="2323576"/>
            <a:ext cx="800219" cy="276999"/>
          </a:xfrm>
          <a:prstGeom prst="rect">
            <a:avLst/>
          </a:prstGeom>
          <a:noFill/>
        </p:spPr>
        <p:txBody>
          <a:bodyPr wrap="none">
            <a:spAutoFit/>
          </a:bodyPr>
          <a:lstStyle/>
          <a:p>
            <a:r>
              <a:rPr lang="zh-CN" altLang="en-US" sz="1200" dirty="0">
                <a:latin typeface="微软雅黑" panose="020B0503020204020204" pitchFamily="34" charset="-122"/>
                <a:ea typeface="微软雅黑" panose="020B0503020204020204" pitchFamily="34" charset="-122"/>
              </a:rPr>
              <a:t>检验开始</a:t>
            </a:r>
          </a:p>
        </p:txBody>
      </p:sp>
      <p:sp>
        <p:nvSpPr>
          <p:cNvPr id="34" name="矩形 33"/>
          <p:cNvSpPr/>
          <p:nvPr/>
        </p:nvSpPr>
        <p:spPr>
          <a:xfrm>
            <a:off x="3707904" y="2632103"/>
            <a:ext cx="800219" cy="276999"/>
          </a:xfrm>
          <a:prstGeom prst="rect">
            <a:avLst/>
          </a:prstGeom>
          <a:noFill/>
        </p:spPr>
        <p:txBody>
          <a:bodyPr wrap="none">
            <a:spAutoFit/>
          </a:bodyPr>
          <a:lstStyle/>
          <a:p>
            <a:r>
              <a:rPr lang="zh-CN" altLang="en-US" sz="1200" dirty="0">
                <a:latin typeface="微软雅黑" panose="020B0503020204020204" pitchFamily="34" charset="-122"/>
                <a:ea typeface="微软雅黑" panose="020B0503020204020204" pitchFamily="34" charset="-122"/>
              </a:rPr>
              <a:t>报告审核</a:t>
            </a:r>
          </a:p>
        </p:txBody>
      </p:sp>
      <p:sp>
        <p:nvSpPr>
          <p:cNvPr id="35" name="矩形 34"/>
          <p:cNvSpPr/>
          <p:nvPr/>
        </p:nvSpPr>
        <p:spPr>
          <a:xfrm>
            <a:off x="3707904" y="2940630"/>
            <a:ext cx="800219" cy="276999"/>
          </a:xfrm>
          <a:prstGeom prst="rect">
            <a:avLst/>
          </a:prstGeom>
          <a:noFill/>
        </p:spPr>
        <p:txBody>
          <a:bodyPr wrap="none">
            <a:spAutoFit/>
          </a:bodyPr>
          <a:lstStyle/>
          <a:p>
            <a:r>
              <a:rPr lang="zh-CN" altLang="en-US" sz="1200" dirty="0">
                <a:latin typeface="微软雅黑" panose="020B0503020204020204" pitchFamily="34" charset="-122"/>
                <a:ea typeface="微软雅黑" panose="020B0503020204020204" pitchFamily="34" charset="-122"/>
              </a:rPr>
              <a:t>信息处理</a:t>
            </a:r>
          </a:p>
        </p:txBody>
      </p:sp>
      <p:sp>
        <p:nvSpPr>
          <p:cNvPr id="36" name="矩形 35"/>
          <p:cNvSpPr/>
          <p:nvPr/>
        </p:nvSpPr>
        <p:spPr>
          <a:xfrm>
            <a:off x="3707904" y="3249157"/>
            <a:ext cx="954107" cy="276999"/>
          </a:xfrm>
          <a:prstGeom prst="rect">
            <a:avLst/>
          </a:prstGeom>
          <a:noFill/>
        </p:spPr>
        <p:txBody>
          <a:bodyPr wrap="none">
            <a:spAutoFit/>
          </a:bodyPr>
          <a:lstStyle/>
          <a:p>
            <a:r>
              <a:rPr lang="zh-CN" altLang="en-US" sz="1200" dirty="0">
                <a:latin typeface="微软雅黑" panose="020B0503020204020204" pitchFamily="34" charset="-122"/>
                <a:ea typeface="微软雅黑" panose="020B0503020204020204" pitchFamily="34" charset="-122"/>
              </a:rPr>
              <a:t>危急值处理</a:t>
            </a:r>
          </a:p>
        </p:txBody>
      </p:sp>
      <p:sp>
        <p:nvSpPr>
          <p:cNvPr id="37" name="矩形 36"/>
          <p:cNvSpPr/>
          <p:nvPr/>
        </p:nvSpPr>
        <p:spPr>
          <a:xfrm>
            <a:off x="3707904" y="3557684"/>
            <a:ext cx="800219" cy="276999"/>
          </a:xfrm>
          <a:prstGeom prst="rect">
            <a:avLst/>
          </a:prstGeom>
          <a:noFill/>
        </p:spPr>
        <p:txBody>
          <a:bodyPr wrap="none">
            <a:spAutoFit/>
          </a:bodyPr>
          <a:lstStyle/>
          <a:p>
            <a:r>
              <a:rPr lang="zh-CN" altLang="en-US" sz="1200" dirty="0">
                <a:latin typeface="微软雅黑" panose="020B0503020204020204" pitchFamily="34" charset="-122"/>
                <a:ea typeface="微软雅黑" panose="020B0503020204020204" pitchFamily="34" charset="-122"/>
              </a:rPr>
              <a:t>回撤报告</a:t>
            </a:r>
          </a:p>
        </p:txBody>
      </p:sp>
      <p:sp>
        <p:nvSpPr>
          <p:cNvPr id="38" name="矩形 37"/>
          <p:cNvSpPr/>
          <p:nvPr/>
        </p:nvSpPr>
        <p:spPr>
          <a:xfrm>
            <a:off x="3070883" y="4004404"/>
            <a:ext cx="703477" cy="360040"/>
          </a:xfrm>
          <a:prstGeom prst="rect">
            <a:avLst/>
          </a:prstGeom>
          <a:solidFill>
            <a:srgbClr val="FF000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检验</a:t>
            </a:r>
          </a:p>
        </p:txBody>
      </p:sp>
      <p:sp>
        <p:nvSpPr>
          <p:cNvPr id="39" name="流程图: 联系 38"/>
          <p:cNvSpPr/>
          <p:nvPr/>
        </p:nvSpPr>
        <p:spPr>
          <a:xfrm>
            <a:off x="3127039" y="3627826"/>
            <a:ext cx="184086" cy="144016"/>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流程图: 联系 39"/>
          <p:cNvSpPr/>
          <p:nvPr/>
        </p:nvSpPr>
        <p:spPr>
          <a:xfrm>
            <a:off x="3127039" y="3322226"/>
            <a:ext cx="184086" cy="144016"/>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1" name="流程图: 联系 40"/>
          <p:cNvSpPr/>
          <p:nvPr/>
        </p:nvSpPr>
        <p:spPr>
          <a:xfrm>
            <a:off x="3127039" y="2994361"/>
            <a:ext cx="184086" cy="144016"/>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2" name="流程图: 联系 41"/>
          <p:cNvSpPr/>
          <p:nvPr/>
        </p:nvSpPr>
        <p:spPr>
          <a:xfrm>
            <a:off x="3127039" y="2689162"/>
            <a:ext cx="184086" cy="144016"/>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3" name="流程图: 联系 42"/>
          <p:cNvSpPr/>
          <p:nvPr/>
        </p:nvSpPr>
        <p:spPr>
          <a:xfrm>
            <a:off x="3127039" y="2404156"/>
            <a:ext cx="184086" cy="144016"/>
          </a:xfrm>
          <a:prstGeom prst="flowChartConnector">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4" name="流程图: 联系 43"/>
          <p:cNvSpPr/>
          <p:nvPr/>
        </p:nvSpPr>
        <p:spPr>
          <a:xfrm>
            <a:off x="3127039" y="2070915"/>
            <a:ext cx="184086" cy="144016"/>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5" name="流程图: 联系 44"/>
          <p:cNvSpPr/>
          <p:nvPr/>
        </p:nvSpPr>
        <p:spPr>
          <a:xfrm>
            <a:off x="3523818" y="2077995"/>
            <a:ext cx="184086" cy="144016"/>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6" name="流程图: 联系 45"/>
          <p:cNvSpPr/>
          <p:nvPr/>
        </p:nvSpPr>
        <p:spPr>
          <a:xfrm>
            <a:off x="3517541" y="2371955"/>
            <a:ext cx="184086" cy="14401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7" name="流程图: 联系 46"/>
          <p:cNvSpPr/>
          <p:nvPr/>
        </p:nvSpPr>
        <p:spPr>
          <a:xfrm>
            <a:off x="3527250" y="2705108"/>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8" name="流程图: 联系 47"/>
          <p:cNvSpPr/>
          <p:nvPr/>
        </p:nvSpPr>
        <p:spPr>
          <a:xfrm>
            <a:off x="3527250" y="3019288"/>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9" name="流程图: 联系 48"/>
          <p:cNvSpPr/>
          <p:nvPr/>
        </p:nvSpPr>
        <p:spPr>
          <a:xfrm>
            <a:off x="3517541" y="3325757"/>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0" name="流程图: 联系 49"/>
          <p:cNvSpPr/>
          <p:nvPr/>
        </p:nvSpPr>
        <p:spPr>
          <a:xfrm>
            <a:off x="3517541" y="3622334"/>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51" name="直接连接符 50"/>
          <p:cNvCxnSpPr>
            <a:endCxn id="75" idx="0"/>
          </p:cNvCxnSpPr>
          <p:nvPr/>
        </p:nvCxnSpPr>
        <p:spPr>
          <a:xfrm flipH="1">
            <a:off x="5046995" y="4365104"/>
            <a:ext cx="391" cy="1848857"/>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653722" y="4369632"/>
            <a:ext cx="0" cy="1854206"/>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3769032" y="6152508"/>
            <a:ext cx="800219" cy="276999"/>
          </a:xfrm>
          <a:prstGeom prst="rect">
            <a:avLst/>
          </a:prstGeom>
          <a:noFill/>
        </p:spPr>
        <p:txBody>
          <a:bodyPr wrap="none">
            <a:spAutoFit/>
          </a:bodyPr>
          <a:lstStyle/>
          <a:p>
            <a:r>
              <a:rPr lang="zh-CN" altLang="en-US" sz="1200" dirty="0">
                <a:latin typeface="微软雅黑" panose="020B0503020204020204" pitchFamily="34" charset="-122"/>
                <a:ea typeface="微软雅黑" panose="020B0503020204020204" pitchFamily="34" charset="-122"/>
              </a:rPr>
              <a:t>初始报告</a:t>
            </a:r>
          </a:p>
        </p:txBody>
      </p:sp>
      <p:sp>
        <p:nvSpPr>
          <p:cNvPr id="54" name="矩形 53"/>
          <p:cNvSpPr/>
          <p:nvPr/>
        </p:nvSpPr>
        <p:spPr>
          <a:xfrm>
            <a:off x="3769032" y="5843980"/>
            <a:ext cx="800219" cy="276999"/>
          </a:xfrm>
          <a:prstGeom prst="rect">
            <a:avLst/>
          </a:prstGeom>
          <a:noFill/>
        </p:spPr>
        <p:txBody>
          <a:bodyPr wrap="none">
            <a:spAutoFit/>
          </a:bodyPr>
          <a:lstStyle/>
          <a:p>
            <a:r>
              <a:rPr lang="zh-CN" altLang="en-US" sz="1200" dirty="0" smtClean="0">
                <a:latin typeface="微软雅黑" panose="020B0503020204020204" pitchFamily="34" charset="-122"/>
                <a:ea typeface="微软雅黑" panose="020B0503020204020204" pitchFamily="34" charset="-122"/>
              </a:rPr>
              <a:t>检查完成</a:t>
            </a:r>
            <a:endParaRPr lang="zh-CN" altLang="en-US" sz="1200" dirty="0">
              <a:latin typeface="微软雅黑" panose="020B0503020204020204" pitchFamily="34" charset="-122"/>
              <a:ea typeface="微软雅黑" panose="020B0503020204020204" pitchFamily="34" charset="-122"/>
            </a:endParaRPr>
          </a:p>
        </p:txBody>
      </p:sp>
      <p:sp>
        <p:nvSpPr>
          <p:cNvPr id="55" name="矩形 54"/>
          <p:cNvSpPr/>
          <p:nvPr/>
        </p:nvSpPr>
        <p:spPr>
          <a:xfrm>
            <a:off x="3769032" y="5535453"/>
            <a:ext cx="800219" cy="276999"/>
          </a:xfrm>
          <a:prstGeom prst="rect">
            <a:avLst/>
          </a:prstGeom>
          <a:noFill/>
        </p:spPr>
        <p:txBody>
          <a:bodyPr wrap="none">
            <a:spAutoFit/>
          </a:bodyPr>
          <a:lstStyle/>
          <a:p>
            <a:r>
              <a:rPr lang="zh-CN" altLang="en-US" sz="1200" dirty="0" smtClean="0">
                <a:latin typeface="微软雅黑" panose="020B0503020204020204" pitchFamily="34" charset="-122"/>
                <a:ea typeface="微软雅黑" panose="020B0503020204020204" pitchFamily="34" charset="-122"/>
              </a:rPr>
              <a:t>检查中止</a:t>
            </a:r>
            <a:endParaRPr lang="zh-CN" altLang="en-US" sz="1200" dirty="0">
              <a:latin typeface="微软雅黑" panose="020B0503020204020204" pitchFamily="34" charset="-122"/>
              <a:ea typeface="微软雅黑" panose="020B0503020204020204" pitchFamily="34" charset="-122"/>
            </a:endParaRPr>
          </a:p>
        </p:txBody>
      </p:sp>
      <p:sp>
        <p:nvSpPr>
          <p:cNvPr id="56" name="矩形 55"/>
          <p:cNvSpPr/>
          <p:nvPr/>
        </p:nvSpPr>
        <p:spPr>
          <a:xfrm>
            <a:off x="3769032" y="5226926"/>
            <a:ext cx="800219" cy="276999"/>
          </a:xfrm>
          <a:prstGeom prst="rect">
            <a:avLst/>
          </a:prstGeom>
          <a:noFill/>
        </p:spPr>
        <p:txBody>
          <a:bodyPr wrap="none">
            <a:spAutoFit/>
          </a:bodyPr>
          <a:lstStyle/>
          <a:p>
            <a:r>
              <a:rPr lang="zh-CN" altLang="en-US" sz="1200" dirty="0" smtClean="0">
                <a:latin typeface="微软雅黑" panose="020B0503020204020204" pitchFamily="34" charset="-122"/>
                <a:ea typeface="微软雅黑" panose="020B0503020204020204" pitchFamily="34" charset="-122"/>
              </a:rPr>
              <a:t>检查开始</a:t>
            </a:r>
            <a:endParaRPr lang="zh-CN" altLang="en-US" sz="1200" dirty="0">
              <a:latin typeface="微软雅黑" panose="020B0503020204020204" pitchFamily="34" charset="-122"/>
              <a:ea typeface="微软雅黑" panose="020B0503020204020204" pitchFamily="34" charset="-122"/>
            </a:endParaRPr>
          </a:p>
        </p:txBody>
      </p:sp>
      <p:sp>
        <p:nvSpPr>
          <p:cNvPr id="57" name="矩形 56"/>
          <p:cNvSpPr/>
          <p:nvPr/>
        </p:nvSpPr>
        <p:spPr>
          <a:xfrm>
            <a:off x="3769032" y="4918399"/>
            <a:ext cx="800219" cy="276999"/>
          </a:xfrm>
          <a:prstGeom prst="rect">
            <a:avLst/>
          </a:prstGeom>
          <a:noFill/>
        </p:spPr>
        <p:txBody>
          <a:bodyPr wrap="none">
            <a:spAutoFit/>
          </a:bodyPr>
          <a:lstStyle/>
          <a:p>
            <a:r>
              <a:rPr lang="zh-CN" altLang="en-US" sz="1200" dirty="0" smtClean="0">
                <a:latin typeface="微软雅黑" panose="020B0503020204020204" pitchFamily="34" charset="-122"/>
                <a:ea typeface="微软雅黑" panose="020B0503020204020204" pitchFamily="34" charset="-122"/>
              </a:rPr>
              <a:t>登记取消</a:t>
            </a:r>
            <a:endParaRPr lang="zh-CN" altLang="en-US" sz="1200" dirty="0">
              <a:latin typeface="微软雅黑" panose="020B0503020204020204" pitchFamily="34" charset="-122"/>
              <a:ea typeface="微软雅黑" panose="020B0503020204020204" pitchFamily="34" charset="-122"/>
            </a:endParaRPr>
          </a:p>
        </p:txBody>
      </p:sp>
      <p:sp>
        <p:nvSpPr>
          <p:cNvPr id="58" name="矩形 57"/>
          <p:cNvSpPr/>
          <p:nvPr/>
        </p:nvSpPr>
        <p:spPr>
          <a:xfrm>
            <a:off x="3769032" y="4609872"/>
            <a:ext cx="800219" cy="276999"/>
          </a:xfrm>
          <a:prstGeom prst="rect">
            <a:avLst/>
          </a:prstGeom>
          <a:noFill/>
        </p:spPr>
        <p:txBody>
          <a:bodyPr wrap="none">
            <a:spAutoFit/>
          </a:bodyPr>
          <a:lstStyle/>
          <a:p>
            <a:r>
              <a:rPr lang="zh-CN" altLang="en-US" sz="1200" dirty="0" smtClean="0">
                <a:latin typeface="微软雅黑" panose="020B0503020204020204" pitchFamily="34" charset="-122"/>
                <a:ea typeface="微软雅黑" panose="020B0503020204020204" pitchFamily="34" charset="-122"/>
              </a:rPr>
              <a:t>预约登记</a:t>
            </a:r>
            <a:endParaRPr lang="zh-CN" altLang="en-US" sz="1200" dirty="0">
              <a:latin typeface="微软雅黑" panose="020B0503020204020204" pitchFamily="34" charset="-122"/>
              <a:ea typeface="微软雅黑" panose="020B0503020204020204" pitchFamily="34" charset="-122"/>
            </a:endParaRPr>
          </a:p>
        </p:txBody>
      </p:sp>
      <p:sp>
        <p:nvSpPr>
          <p:cNvPr id="59" name="矩形 58"/>
          <p:cNvSpPr/>
          <p:nvPr/>
        </p:nvSpPr>
        <p:spPr>
          <a:xfrm>
            <a:off x="5145315" y="4915203"/>
            <a:ext cx="800219" cy="276999"/>
          </a:xfrm>
          <a:prstGeom prst="rect">
            <a:avLst/>
          </a:prstGeom>
          <a:noFill/>
        </p:spPr>
        <p:txBody>
          <a:bodyPr wrap="none">
            <a:spAutoFit/>
          </a:bodyPr>
          <a:lstStyle/>
          <a:p>
            <a:r>
              <a:rPr lang="zh-CN" altLang="en-US" sz="1200" dirty="0">
                <a:latin typeface="微软雅黑" panose="020B0503020204020204" pitchFamily="34" charset="-122"/>
                <a:ea typeface="微软雅黑" panose="020B0503020204020204" pitchFamily="34" charset="-122"/>
              </a:rPr>
              <a:t>回</a:t>
            </a:r>
            <a:r>
              <a:rPr lang="zh-CN" altLang="en-US" sz="1200" dirty="0" smtClean="0">
                <a:latin typeface="微软雅黑" panose="020B0503020204020204" pitchFamily="34" charset="-122"/>
                <a:ea typeface="微软雅黑" panose="020B0503020204020204" pitchFamily="34" charset="-122"/>
              </a:rPr>
              <a:t>撤报告</a:t>
            </a:r>
            <a:endParaRPr lang="zh-CN" altLang="en-US" sz="1200" dirty="0">
              <a:latin typeface="微软雅黑" panose="020B0503020204020204" pitchFamily="34" charset="-122"/>
              <a:ea typeface="微软雅黑" panose="020B0503020204020204" pitchFamily="34" charset="-122"/>
            </a:endParaRPr>
          </a:p>
        </p:txBody>
      </p:sp>
      <p:sp>
        <p:nvSpPr>
          <p:cNvPr id="60" name="矩形 59"/>
          <p:cNvSpPr/>
          <p:nvPr/>
        </p:nvSpPr>
        <p:spPr>
          <a:xfrm>
            <a:off x="5145315" y="5223730"/>
            <a:ext cx="800219" cy="276999"/>
          </a:xfrm>
          <a:prstGeom prst="rect">
            <a:avLst/>
          </a:prstGeom>
          <a:noFill/>
        </p:spPr>
        <p:txBody>
          <a:bodyPr wrap="none">
            <a:spAutoFit/>
          </a:bodyPr>
          <a:lstStyle/>
          <a:p>
            <a:r>
              <a:rPr lang="zh-CN" altLang="en-US" sz="1200" dirty="0" smtClean="0">
                <a:latin typeface="微软雅黑" panose="020B0503020204020204" pitchFamily="34" charset="-122"/>
                <a:ea typeface="微软雅黑" panose="020B0503020204020204" pitchFamily="34" charset="-122"/>
              </a:rPr>
              <a:t>发送报告</a:t>
            </a:r>
            <a:endParaRPr lang="zh-CN" altLang="en-US" sz="1200" dirty="0">
              <a:latin typeface="微软雅黑" panose="020B0503020204020204" pitchFamily="34" charset="-122"/>
              <a:ea typeface="微软雅黑" panose="020B0503020204020204" pitchFamily="34" charset="-122"/>
            </a:endParaRPr>
          </a:p>
        </p:txBody>
      </p:sp>
      <p:sp>
        <p:nvSpPr>
          <p:cNvPr id="61" name="矩形 60"/>
          <p:cNvSpPr/>
          <p:nvPr/>
        </p:nvSpPr>
        <p:spPr>
          <a:xfrm>
            <a:off x="5145315" y="5532257"/>
            <a:ext cx="800219" cy="276999"/>
          </a:xfrm>
          <a:prstGeom prst="rect">
            <a:avLst/>
          </a:prstGeom>
          <a:noFill/>
        </p:spPr>
        <p:txBody>
          <a:bodyPr wrap="none">
            <a:spAutoFit/>
          </a:bodyPr>
          <a:lstStyle/>
          <a:p>
            <a:r>
              <a:rPr lang="zh-CN" altLang="en-US" sz="1200" dirty="0">
                <a:latin typeface="微软雅黑" panose="020B0503020204020204" pitchFamily="34" charset="-122"/>
                <a:ea typeface="微软雅黑" panose="020B0503020204020204" pitchFamily="34" charset="-122"/>
              </a:rPr>
              <a:t>信息处理</a:t>
            </a:r>
          </a:p>
        </p:txBody>
      </p:sp>
      <p:sp>
        <p:nvSpPr>
          <p:cNvPr id="62" name="矩形 61"/>
          <p:cNvSpPr/>
          <p:nvPr/>
        </p:nvSpPr>
        <p:spPr>
          <a:xfrm>
            <a:off x="5145315" y="5840784"/>
            <a:ext cx="800219" cy="276999"/>
          </a:xfrm>
          <a:prstGeom prst="rect">
            <a:avLst/>
          </a:prstGeom>
          <a:noFill/>
        </p:spPr>
        <p:txBody>
          <a:bodyPr wrap="none">
            <a:spAutoFit/>
          </a:bodyPr>
          <a:lstStyle/>
          <a:p>
            <a:r>
              <a:rPr lang="zh-CN" altLang="en-US" sz="1200" dirty="0" smtClean="0">
                <a:latin typeface="微软雅黑" panose="020B0503020204020204" pitchFamily="34" charset="-122"/>
                <a:ea typeface="微软雅黑" panose="020B0503020204020204" pitchFamily="34" charset="-122"/>
              </a:rPr>
              <a:t>审核报告</a:t>
            </a:r>
            <a:endParaRPr lang="zh-CN" altLang="en-US" sz="1200" dirty="0">
              <a:latin typeface="微软雅黑" panose="020B0503020204020204" pitchFamily="34" charset="-122"/>
              <a:ea typeface="微软雅黑" panose="020B0503020204020204" pitchFamily="34" charset="-122"/>
            </a:endParaRPr>
          </a:p>
        </p:txBody>
      </p:sp>
      <p:sp>
        <p:nvSpPr>
          <p:cNvPr id="63" name="矩形 62"/>
          <p:cNvSpPr/>
          <p:nvPr/>
        </p:nvSpPr>
        <p:spPr>
          <a:xfrm>
            <a:off x="5145315" y="6149311"/>
            <a:ext cx="954107" cy="276999"/>
          </a:xfrm>
          <a:prstGeom prst="rect">
            <a:avLst/>
          </a:prstGeom>
          <a:noFill/>
        </p:spPr>
        <p:txBody>
          <a:bodyPr wrap="none">
            <a:spAutoFit/>
          </a:bodyPr>
          <a:lstStyle/>
          <a:p>
            <a:r>
              <a:rPr lang="zh-CN" altLang="en-US" sz="1200" dirty="0">
                <a:latin typeface="微软雅黑" panose="020B0503020204020204" pitchFamily="34" charset="-122"/>
                <a:ea typeface="微软雅黑" panose="020B0503020204020204" pitchFamily="34" charset="-122"/>
              </a:rPr>
              <a:t>危急</a:t>
            </a:r>
            <a:r>
              <a:rPr lang="zh-CN" altLang="en-US" sz="1200" dirty="0" smtClean="0">
                <a:latin typeface="微软雅黑" panose="020B0503020204020204" pitchFamily="34" charset="-122"/>
                <a:ea typeface="微软雅黑" panose="020B0503020204020204" pitchFamily="34" charset="-122"/>
              </a:rPr>
              <a:t>值处理</a:t>
            </a:r>
            <a:endParaRPr lang="zh-CN" altLang="en-US" sz="1200" dirty="0">
              <a:latin typeface="微软雅黑" panose="020B0503020204020204" pitchFamily="34" charset="-122"/>
              <a:ea typeface="微软雅黑" panose="020B0503020204020204" pitchFamily="34" charset="-122"/>
            </a:endParaRPr>
          </a:p>
        </p:txBody>
      </p:sp>
      <p:sp>
        <p:nvSpPr>
          <p:cNvPr id="64" name="矩形 63"/>
          <p:cNvSpPr/>
          <p:nvPr/>
        </p:nvSpPr>
        <p:spPr>
          <a:xfrm>
            <a:off x="4478423" y="4004404"/>
            <a:ext cx="644688" cy="3600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检查</a:t>
            </a:r>
          </a:p>
        </p:txBody>
      </p:sp>
      <p:sp>
        <p:nvSpPr>
          <p:cNvPr id="65" name="流程图: 联系 64"/>
          <p:cNvSpPr/>
          <p:nvPr/>
        </p:nvSpPr>
        <p:spPr>
          <a:xfrm>
            <a:off x="4564450" y="6219453"/>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6" name="流程图: 联系 65"/>
          <p:cNvSpPr/>
          <p:nvPr/>
        </p:nvSpPr>
        <p:spPr>
          <a:xfrm>
            <a:off x="4564450" y="5913853"/>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7" name="流程图: 联系 66"/>
          <p:cNvSpPr/>
          <p:nvPr/>
        </p:nvSpPr>
        <p:spPr>
          <a:xfrm>
            <a:off x="4564450" y="5585988"/>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流程图: 联系 67"/>
          <p:cNvSpPr/>
          <p:nvPr/>
        </p:nvSpPr>
        <p:spPr>
          <a:xfrm>
            <a:off x="4564450" y="5280789"/>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9" name="流程图: 联系 68"/>
          <p:cNvSpPr/>
          <p:nvPr/>
        </p:nvSpPr>
        <p:spPr>
          <a:xfrm>
            <a:off x="4564450" y="4995783"/>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流程图: 联系 69"/>
          <p:cNvSpPr/>
          <p:nvPr/>
        </p:nvSpPr>
        <p:spPr>
          <a:xfrm>
            <a:off x="4564450" y="4662542"/>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1" name="流程图: 联系 70"/>
          <p:cNvSpPr/>
          <p:nvPr/>
        </p:nvSpPr>
        <p:spPr>
          <a:xfrm>
            <a:off x="4954952" y="4963582"/>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2" name="流程图: 联系 71"/>
          <p:cNvSpPr/>
          <p:nvPr/>
        </p:nvSpPr>
        <p:spPr>
          <a:xfrm>
            <a:off x="4964661" y="5296735"/>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3" name="流程图: 联系 72"/>
          <p:cNvSpPr/>
          <p:nvPr/>
        </p:nvSpPr>
        <p:spPr>
          <a:xfrm>
            <a:off x="4964661" y="5610915"/>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4" name="流程图: 联系 73"/>
          <p:cNvSpPr/>
          <p:nvPr/>
        </p:nvSpPr>
        <p:spPr>
          <a:xfrm>
            <a:off x="4954952" y="5917384"/>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5" name="流程图: 联系 74"/>
          <p:cNvSpPr/>
          <p:nvPr/>
        </p:nvSpPr>
        <p:spPr>
          <a:xfrm>
            <a:off x="4954952" y="6213961"/>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6" name="矩形 75"/>
          <p:cNvSpPr/>
          <p:nvPr/>
        </p:nvSpPr>
        <p:spPr>
          <a:xfrm>
            <a:off x="540517" y="4004404"/>
            <a:ext cx="648397" cy="360040"/>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挂号</a:t>
            </a:r>
          </a:p>
        </p:txBody>
      </p:sp>
      <p:sp>
        <p:nvSpPr>
          <p:cNvPr id="77" name="矩形 76"/>
          <p:cNvSpPr/>
          <p:nvPr/>
        </p:nvSpPr>
        <p:spPr>
          <a:xfrm>
            <a:off x="1665433" y="4004404"/>
            <a:ext cx="648397" cy="360040"/>
          </a:xfrm>
          <a:prstGeom prst="rect">
            <a:avLst/>
          </a:prstGeom>
          <a:solidFill>
            <a:srgbClr val="00B05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分诊</a:t>
            </a:r>
          </a:p>
        </p:txBody>
      </p:sp>
      <p:sp>
        <p:nvSpPr>
          <p:cNvPr id="78" name="矩形 77"/>
          <p:cNvSpPr/>
          <p:nvPr/>
        </p:nvSpPr>
        <p:spPr>
          <a:xfrm>
            <a:off x="7947523" y="4004404"/>
            <a:ext cx="648397" cy="3600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诊毕</a:t>
            </a:r>
          </a:p>
        </p:txBody>
      </p:sp>
      <p:sp>
        <p:nvSpPr>
          <p:cNvPr id="79" name="矩形 78"/>
          <p:cNvSpPr/>
          <p:nvPr/>
        </p:nvSpPr>
        <p:spPr>
          <a:xfrm>
            <a:off x="2419194" y="3911199"/>
            <a:ext cx="552700" cy="40056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rgbClr val="00B050"/>
                </a:solidFill>
                <a:latin typeface="微软雅黑" panose="020B0503020204020204" pitchFamily="34" charset="-122"/>
                <a:ea typeface="微软雅黑" panose="020B0503020204020204" pitchFamily="34" charset="-122"/>
              </a:rPr>
              <a:t>……</a:t>
            </a:r>
            <a:endParaRPr lang="zh-CN" altLang="en-US" sz="1600" dirty="0">
              <a:solidFill>
                <a:srgbClr val="00B050"/>
              </a:solidFill>
              <a:latin typeface="微软雅黑" panose="020B0503020204020204" pitchFamily="34" charset="-122"/>
              <a:ea typeface="微软雅黑" panose="020B0503020204020204" pitchFamily="34" charset="-122"/>
            </a:endParaRPr>
          </a:p>
        </p:txBody>
      </p:sp>
      <p:sp>
        <p:nvSpPr>
          <p:cNvPr id="80" name="矩形 79"/>
          <p:cNvSpPr/>
          <p:nvPr/>
        </p:nvSpPr>
        <p:spPr>
          <a:xfrm>
            <a:off x="3901856" y="3904294"/>
            <a:ext cx="576567" cy="40056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rgbClr val="FFC000"/>
                </a:solidFill>
                <a:latin typeface="微软雅黑" panose="020B0503020204020204" pitchFamily="34" charset="-122"/>
                <a:ea typeface="微软雅黑" panose="020B0503020204020204" pitchFamily="34" charset="-122"/>
              </a:rPr>
              <a:t>……</a:t>
            </a:r>
            <a:endParaRPr lang="zh-CN" altLang="en-US" sz="1600" dirty="0">
              <a:solidFill>
                <a:srgbClr val="FFC000"/>
              </a:solidFill>
              <a:latin typeface="微软雅黑" panose="020B0503020204020204" pitchFamily="34" charset="-122"/>
              <a:ea typeface="微软雅黑" panose="020B0503020204020204" pitchFamily="34" charset="-122"/>
            </a:endParaRPr>
          </a:p>
        </p:txBody>
      </p:sp>
      <p:sp>
        <p:nvSpPr>
          <p:cNvPr id="81" name="弧形 80"/>
          <p:cNvSpPr/>
          <p:nvPr/>
        </p:nvSpPr>
        <p:spPr>
          <a:xfrm rot="16200000">
            <a:off x="1730264" y="2592542"/>
            <a:ext cx="484785" cy="396044"/>
          </a:xfrm>
          <a:prstGeom prst="arc">
            <a:avLst>
              <a:gd name="adj1" fmla="val 16200000"/>
              <a:gd name="adj2" fmla="val 51060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82" name="直接连接符 81"/>
          <p:cNvCxnSpPr/>
          <p:nvPr/>
        </p:nvCxnSpPr>
        <p:spPr>
          <a:xfrm>
            <a:off x="1768860" y="2668570"/>
            <a:ext cx="5775" cy="1233462"/>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2169328" y="2705108"/>
            <a:ext cx="1351" cy="1191740"/>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84" name="流程图: 联系 83"/>
          <p:cNvSpPr/>
          <p:nvPr/>
        </p:nvSpPr>
        <p:spPr>
          <a:xfrm>
            <a:off x="1677074" y="3560797"/>
            <a:ext cx="184086" cy="144016"/>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5" name="流程图: 联系 84"/>
          <p:cNvSpPr/>
          <p:nvPr/>
        </p:nvSpPr>
        <p:spPr>
          <a:xfrm>
            <a:off x="1677074" y="3255197"/>
            <a:ext cx="184086" cy="144016"/>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6" name="流程图: 联系 85"/>
          <p:cNvSpPr/>
          <p:nvPr/>
        </p:nvSpPr>
        <p:spPr>
          <a:xfrm>
            <a:off x="1677074" y="2927332"/>
            <a:ext cx="184086" cy="144016"/>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7" name="右箭头 86"/>
          <p:cNvSpPr/>
          <p:nvPr/>
        </p:nvSpPr>
        <p:spPr>
          <a:xfrm>
            <a:off x="7600066" y="4013914"/>
            <a:ext cx="280571" cy="36004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88" name="矩形 87"/>
          <p:cNvSpPr/>
          <p:nvPr/>
        </p:nvSpPr>
        <p:spPr>
          <a:xfrm>
            <a:off x="5451800" y="3905511"/>
            <a:ext cx="591410" cy="40056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rgbClr val="FFC000"/>
                </a:solidFill>
                <a:latin typeface="微软雅黑" panose="020B0503020204020204" pitchFamily="34" charset="-122"/>
                <a:ea typeface="微软雅黑" panose="020B0503020204020204" pitchFamily="34" charset="-122"/>
              </a:rPr>
              <a:t>……</a:t>
            </a:r>
            <a:endParaRPr lang="zh-CN" altLang="en-US" sz="1600" dirty="0">
              <a:solidFill>
                <a:srgbClr val="FFC000"/>
              </a:solidFill>
              <a:latin typeface="微软雅黑" panose="020B0503020204020204" pitchFamily="34" charset="-122"/>
              <a:ea typeface="微软雅黑" panose="020B0503020204020204" pitchFamily="34" charset="-122"/>
            </a:endParaRPr>
          </a:p>
        </p:txBody>
      </p:sp>
      <p:sp>
        <p:nvSpPr>
          <p:cNvPr id="89" name="弧形 88"/>
          <p:cNvSpPr/>
          <p:nvPr/>
        </p:nvSpPr>
        <p:spPr>
          <a:xfrm rot="16200000">
            <a:off x="6174619" y="2317909"/>
            <a:ext cx="602001" cy="396044"/>
          </a:xfrm>
          <a:prstGeom prst="arc">
            <a:avLst>
              <a:gd name="adj1" fmla="val 16200000"/>
              <a:gd name="adj2" fmla="val 51060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90" name="直接连接符 89"/>
          <p:cNvCxnSpPr/>
          <p:nvPr/>
        </p:nvCxnSpPr>
        <p:spPr>
          <a:xfrm>
            <a:off x="6270728" y="2474340"/>
            <a:ext cx="6870" cy="1421208"/>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89" idx="2"/>
          </p:cNvCxnSpPr>
          <p:nvPr/>
        </p:nvCxnSpPr>
        <p:spPr>
          <a:xfrm flipH="1">
            <a:off x="6672292" y="2498982"/>
            <a:ext cx="1036" cy="1391382"/>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5384619" y="3487368"/>
            <a:ext cx="800219" cy="276999"/>
          </a:xfrm>
          <a:prstGeom prst="rect">
            <a:avLst/>
          </a:prstGeom>
          <a:noFill/>
        </p:spPr>
        <p:txBody>
          <a:bodyPr wrap="none">
            <a:spAutoFit/>
          </a:bodyPr>
          <a:lstStyle/>
          <a:p>
            <a:r>
              <a:rPr lang="zh-CN" altLang="en-US" sz="1200" dirty="0" smtClean="0">
                <a:latin typeface="微软雅黑" panose="020B0503020204020204" pitchFamily="34" charset="-122"/>
                <a:ea typeface="微软雅黑" panose="020B0503020204020204" pitchFamily="34" charset="-122"/>
              </a:rPr>
              <a:t>排队取药</a:t>
            </a:r>
            <a:endParaRPr lang="zh-CN" altLang="en-US" sz="1200" dirty="0">
              <a:latin typeface="微软雅黑" panose="020B0503020204020204" pitchFamily="34" charset="-122"/>
              <a:ea typeface="微软雅黑" panose="020B0503020204020204" pitchFamily="34" charset="-122"/>
            </a:endParaRPr>
          </a:p>
        </p:txBody>
      </p:sp>
      <p:sp>
        <p:nvSpPr>
          <p:cNvPr id="93" name="矩形 92"/>
          <p:cNvSpPr/>
          <p:nvPr/>
        </p:nvSpPr>
        <p:spPr>
          <a:xfrm>
            <a:off x="5384619" y="3178840"/>
            <a:ext cx="800219" cy="276999"/>
          </a:xfrm>
          <a:prstGeom prst="rect">
            <a:avLst/>
          </a:prstGeom>
          <a:noFill/>
        </p:spPr>
        <p:txBody>
          <a:bodyPr wrap="none">
            <a:spAutoFit/>
          </a:bodyPr>
          <a:lstStyle/>
          <a:p>
            <a:r>
              <a:rPr lang="zh-CN" altLang="en-US" sz="1200" dirty="0">
                <a:latin typeface="微软雅黑" panose="020B0503020204020204" pitchFamily="34" charset="-122"/>
                <a:ea typeface="微软雅黑" panose="020B0503020204020204" pitchFamily="34" charset="-122"/>
              </a:rPr>
              <a:t>打印标签</a:t>
            </a:r>
          </a:p>
        </p:txBody>
      </p:sp>
      <p:sp>
        <p:nvSpPr>
          <p:cNvPr id="94" name="矩形 93"/>
          <p:cNvSpPr/>
          <p:nvPr/>
        </p:nvSpPr>
        <p:spPr>
          <a:xfrm>
            <a:off x="5384619" y="2870313"/>
            <a:ext cx="800219" cy="276999"/>
          </a:xfrm>
          <a:prstGeom prst="rect">
            <a:avLst/>
          </a:prstGeom>
          <a:noFill/>
        </p:spPr>
        <p:txBody>
          <a:bodyPr wrap="none">
            <a:spAutoFit/>
          </a:bodyPr>
          <a:lstStyle/>
          <a:p>
            <a:r>
              <a:rPr lang="zh-CN" altLang="en-US" sz="1200" dirty="0">
                <a:latin typeface="微软雅黑" panose="020B0503020204020204" pitchFamily="34" charset="-122"/>
                <a:ea typeface="微软雅黑" panose="020B0503020204020204" pitchFamily="34" charset="-122"/>
              </a:rPr>
              <a:t>后台配药</a:t>
            </a:r>
          </a:p>
        </p:txBody>
      </p:sp>
      <p:sp>
        <p:nvSpPr>
          <p:cNvPr id="95" name="矩形 94"/>
          <p:cNvSpPr/>
          <p:nvPr/>
        </p:nvSpPr>
        <p:spPr>
          <a:xfrm>
            <a:off x="5384619" y="2561786"/>
            <a:ext cx="800219" cy="276999"/>
          </a:xfrm>
          <a:prstGeom prst="rect">
            <a:avLst/>
          </a:prstGeom>
          <a:noFill/>
        </p:spPr>
        <p:txBody>
          <a:bodyPr wrap="none">
            <a:spAutoFit/>
          </a:bodyPr>
          <a:lstStyle/>
          <a:p>
            <a:r>
              <a:rPr lang="zh-CN" altLang="en-US" sz="1200" dirty="0" smtClean="0">
                <a:latin typeface="微软雅黑" panose="020B0503020204020204" pitchFamily="34" charset="-122"/>
                <a:ea typeface="微软雅黑" panose="020B0503020204020204" pitchFamily="34" charset="-122"/>
              </a:rPr>
              <a:t>配药完成</a:t>
            </a:r>
            <a:endParaRPr lang="zh-CN" altLang="en-US" sz="1200" dirty="0">
              <a:latin typeface="微软雅黑" panose="020B0503020204020204" pitchFamily="34" charset="-122"/>
              <a:ea typeface="微软雅黑" panose="020B0503020204020204" pitchFamily="34" charset="-122"/>
            </a:endParaRPr>
          </a:p>
        </p:txBody>
      </p:sp>
      <p:sp>
        <p:nvSpPr>
          <p:cNvPr id="96" name="矩形 95"/>
          <p:cNvSpPr/>
          <p:nvPr/>
        </p:nvSpPr>
        <p:spPr>
          <a:xfrm>
            <a:off x="6754624" y="2550662"/>
            <a:ext cx="800219" cy="276999"/>
          </a:xfrm>
          <a:prstGeom prst="rect">
            <a:avLst/>
          </a:prstGeom>
          <a:noFill/>
        </p:spPr>
        <p:txBody>
          <a:bodyPr wrap="none">
            <a:spAutoFit/>
          </a:bodyPr>
          <a:lstStyle/>
          <a:p>
            <a:r>
              <a:rPr lang="zh-CN" altLang="en-US" sz="1200" dirty="0">
                <a:latin typeface="微软雅黑" panose="020B0503020204020204" pitchFamily="34" charset="-122"/>
                <a:ea typeface="微软雅黑" panose="020B0503020204020204" pitchFamily="34" charset="-122"/>
              </a:rPr>
              <a:t>取</a:t>
            </a:r>
            <a:r>
              <a:rPr lang="zh-CN" altLang="en-US" sz="1200" dirty="0" smtClean="0">
                <a:latin typeface="微软雅黑" panose="020B0503020204020204" pitchFamily="34" charset="-122"/>
                <a:ea typeface="微软雅黑" panose="020B0503020204020204" pitchFamily="34" charset="-122"/>
              </a:rPr>
              <a:t>药呼叫</a:t>
            </a:r>
            <a:endParaRPr lang="zh-CN" altLang="en-US" sz="1200" dirty="0">
              <a:latin typeface="微软雅黑" panose="020B0503020204020204" pitchFamily="34" charset="-122"/>
              <a:ea typeface="微软雅黑" panose="020B0503020204020204" pitchFamily="34" charset="-122"/>
            </a:endParaRPr>
          </a:p>
        </p:txBody>
      </p:sp>
      <p:sp>
        <p:nvSpPr>
          <p:cNvPr id="97" name="矩形 96"/>
          <p:cNvSpPr/>
          <p:nvPr/>
        </p:nvSpPr>
        <p:spPr>
          <a:xfrm>
            <a:off x="6754625" y="2867875"/>
            <a:ext cx="800219" cy="276999"/>
          </a:xfrm>
          <a:prstGeom prst="rect">
            <a:avLst/>
          </a:prstGeom>
          <a:noFill/>
        </p:spPr>
        <p:txBody>
          <a:bodyPr wrap="none">
            <a:spAutoFit/>
          </a:bodyPr>
          <a:lstStyle/>
          <a:p>
            <a:r>
              <a:rPr lang="zh-CN" altLang="en-US" sz="1200" dirty="0" smtClean="0">
                <a:latin typeface="微软雅黑" panose="020B0503020204020204" pitchFamily="34" charset="-122"/>
                <a:ea typeface="微软雅黑" panose="020B0503020204020204" pitchFamily="34" charset="-122"/>
              </a:rPr>
              <a:t>信息核对</a:t>
            </a:r>
            <a:endParaRPr lang="zh-CN" altLang="en-US" sz="1200" dirty="0">
              <a:latin typeface="微软雅黑" panose="020B0503020204020204" pitchFamily="34" charset="-122"/>
              <a:ea typeface="微软雅黑" panose="020B0503020204020204" pitchFamily="34" charset="-122"/>
            </a:endParaRPr>
          </a:p>
        </p:txBody>
      </p:sp>
      <p:sp>
        <p:nvSpPr>
          <p:cNvPr id="98" name="矩形 97"/>
          <p:cNvSpPr/>
          <p:nvPr/>
        </p:nvSpPr>
        <p:spPr>
          <a:xfrm>
            <a:off x="6764334" y="3183277"/>
            <a:ext cx="800219"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发药</a:t>
            </a:r>
          </a:p>
        </p:txBody>
      </p:sp>
      <p:sp>
        <p:nvSpPr>
          <p:cNvPr id="99" name="矩形 98"/>
          <p:cNvSpPr/>
          <p:nvPr/>
        </p:nvSpPr>
        <p:spPr>
          <a:xfrm>
            <a:off x="6760902" y="3512041"/>
            <a:ext cx="800219"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退药</a:t>
            </a:r>
          </a:p>
        </p:txBody>
      </p:sp>
      <p:sp>
        <p:nvSpPr>
          <p:cNvPr id="100" name="矩形 99"/>
          <p:cNvSpPr/>
          <p:nvPr/>
        </p:nvSpPr>
        <p:spPr>
          <a:xfrm>
            <a:off x="6110096" y="4004404"/>
            <a:ext cx="703477" cy="3600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发药</a:t>
            </a:r>
          </a:p>
        </p:txBody>
      </p:sp>
      <p:sp>
        <p:nvSpPr>
          <p:cNvPr id="101" name="流程图: 联系 100"/>
          <p:cNvSpPr/>
          <p:nvPr/>
        </p:nvSpPr>
        <p:spPr>
          <a:xfrm>
            <a:off x="6180037" y="3554313"/>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2" name="流程图: 联系 101"/>
          <p:cNvSpPr/>
          <p:nvPr/>
        </p:nvSpPr>
        <p:spPr>
          <a:xfrm>
            <a:off x="6180037" y="3248713"/>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3" name="流程图: 联系 102"/>
          <p:cNvSpPr/>
          <p:nvPr/>
        </p:nvSpPr>
        <p:spPr>
          <a:xfrm>
            <a:off x="6180037" y="2920848"/>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4" name="流程图: 联系 103"/>
          <p:cNvSpPr/>
          <p:nvPr/>
        </p:nvSpPr>
        <p:spPr>
          <a:xfrm>
            <a:off x="6180037" y="2615649"/>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5" name="流程图: 联系 104"/>
          <p:cNvSpPr/>
          <p:nvPr/>
        </p:nvSpPr>
        <p:spPr>
          <a:xfrm>
            <a:off x="6580248" y="2934205"/>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6" name="流程图: 联系 105"/>
          <p:cNvSpPr/>
          <p:nvPr/>
        </p:nvSpPr>
        <p:spPr>
          <a:xfrm>
            <a:off x="6576816" y="3266460"/>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7" name="流程图: 联系 106"/>
          <p:cNvSpPr/>
          <p:nvPr/>
        </p:nvSpPr>
        <p:spPr>
          <a:xfrm>
            <a:off x="6570539" y="3560420"/>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8" name="矩形 107"/>
          <p:cNvSpPr/>
          <p:nvPr/>
        </p:nvSpPr>
        <p:spPr>
          <a:xfrm>
            <a:off x="6954854" y="3909283"/>
            <a:ext cx="578326" cy="40056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rgbClr val="FFC000"/>
                </a:solidFill>
                <a:latin typeface="微软雅黑" panose="020B0503020204020204" pitchFamily="34" charset="-122"/>
                <a:ea typeface="微软雅黑" panose="020B0503020204020204" pitchFamily="34" charset="-122"/>
              </a:rPr>
              <a:t>……</a:t>
            </a:r>
            <a:endParaRPr lang="zh-CN" altLang="en-US" sz="1600" dirty="0">
              <a:solidFill>
                <a:srgbClr val="FFC000"/>
              </a:solidFill>
              <a:latin typeface="微软雅黑" panose="020B0503020204020204" pitchFamily="34" charset="-122"/>
              <a:ea typeface="微软雅黑" panose="020B0503020204020204" pitchFamily="34" charset="-122"/>
            </a:endParaRPr>
          </a:p>
        </p:txBody>
      </p:sp>
      <p:sp>
        <p:nvSpPr>
          <p:cNvPr id="109" name="流程图: 联系 108"/>
          <p:cNvSpPr/>
          <p:nvPr/>
        </p:nvSpPr>
        <p:spPr>
          <a:xfrm>
            <a:off x="6570538" y="2629782"/>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0" name="右箭头 109"/>
          <p:cNvSpPr/>
          <p:nvPr/>
        </p:nvSpPr>
        <p:spPr>
          <a:xfrm>
            <a:off x="5222100" y="4004404"/>
            <a:ext cx="280571" cy="36004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11" name="流程图: 联系 110"/>
          <p:cNvSpPr/>
          <p:nvPr/>
        </p:nvSpPr>
        <p:spPr>
          <a:xfrm>
            <a:off x="629335" y="3113539"/>
            <a:ext cx="324816" cy="32106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2" name="矩形 111"/>
          <p:cNvSpPr/>
          <p:nvPr/>
        </p:nvSpPr>
        <p:spPr>
          <a:xfrm>
            <a:off x="467544" y="2718181"/>
            <a:ext cx="648397" cy="36004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solidFill>
                  <a:srgbClr val="FFC000"/>
                </a:solidFill>
                <a:latin typeface="微软雅黑" panose="020B0503020204020204" pitchFamily="34" charset="-122"/>
                <a:ea typeface="微软雅黑" panose="020B0503020204020204" pitchFamily="34" charset="-122"/>
              </a:rPr>
              <a:t>开始</a:t>
            </a:r>
          </a:p>
        </p:txBody>
      </p:sp>
      <p:sp>
        <p:nvSpPr>
          <p:cNvPr id="113" name="右箭头 112"/>
          <p:cNvSpPr/>
          <p:nvPr/>
        </p:nvSpPr>
        <p:spPr>
          <a:xfrm rot="5400000">
            <a:off x="669070" y="3570058"/>
            <a:ext cx="280571" cy="36004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4" name="流程图: 联系 113"/>
          <p:cNvSpPr/>
          <p:nvPr/>
        </p:nvSpPr>
        <p:spPr>
          <a:xfrm>
            <a:off x="8134214" y="5020949"/>
            <a:ext cx="275151" cy="237699"/>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5" name="流程图: 联系 114"/>
          <p:cNvSpPr/>
          <p:nvPr/>
        </p:nvSpPr>
        <p:spPr>
          <a:xfrm>
            <a:off x="8074048" y="4943321"/>
            <a:ext cx="391481" cy="380459"/>
          </a:xfrm>
          <a:prstGeom prst="flowChartConnector">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6" name="右箭头 115"/>
          <p:cNvSpPr/>
          <p:nvPr/>
        </p:nvSpPr>
        <p:spPr>
          <a:xfrm rot="5400000">
            <a:off x="8131436" y="4566566"/>
            <a:ext cx="280571" cy="36004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7" name="矩形 116"/>
          <p:cNvSpPr/>
          <p:nvPr/>
        </p:nvSpPr>
        <p:spPr>
          <a:xfrm>
            <a:off x="7941951" y="5382238"/>
            <a:ext cx="648397" cy="36004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solidFill>
                  <a:srgbClr val="FFC000"/>
                </a:solidFill>
                <a:latin typeface="微软雅黑" panose="020B0503020204020204" pitchFamily="34" charset="-122"/>
                <a:ea typeface="微软雅黑" panose="020B0503020204020204" pitchFamily="34" charset="-122"/>
              </a:rPr>
              <a:t>结束</a:t>
            </a:r>
          </a:p>
        </p:txBody>
      </p:sp>
      <p:sp>
        <p:nvSpPr>
          <p:cNvPr id="118" name="流程图: 联系 117"/>
          <p:cNvSpPr/>
          <p:nvPr/>
        </p:nvSpPr>
        <p:spPr>
          <a:xfrm>
            <a:off x="713372" y="5494819"/>
            <a:ext cx="184086" cy="144016"/>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9" name="流程图: 联系 118"/>
          <p:cNvSpPr/>
          <p:nvPr/>
        </p:nvSpPr>
        <p:spPr>
          <a:xfrm>
            <a:off x="713372" y="5777468"/>
            <a:ext cx="184086" cy="144016"/>
          </a:xfrm>
          <a:prstGeom prst="flowChartConnector">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0" name="流程图: 联系 119"/>
          <p:cNvSpPr/>
          <p:nvPr/>
        </p:nvSpPr>
        <p:spPr>
          <a:xfrm>
            <a:off x="713372" y="6026804"/>
            <a:ext cx="184086" cy="144016"/>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1" name="流程图: 联系 120"/>
          <p:cNvSpPr/>
          <p:nvPr/>
        </p:nvSpPr>
        <p:spPr>
          <a:xfrm>
            <a:off x="713372" y="6314836"/>
            <a:ext cx="184086" cy="144016"/>
          </a:xfrm>
          <a:prstGeom prst="flowChart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2" name="矩形 121"/>
          <p:cNvSpPr/>
          <p:nvPr/>
        </p:nvSpPr>
        <p:spPr>
          <a:xfrm>
            <a:off x="1028703" y="5428328"/>
            <a:ext cx="1107996" cy="276999"/>
          </a:xfrm>
          <a:prstGeom prst="rect">
            <a:avLst/>
          </a:prstGeom>
          <a:noFill/>
        </p:spPr>
        <p:txBody>
          <a:bodyPr wrap="none">
            <a:spAutoFit/>
          </a:bodyPr>
          <a:lstStyle/>
          <a:p>
            <a:r>
              <a:rPr lang="zh-CN" altLang="en-US" sz="1200" dirty="0" smtClean="0">
                <a:latin typeface="微软雅黑" panose="020B0503020204020204" pitchFamily="34" charset="-122"/>
                <a:ea typeface="微软雅黑" panose="020B0503020204020204" pitchFamily="34" charset="-122"/>
              </a:rPr>
              <a:t>已经执行环节</a:t>
            </a:r>
            <a:endParaRPr lang="zh-CN" altLang="en-US" sz="1200" dirty="0">
              <a:latin typeface="微软雅黑" panose="020B0503020204020204" pitchFamily="34" charset="-122"/>
              <a:ea typeface="微软雅黑" panose="020B0503020204020204" pitchFamily="34" charset="-122"/>
            </a:endParaRPr>
          </a:p>
        </p:txBody>
      </p:sp>
      <p:sp>
        <p:nvSpPr>
          <p:cNvPr id="123" name="矩形 122"/>
          <p:cNvSpPr/>
          <p:nvPr/>
        </p:nvSpPr>
        <p:spPr>
          <a:xfrm>
            <a:off x="1028703" y="5710977"/>
            <a:ext cx="1107996" cy="276999"/>
          </a:xfrm>
          <a:prstGeom prst="rect">
            <a:avLst/>
          </a:prstGeom>
          <a:noFill/>
        </p:spPr>
        <p:txBody>
          <a:bodyPr wrap="none">
            <a:spAutoFit/>
          </a:bodyPr>
          <a:lstStyle/>
          <a:p>
            <a:r>
              <a:rPr lang="zh-CN" altLang="en-US" sz="1200" dirty="0" smtClean="0">
                <a:latin typeface="微软雅黑" panose="020B0503020204020204" pitchFamily="34" charset="-122"/>
                <a:ea typeface="微软雅黑" panose="020B0503020204020204" pitchFamily="34" charset="-122"/>
              </a:rPr>
              <a:t>跳过执行环节</a:t>
            </a:r>
            <a:endParaRPr lang="zh-CN" altLang="en-US" sz="1200" dirty="0">
              <a:latin typeface="微软雅黑" panose="020B0503020204020204" pitchFamily="34" charset="-122"/>
              <a:ea typeface="微软雅黑" panose="020B0503020204020204" pitchFamily="34" charset="-122"/>
            </a:endParaRPr>
          </a:p>
        </p:txBody>
      </p:sp>
      <p:sp>
        <p:nvSpPr>
          <p:cNvPr id="124" name="矩形 123"/>
          <p:cNvSpPr/>
          <p:nvPr/>
        </p:nvSpPr>
        <p:spPr>
          <a:xfrm>
            <a:off x="1028703" y="5960313"/>
            <a:ext cx="1107996" cy="276999"/>
          </a:xfrm>
          <a:prstGeom prst="rect">
            <a:avLst/>
          </a:prstGeom>
          <a:noFill/>
        </p:spPr>
        <p:txBody>
          <a:bodyPr wrap="none">
            <a:spAutoFit/>
          </a:bodyPr>
          <a:lstStyle/>
          <a:p>
            <a:r>
              <a:rPr lang="zh-CN" altLang="en-US" sz="1200" dirty="0" smtClean="0">
                <a:latin typeface="微软雅黑" panose="020B0503020204020204" pitchFamily="34" charset="-122"/>
                <a:ea typeface="微软雅黑" panose="020B0503020204020204" pitchFamily="34" charset="-122"/>
              </a:rPr>
              <a:t>正在执行环节</a:t>
            </a:r>
            <a:endParaRPr lang="zh-CN" altLang="en-US" sz="1200" dirty="0">
              <a:latin typeface="微软雅黑" panose="020B0503020204020204" pitchFamily="34" charset="-122"/>
              <a:ea typeface="微软雅黑" panose="020B0503020204020204" pitchFamily="34" charset="-122"/>
            </a:endParaRPr>
          </a:p>
        </p:txBody>
      </p:sp>
      <p:sp>
        <p:nvSpPr>
          <p:cNvPr id="125" name="矩形 124"/>
          <p:cNvSpPr/>
          <p:nvPr/>
        </p:nvSpPr>
        <p:spPr>
          <a:xfrm>
            <a:off x="1028703" y="6248345"/>
            <a:ext cx="1107996" cy="276999"/>
          </a:xfrm>
          <a:prstGeom prst="rect">
            <a:avLst/>
          </a:prstGeom>
          <a:noFill/>
        </p:spPr>
        <p:txBody>
          <a:bodyPr wrap="none">
            <a:spAutoFit/>
          </a:bodyPr>
          <a:lstStyle/>
          <a:p>
            <a:r>
              <a:rPr lang="zh-CN" altLang="en-US" sz="1200" dirty="0" smtClean="0">
                <a:latin typeface="微软雅黑" panose="020B0503020204020204" pitchFamily="34" charset="-122"/>
                <a:ea typeface="微软雅黑" panose="020B0503020204020204" pitchFamily="34" charset="-122"/>
              </a:rPr>
              <a:t>等待执行环节</a:t>
            </a:r>
            <a:endParaRPr lang="zh-CN" altLang="en-US" sz="1200" dirty="0">
              <a:latin typeface="微软雅黑" panose="020B0503020204020204" pitchFamily="34" charset="-122"/>
              <a:ea typeface="微软雅黑" panose="020B0503020204020204" pitchFamily="34" charset="-122"/>
            </a:endParaRPr>
          </a:p>
        </p:txBody>
      </p:sp>
      <p:sp>
        <p:nvSpPr>
          <p:cNvPr id="126" name="弧形 125"/>
          <p:cNvSpPr/>
          <p:nvPr/>
        </p:nvSpPr>
        <p:spPr>
          <a:xfrm>
            <a:off x="7245212" y="4520223"/>
            <a:ext cx="648397" cy="652348"/>
          </a:xfrm>
          <a:prstGeom prst="arc">
            <a:avLst/>
          </a:prstGeom>
          <a:ln w="38100">
            <a:solidFill>
              <a:srgbClr val="FFC000"/>
            </a:solidFill>
            <a:tailEnd type="triangle"/>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127" name="弧形 126"/>
          <p:cNvSpPr/>
          <p:nvPr/>
        </p:nvSpPr>
        <p:spPr>
          <a:xfrm rot="10800000">
            <a:off x="323528" y="3861048"/>
            <a:ext cx="648397" cy="652348"/>
          </a:xfrm>
          <a:prstGeom prst="arc">
            <a:avLst/>
          </a:prstGeom>
          <a:ln w="38100">
            <a:solidFill>
              <a:srgbClr val="FFC000"/>
            </a:solidFill>
            <a:headEnd type="triangl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cxnSp>
        <p:nvCxnSpPr>
          <p:cNvPr id="128" name="直接箭头连接符 127"/>
          <p:cNvCxnSpPr>
            <a:stCxn id="127" idx="0"/>
          </p:cNvCxnSpPr>
          <p:nvPr/>
        </p:nvCxnSpPr>
        <p:spPr>
          <a:xfrm>
            <a:off x="647727" y="4513396"/>
            <a:ext cx="6948327" cy="0"/>
          </a:xfrm>
          <a:prstGeom prst="straightConnector1">
            <a:avLst/>
          </a:prstGeom>
          <a:ln w="38100">
            <a:solidFill>
              <a:srgbClr val="FFC000"/>
            </a:solidFill>
            <a:tailEnd type="triangle"/>
          </a:ln>
        </p:spPr>
        <p:style>
          <a:lnRef idx="1">
            <a:schemeClr val="accent6"/>
          </a:lnRef>
          <a:fillRef idx="0">
            <a:schemeClr val="accent6"/>
          </a:fillRef>
          <a:effectRef idx="0">
            <a:schemeClr val="accent6"/>
          </a:effectRef>
          <a:fontRef idx="minor">
            <a:schemeClr val="tx1"/>
          </a:fontRef>
        </p:style>
      </p:cxnSp>
      <p:cxnSp>
        <p:nvCxnSpPr>
          <p:cNvPr id="129" name="直接箭头连接符 128"/>
          <p:cNvCxnSpPr>
            <a:stCxn id="126" idx="2"/>
          </p:cNvCxnSpPr>
          <p:nvPr/>
        </p:nvCxnSpPr>
        <p:spPr>
          <a:xfrm flipH="1">
            <a:off x="7892060" y="4846397"/>
            <a:ext cx="1549" cy="1180407"/>
          </a:xfrm>
          <a:prstGeom prst="straightConnector1">
            <a:avLst/>
          </a:prstGeom>
          <a:ln w="38100">
            <a:solidFill>
              <a:srgbClr val="FFC000"/>
            </a:solidFill>
            <a:tailEnd type="triangle"/>
          </a:ln>
        </p:spPr>
        <p:style>
          <a:lnRef idx="1">
            <a:schemeClr val="accent6"/>
          </a:lnRef>
          <a:fillRef idx="0">
            <a:schemeClr val="accent6"/>
          </a:fillRef>
          <a:effectRef idx="0">
            <a:schemeClr val="accent6"/>
          </a:effectRef>
          <a:fontRef idx="minor">
            <a:schemeClr val="tx1"/>
          </a:fontRef>
        </p:style>
      </p:cxnSp>
      <p:cxnSp>
        <p:nvCxnSpPr>
          <p:cNvPr id="130" name="直接箭头连接符 129"/>
          <p:cNvCxnSpPr/>
          <p:nvPr/>
        </p:nvCxnSpPr>
        <p:spPr>
          <a:xfrm flipH="1">
            <a:off x="329985" y="2770602"/>
            <a:ext cx="4116" cy="1426198"/>
          </a:xfrm>
          <a:prstGeom prst="straightConnector1">
            <a:avLst/>
          </a:prstGeom>
          <a:ln w="38100">
            <a:solidFill>
              <a:srgbClr val="FFC000"/>
            </a:solidFill>
            <a:tailEnd type="triangle"/>
          </a:ln>
        </p:spPr>
        <p:style>
          <a:lnRef idx="1">
            <a:schemeClr val="accent6"/>
          </a:lnRef>
          <a:fillRef idx="0">
            <a:schemeClr val="accent6"/>
          </a:fillRef>
          <a:effectRef idx="0">
            <a:schemeClr val="accent6"/>
          </a:effectRef>
          <a:fontRef idx="minor">
            <a:schemeClr val="tx1"/>
          </a:fontRef>
        </p:style>
      </p:cxnSp>
      <p:sp>
        <p:nvSpPr>
          <p:cNvPr id="131" name="矩形 130"/>
          <p:cNvSpPr/>
          <p:nvPr/>
        </p:nvSpPr>
        <p:spPr>
          <a:xfrm>
            <a:off x="1078130" y="1442876"/>
            <a:ext cx="1005403" cy="338554"/>
          </a:xfrm>
          <a:prstGeom prst="rect">
            <a:avLst/>
          </a:prstGeom>
          <a:noFill/>
        </p:spPr>
        <p:txBody>
          <a:bodyPr wrap="none">
            <a:spAutoFit/>
          </a:bodyPr>
          <a:lstStyle/>
          <a:p>
            <a:r>
              <a:rPr lang="zh-CN" altLang="en-US" sz="1600" dirty="0" smtClean="0">
                <a:latin typeface="微软雅黑" panose="020B0503020204020204" pitchFamily="34" charset="-122"/>
                <a:ea typeface="微软雅黑" panose="020B0503020204020204" pitchFamily="34" charset="-122"/>
              </a:rPr>
              <a:t>一级闭环</a:t>
            </a:r>
            <a:endParaRPr lang="zh-CN" altLang="en-US" sz="1600" dirty="0">
              <a:latin typeface="微软雅黑" panose="020B0503020204020204" pitchFamily="34" charset="-122"/>
              <a:ea typeface="微软雅黑" panose="020B0503020204020204" pitchFamily="34" charset="-122"/>
            </a:endParaRPr>
          </a:p>
        </p:txBody>
      </p:sp>
      <p:sp>
        <p:nvSpPr>
          <p:cNvPr id="132" name="矩形 131"/>
          <p:cNvSpPr/>
          <p:nvPr/>
        </p:nvSpPr>
        <p:spPr>
          <a:xfrm>
            <a:off x="4849861" y="1319366"/>
            <a:ext cx="1005403" cy="338554"/>
          </a:xfrm>
          <a:prstGeom prst="rect">
            <a:avLst/>
          </a:prstGeom>
          <a:noFill/>
        </p:spPr>
        <p:txBody>
          <a:bodyPr wrap="none">
            <a:spAutoFit/>
          </a:bodyPr>
          <a:lstStyle/>
          <a:p>
            <a:r>
              <a:rPr lang="zh-CN" altLang="en-US" sz="1600" dirty="0">
                <a:latin typeface="微软雅黑" panose="020B0503020204020204" pitchFamily="34" charset="-122"/>
                <a:ea typeface="微软雅黑" panose="020B0503020204020204" pitchFamily="34" charset="-122"/>
              </a:rPr>
              <a:t>二</a:t>
            </a:r>
            <a:r>
              <a:rPr lang="zh-CN" altLang="en-US" sz="1600" dirty="0" smtClean="0">
                <a:latin typeface="微软雅黑" panose="020B0503020204020204" pitchFamily="34" charset="-122"/>
                <a:ea typeface="微软雅黑" panose="020B0503020204020204" pitchFamily="34" charset="-122"/>
              </a:rPr>
              <a:t>级闭环</a:t>
            </a:r>
            <a:endParaRPr lang="zh-CN" altLang="en-US" sz="1600" dirty="0">
              <a:latin typeface="微软雅黑" panose="020B0503020204020204" pitchFamily="34" charset="-122"/>
              <a:ea typeface="微软雅黑" panose="020B0503020204020204" pitchFamily="34" charset="-122"/>
            </a:endParaRPr>
          </a:p>
        </p:txBody>
      </p:sp>
      <p:cxnSp>
        <p:nvCxnSpPr>
          <p:cNvPr id="133" name="直接箭头连接符 132"/>
          <p:cNvCxnSpPr/>
          <p:nvPr/>
        </p:nvCxnSpPr>
        <p:spPr>
          <a:xfrm flipH="1">
            <a:off x="323528" y="1798523"/>
            <a:ext cx="951169" cy="1034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flipH="1">
            <a:off x="3714181" y="1620631"/>
            <a:ext cx="1413919" cy="247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5535570" y="1690668"/>
            <a:ext cx="660730" cy="513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6" name="矩形 135"/>
          <p:cNvSpPr/>
          <p:nvPr/>
        </p:nvSpPr>
        <p:spPr>
          <a:xfrm>
            <a:off x="348422" y="813308"/>
            <a:ext cx="2672526" cy="369332"/>
          </a:xfrm>
          <a:prstGeom prst="rect">
            <a:avLst/>
          </a:prstGeom>
          <a:noFill/>
        </p:spPr>
        <p:txBody>
          <a:bodyPr wrap="none">
            <a:spAutoFit/>
          </a:bodyPr>
          <a:lstStyle/>
          <a:p>
            <a:r>
              <a:rPr lang="zh-CN" altLang="en-US" b="1" dirty="0" smtClean="0">
                <a:latin typeface="微软雅黑" panose="020B0503020204020204" pitchFamily="34" charset="-122"/>
                <a:ea typeface="微软雅黑" panose="020B0503020204020204" pitchFamily="34" charset="-122"/>
              </a:rPr>
              <a:t>门</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急</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诊闭环管理流程：</a:t>
            </a:r>
            <a:endParaRPr lang="zh-CN" altLang="en-US" b="1" dirty="0">
              <a:latin typeface="微软雅黑" panose="020B0503020204020204" pitchFamily="34" charset="-122"/>
              <a:ea typeface="微软雅黑" panose="020B0503020204020204" pitchFamily="34" charset="-122"/>
            </a:endParaRPr>
          </a:p>
        </p:txBody>
      </p:sp>
      <p:sp>
        <p:nvSpPr>
          <p:cNvPr id="137" name="矩形 136"/>
          <p:cNvSpPr/>
          <p:nvPr/>
        </p:nvSpPr>
        <p:spPr>
          <a:xfrm>
            <a:off x="572793" y="5096217"/>
            <a:ext cx="954107" cy="276999"/>
          </a:xfrm>
          <a:prstGeom prst="rect">
            <a:avLst/>
          </a:prstGeom>
          <a:noFill/>
        </p:spPr>
        <p:txBody>
          <a:bodyPr wrap="none">
            <a:spAutoFit/>
          </a:bodyPr>
          <a:lstStyle/>
          <a:p>
            <a:r>
              <a:rPr lang="zh-CN" altLang="en-US" sz="1200" b="1" dirty="0" smtClean="0">
                <a:latin typeface="微软雅黑" panose="020B0503020204020204" pitchFamily="34" charset="-122"/>
                <a:ea typeface="微软雅黑" panose="020B0503020204020204" pitchFamily="34" charset="-122"/>
              </a:rPr>
              <a:t>状态说明：</a:t>
            </a:r>
            <a:endParaRPr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7138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数据中心应用 </a:t>
            </a:r>
            <a:r>
              <a:rPr lang="en-US" altLang="zh-CN" b="1" kern="1200" dirty="0">
                <a:solidFill>
                  <a:srgbClr val="C0504D"/>
                </a:solidFill>
                <a:latin typeface="微软雅黑" pitchFamily="34" charset="-122"/>
                <a:ea typeface="微软雅黑" pitchFamily="34" charset="-122"/>
              </a:rPr>
              <a:t>– </a:t>
            </a:r>
            <a:r>
              <a:rPr lang="zh-CN" altLang="en-US" b="1" kern="1200" dirty="0" smtClean="0">
                <a:solidFill>
                  <a:srgbClr val="C0504D"/>
                </a:solidFill>
                <a:latin typeface="微软雅黑" pitchFamily="34" charset="-122"/>
                <a:ea typeface="微软雅黑" pitchFamily="34" charset="-122"/>
              </a:rPr>
              <a:t>闭环管理</a:t>
            </a:r>
            <a:endParaRPr lang="zh-CN" altLang="en-US" b="1" kern="1200" dirty="0">
              <a:solidFill>
                <a:srgbClr val="C0504D"/>
              </a:solidFill>
              <a:latin typeface="微软雅黑" pitchFamily="34" charset="-122"/>
              <a:ea typeface="微软雅黑" pitchFamily="34" charset="-122"/>
            </a:endParaRPr>
          </a:p>
        </p:txBody>
      </p:sp>
      <p:pic>
        <p:nvPicPr>
          <p:cNvPr id="138" name="图片 13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71600"/>
            <a:ext cx="7080634" cy="4495800"/>
          </a:xfrm>
          <a:prstGeom prst="rect">
            <a:avLst/>
          </a:prstGeom>
        </p:spPr>
      </p:pic>
    </p:spTree>
    <p:extLst>
      <p:ext uri="{BB962C8B-B14F-4D97-AF65-F5344CB8AC3E}">
        <p14:creationId xmlns:p14="http://schemas.microsoft.com/office/powerpoint/2010/main" val="1467571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840053654"/>
              </p:ext>
            </p:extLst>
          </p:nvPr>
        </p:nvGraphicFramePr>
        <p:xfrm>
          <a:off x="1044575" y="857250"/>
          <a:ext cx="6696075" cy="6000750"/>
        </p:xfrm>
        <a:graphic>
          <a:graphicData uri="http://schemas.openxmlformats.org/presentationml/2006/ole">
            <mc:AlternateContent xmlns:mc="http://schemas.openxmlformats.org/markup-compatibility/2006">
              <mc:Choice xmlns:v="urn:schemas-microsoft-com:vml" Requires="v">
                <p:oleObj spid="_x0000_s36903" name="Visio" r:id="rId4" imgW="6696280" imgH="6000809" progId="Visio.Drawing.15">
                  <p:embed/>
                </p:oleObj>
              </mc:Choice>
              <mc:Fallback>
                <p:oleObj name="Visio" r:id="rId4" imgW="6696280" imgH="6000809" progId="Visio.Drawing.15">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575" y="857250"/>
                        <a:ext cx="6696075"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标题 1"/>
          <p:cNvSpPr txBox="1">
            <a:spLocks/>
          </p:cNvSpPr>
          <p:nvPr/>
        </p:nvSpPr>
        <p:spPr>
          <a:xfrm>
            <a:off x="228600" y="152400"/>
            <a:ext cx="8915400" cy="585788"/>
          </a:xfrm>
          <a:prstGeom prst="rect">
            <a:avLst/>
          </a:prstGeom>
        </p:spPr>
        <p:txBody>
          <a:bodyPr/>
          <a:lstStyle>
            <a:lvl1pPr algn="l" rtl="0" eaLnBrk="0" fontAlgn="base" hangingPunct="0">
              <a:spcBef>
                <a:spcPct val="0"/>
              </a:spcBef>
              <a:spcAft>
                <a:spcPct val="0"/>
              </a:spcAft>
              <a:defRPr sz="3200">
                <a:solidFill>
                  <a:srgbClr val="C00000"/>
                </a:solidFill>
                <a:latin typeface="+mj-lt"/>
                <a:ea typeface="+mj-ea"/>
                <a:cs typeface="+mj-cs"/>
              </a:defRPr>
            </a:lvl1pPr>
            <a:lvl2pPr algn="l" rtl="0" eaLnBrk="0" fontAlgn="base" hangingPunct="0">
              <a:spcBef>
                <a:spcPct val="0"/>
              </a:spcBef>
              <a:spcAft>
                <a:spcPct val="0"/>
              </a:spcAft>
              <a:defRPr sz="3200">
                <a:solidFill>
                  <a:srgbClr val="C00000"/>
                </a:solidFill>
                <a:latin typeface="Calibri" pitchFamily="34" charset="0"/>
                <a:ea typeface="黑体" pitchFamily="49" charset="-122"/>
              </a:defRPr>
            </a:lvl2pPr>
            <a:lvl3pPr algn="l" rtl="0" eaLnBrk="0" fontAlgn="base" hangingPunct="0">
              <a:spcBef>
                <a:spcPct val="0"/>
              </a:spcBef>
              <a:spcAft>
                <a:spcPct val="0"/>
              </a:spcAft>
              <a:defRPr sz="3200">
                <a:solidFill>
                  <a:srgbClr val="C00000"/>
                </a:solidFill>
                <a:latin typeface="Calibri" pitchFamily="34" charset="0"/>
                <a:ea typeface="黑体" pitchFamily="49" charset="-122"/>
              </a:defRPr>
            </a:lvl3pPr>
            <a:lvl4pPr algn="l" rtl="0" eaLnBrk="0" fontAlgn="base" hangingPunct="0">
              <a:spcBef>
                <a:spcPct val="0"/>
              </a:spcBef>
              <a:spcAft>
                <a:spcPct val="0"/>
              </a:spcAft>
              <a:defRPr sz="3200">
                <a:solidFill>
                  <a:srgbClr val="C00000"/>
                </a:solidFill>
                <a:latin typeface="Calibri" pitchFamily="34" charset="0"/>
                <a:ea typeface="黑体" pitchFamily="49" charset="-122"/>
              </a:defRPr>
            </a:lvl4pPr>
            <a:lvl5pPr algn="l" rtl="0" eaLnBrk="0" fontAlgn="base" hangingPunct="0">
              <a:spcBef>
                <a:spcPct val="0"/>
              </a:spcBef>
              <a:spcAft>
                <a:spcPct val="0"/>
              </a:spcAft>
              <a:defRPr sz="3200">
                <a:solidFill>
                  <a:srgbClr val="C00000"/>
                </a:solidFill>
                <a:latin typeface="Calibri" pitchFamily="34" charset="0"/>
                <a:ea typeface="黑体" pitchFamily="49" charset="-122"/>
              </a:defRPr>
            </a:lvl5pPr>
            <a:lvl6pPr marL="457200" algn="l" rtl="0" fontAlgn="base">
              <a:spcBef>
                <a:spcPct val="0"/>
              </a:spcBef>
              <a:spcAft>
                <a:spcPct val="0"/>
              </a:spcAft>
              <a:defRPr sz="3200">
                <a:solidFill>
                  <a:srgbClr val="C00000"/>
                </a:solidFill>
                <a:latin typeface="Calibri" pitchFamily="34" charset="0"/>
                <a:ea typeface="黑体" pitchFamily="49" charset="-122"/>
              </a:defRPr>
            </a:lvl6pPr>
            <a:lvl7pPr marL="914400" algn="l" rtl="0" fontAlgn="base">
              <a:spcBef>
                <a:spcPct val="0"/>
              </a:spcBef>
              <a:spcAft>
                <a:spcPct val="0"/>
              </a:spcAft>
              <a:defRPr sz="3200">
                <a:solidFill>
                  <a:srgbClr val="C00000"/>
                </a:solidFill>
                <a:latin typeface="Calibri" pitchFamily="34" charset="0"/>
                <a:ea typeface="黑体" pitchFamily="49" charset="-122"/>
              </a:defRPr>
            </a:lvl7pPr>
            <a:lvl8pPr marL="1371600" algn="l" rtl="0" fontAlgn="base">
              <a:spcBef>
                <a:spcPct val="0"/>
              </a:spcBef>
              <a:spcAft>
                <a:spcPct val="0"/>
              </a:spcAft>
              <a:defRPr sz="3200">
                <a:solidFill>
                  <a:srgbClr val="C00000"/>
                </a:solidFill>
                <a:latin typeface="Calibri" pitchFamily="34" charset="0"/>
                <a:ea typeface="黑体" pitchFamily="49" charset="-122"/>
              </a:defRPr>
            </a:lvl8pPr>
            <a:lvl9pPr marL="1828800" algn="l" rtl="0" fontAlgn="base">
              <a:spcBef>
                <a:spcPct val="0"/>
              </a:spcBef>
              <a:spcAft>
                <a:spcPct val="0"/>
              </a:spcAft>
              <a:defRPr sz="3200">
                <a:solidFill>
                  <a:srgbClr val="C00000"/>
                </a:solidFill>
                <a:latin typeface="Calibri" pitchFamily="34" charset="0"/>
                <a:ea typeface="黑体" pitchFamily="49" charset="-122"/>
              </a:defRPr>
            </a:lvl9pPr>
          </a:lstStyle>
          <a:p>
            <a:pPr>
              <a:buSzPct val="25000"/>
              <a:defRPr/>
            </a:pPr>
            <a:r>
              <a:rPr lang="zh-CN" altLang="en-US" b="1" kern="1200" dirty="0" smtClean="0">
                <a:solidFill>
                  <a:srgbClr val="C0504D"/>
                </a:solidFill>
                <a:latin typeface="微软雅黑" pitchFamily="34" charset="-122"/>
                <a:ea typeface="微软雅黑" pitchFamily="34" charset="-122"/>
              </a:rPr>
              <a:t>数据</a:t>
            </a:r>
            <a:r>
              <a:rPr lang="zh-CN" altLang="en-US" b="1" dirty="0">
                <a:solidFill>
                  <a:srgbClr val="C0504D"/>
                </a:solidFill>
                <a:latin typeface="微软雅黑" pitchFamily="34" charset="-122"/>
                <a:ea typeface="微软雅黑" pitchFamily="34" charset="-122"/>
              </a:rPr>
              <a:t>中心</a:t>
            </a:r>
            <a:r>
              <a:rPr lang="zh-CN" altLang="en-US" b="1" kern="1200" dirty="0" smtClean="0">
                <a:solidFill>
                  <a:srgbClr val="C0504D"/>
                </a:solidFill>
                <a:latin typeface="微软雅黑" pitchFamily="34" charset="-122"/>
                <a:ea typeface="微软雅黑" pitchFamily="34" charset="-122"/>
              </a:rPr>
              <a:t>应用 </a:t>
            </a:r>
            <a:r>
              <a:rPr lang="en-US" altLang="zh-CN" b="1" kern="1200" dirty="0" smtClean="0">
                <a:solidFill>
                  <a:srgbClr val="C0504D"/>
                </a:solidFill>
                <a:latin typeface="微软雅黑" pitchFamily="34" charset="-122"/>
                <a:ea typeface="微软雅黑" pitchFamily="34" charset="-122"/>
              </a:rPr>
              <a:t>– </a:t>
            </a:r>
            <a:r>
              <a:rPr lang="en-US" altLang="zh-CN" b="1" dirty="0" smtClean="0">
                <a:solidFill>
                  <a:srgbClr val="C0504D"/>
                </a:solidFill>
                <a:latin typeface="微软雅黑" pitchFamily="34" charset="-122"/>
                <a:ea typeface="微软雅黑" pitchFamily="34" charset="-122"/>
              </a:rPr>
              <a:t>CDC</a:t>
            </a:r>
            <a:r>
              <a:rPr lang="zh-CN" altLang="en-US" b="1" dirty="0" smtClean="0">
                <a:solidFill>
                  <a:srgbClr val="C0504D"/>
                </a:solidFill>
                <a:latin typeface="微软雅黑" pitchFamily="34" charset="-122"/>
                <a:ea typeface="微软雅黑" pitchFamily="34" charset="-122"/>
              </a:rPr>
              <a:t>报卡</a:t>
            </a:r>
            <a:endParaRPr lang="zh-CN" altLang="en-US" b="1" kern="1200" dirty="0">
              <a:solidFill>
                <a:srgbClr val="C0504D"/>
              </a:solidFill>
              <a:latin typeface="微软雅黑" pitchFamily="34" charset="-122"/>
              <a:ea typeface="微软雅黑" pitchFamily="34" charset="-122"/>
            </a:endParaRPr>
          </a:p>
        </p:txBody>
      </p:sp>
    </p:spTree>
    <p:extLst>
      <p:ext uri="{BB962C8B-B14F-4D97-AF65-F5344CB8AC3E}">
        <p14:creationId xmlns:p14="http://schemas.microsoft.com/office/powerpoint/2010/main" val="143073877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0" y="69850"/>
            <a:ext cx="8915400" cy="692150"/>
          </a:xfrm>
          <a:prstGeom prst="rect">
            <a:avLst/>
          </a:prstGeom>
          <a:noFill/>
          <a:ln w="9525">
            <a:noFill/>
            <a:miter lim="800000"/>
            <a:headEnd/>
            <a:tailEnd/>
          </a:ln>
        </p:spPr>
        <p:txBody>
          <a:bodyPr anchor="ctr"/>
          <a:lstStyle/>
          <a:p>
            <a:pPr eaLnBrk="1" hangingPunct="1">
              <a:defRPr/>
            </a:pPr>
            <a:r>
              <a:rPr lang="zh-CN" altLang="en-US" sz="2800" b="1" kern="0" dirty="0">
                <a:solidFill>
                  <a:schemeClr val="accent2"/>
                </a:solidFill>
                <a:latin typeface="微软雅黑" pitchFamily="34" charset="-122"/>
                <a:ea typeface="微软雅黑" pitchFamily="34" charset="-122"/>
                <a:cs typeface="+mj-cs"/>
              </a:rPr>
              <a:t>医院信息平台建设背景－ </a:t>
            </a:r>
            <a:r>
              <a:rPr lang="en-US" altLang="zh-CN" sz="2800" b="1" kern="0" dirty="0">
                <a:solidFill>
                  <a:schemeClr val="accent2"/>
                </a:solidFill>
                <a:latin typeface="微软雅黑" pitchFamily="34" charset="-122"/>
                <a:ea typeface="微软雅黑" pitchFamily="34" charset="-122"/>
                <a:cs typeface="+mj-cs"/>
              </a:rPr>
              <a:t>HIMMS</a:t>
            </a:r>
            <a:r>
              <a:rPr lang="zh-CN" altLang="en-US" sz="2800" b="1" kern="0" dirty="0">
                <a:solidFill>
                  <a:schemeClr val="accent2"/>
                </a:solidFill>
                <a:latin typeface="微软雅黑" pitchFamily="34" charset="-122"/>
                <a:ea typeface="微软雅黑" pitchFamily="34" charset="-122"/>
                <a:cs typeface="+mj-cs"/>
              </a:rPr>
              <a:t>电子病历成熟度模型</a:t>
            </a:r>
          </a:p>
        </p:txBody>
      </p:sp>
      <p:pic>
        <p:nvPicPr>
          <p:cNvPr id="4" name="图片 3"/>
          <p:cNvPicPr/>
          <p:nvPr/>
        </p:nvPicPr>
        <p:blipFill>
          <a:blip r:embed="rId3"/>
          <a:stretch>
            <a:fillRect/>
          </a:stretch>
        </p:blipFill>
        <p:spPr>
          <a:xfrm>
            <a:off x="533400" y="1143000"/>
            <a:ext cx="8153400" cy="4953000"/>
          </a:xfrm>
          <a:prstGeom prst="rect">
            <a:avLst/>
          </a:prstGeom>
        </p:spPr>
      </p:pic>
    </p:spTree>
    <p:extLst>
      <p:ext uri="{BB962C8B-B14F-4D97-AF65-F5344CB8AC3E}">
        <p14:creationId xmlns:p14="http://schemas.microsoft.com/office/powerpoint/2010/main" val="2684936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数据中心应用 </a:t>
            </a:r>
            <a:r>
              <a:rPr lang="en-US" altLang="zh-CN" b="1" kern="1200" dirty="0" smtClean="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综合决策分析</a:t>
            </a:r>
          </a:p>
        </p:txBody>
      </p:sp>
      <p:pic>
        <p:nvPicPr>
          <p:cNvPr id="7" name="图片 6" descr="C:\Users\zwn\AppData\Roaming\Tencent\Users\61960832\QQ\WinTemp\RichOle\YF_H(0K_CI@DDKEE]ND%~JO.jpg"/>
          <p:cNvPicPr/>
          <p:nvPr/>
        </p:nvPicPr>
        <p:blipFill>
          <a:blip r:embed="rId2" cstate="print"/>
          <a:srcRect/>
          <a:stretch>
            <a:fillRect/>
          </a:stretch>
        </p:blipFill>
        <p:spPr bwMode="auto">
          <a:xfrm>
            <a:off x="274074" y="990600"/>
            <a:ext cx="7572375" cy="5405438"/>
          </a:xfrm>
          <a:prstGeom prst="rect">
            <a:avLst/>
          </a:prstGeom>
          <a:noFill/>
          <a:ln w="9525">
            <a:noFill/>
            <a:miter lim="800000"/>
            <a:headEnd/>
            <a:tailEnd/>
          </a:ln>
        </p:spPr>
      </p:pic>
      <p:pic>
        <p:nvPicPr>
          <p:cNvPr id="8" name="图片 7"/>
          <p:cNvPicPr>
            <a:picLocks noChangeAspect="1"/>
          </p:cNvPicPr>
          <p:nvPr/>
        </p:nvPicPr>
        <p:blipFill>
          <a:blip r:embed="rId3"/>
          <a:stretch>
            <a:fillRect/>
          </a:stretch>
        </p:blipFill>
        <p:spPr>
          <a:xfrm>
            <a:off x="457200" y="1447800"/>
            <a:ext cx="7715611" cy="4353965"/>
          </a:xfrm>
          <a:prstGeom prst="rect">
            <a:avLst/>
          </a:prstGeom>
        </p:spPr>
      </p:pic>
      <p:pic>
        <p:nvPicPr>
          <p:cNvPr id="9" name="Picture 1" descr="C:\Users\zwn\AppData\Roaming\Tencent\Users\61960832\QQ\WinTemp\RichOle\Y6LL7%@(C(5}UQI4$(W9}K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884950"/>
            <a:ext cx="8226079" cy="4356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nodeType="afterEffect">
                                  <p:stCondLst>
                                    <p:cond delay="100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1000" fill="hold"/>
                                        <p:tgtEl>
                                          <p:spTgt spid="9"/>
                                        </p:tgtEl>
                                        <p:attrNameLst>
                                          <p:attrName>ppt_x</p:attrName>
                                        </p:attrNameLst>
                                      </p:cBhvr>
                                      <p:tavLst>
                                        <p:tav tm="0">
                                          <p:val>
                                            <p:strVal val="#ppt_x"/>
                                          </p:val>
                                        </p:tav>
                                        <p:tav tm="100000">
                                          <p:val>
                                            <p:strVal val="#ppt_x"/>
                                          </p:val>
                                        </p:tav>
                                      </p:tavLst>
                                    </p:anim>
                                    <p:anim calcmode="lin" valueType="num">
                                      <p:cBhvr additive="base">
                                        <p:cTn id="13"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152400" y="914400"/>
            <a:ext cx="8839200" cy="5562600"/>
          </a:xfrm>
          <a:prstGeom prst="rect">
            <a:avLst/>
          </a:prstGeom>
        </p:spPr>
        <p:txBody>
          <a:bodyPr/>
          <a:lstStyle>
            <a:lvl1pPr marL="342900" indent="-342900" algn="l" rtl="0" eaLnBrk="0" fontAlgn="base" hangingPunct="0">
              <a:spcBef>
                <a:spcPct val="20000"/>
              </a:spcBef>
              <a:spcAft>
                <a:spcPct val="0"/>
              </a:spcAft>
              <a:buSzPct val="90000"/>
              <a:buFont typeface="Arial" pitchFamily="34" charset="0"/>
              <a:buBlip>
                <a:blip r:embed="rId2"/>
              </a:buBlip>
              <a:defRPr sz="2000">
                <a:solidFill>
                  <a:schemeClr val="tx1"/>
                </a:solidFill>
                <a:latin typeface="+mn-lt"/>
                <a:ea typeface="+mn-ea"/>
                <a:cs typeface="+mn-cs"/>
              </a:defRPr>
            </a:lvl1pPr>
            <a:lvl2pPr marL="742950" indent="-285750" algn="l" rtl="0" eaLnBrk="0" fontAlgn="base" hangingPunct="0">
              <a:spcBef>
                <a:spcPct val="20000"/>
              </a:spcBef>
              <a:spcAft>
                <a:spcPct val="0"/>
              </a:spcAft>
              <a:buSzPct val="75000"/>
              <a:buFont typeface="Arial" pitchFamily="34" charset="0"/>
              <a:buBlip>
                <a:blip r:embed="rId3"/>
              </a:buBlip>
              <a:defRPr sz="2800">
                <a:solidFill>
                  <a:schemeClr val="tx1"/>
                </a:solidFill>
                <a:latin typeface="+mn-lt"/>
                <a:ea typeface="+mn-ea"/>
              </a:defRPr>
            </a:lvl2pPr>
            <a:lvl3pPr marL="1143000" indent="-228600" algn="l" rtl="0" eaLnBrk="0" fontAlgn="base" hangingPunct="0">
              <a:spcBef>
                <a:spcPct val="20000"/>
              </a:spcBef>
              <a:spcAft>
                <a:spcPct val="0"/>
              </a:spcAft>
              <a:buSzPct val="50000"/>
              <a:buFont typeface="Arial" pitchFamily="34" charset="0"/>
              <a:buBlip>
                <a:blip r:embed="rId4"/>
              </a:buBlip>
              <a:defRPr sz="16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5pPr>
            <a:lvl6pPr marL="2514600" indent="-228600" algn="l" rtl="0" fontAlgn="base">
              <a:spcBef>
                <a:spcPct val="20000"/>
              </a:spcBef>
              <a:spcAft>
                <a:spcPct val="0"/>
              </a:spcAft>
              <a:buFont typeface="Arial" charset="0"/>
              <a:buChar char="»"/>
              <a:defRPr sz="2000">
                <a:solidFill>
                  <a:schemeClr val="tx1"/>
                </a:solidFill>
                <a:latin typeface="+mn-lt"/>
                <a:ea typeface="+mn-ea"/>
              </a:defRPr>
            </a:lvl6pPr>
            <a:lvl7pPr marL="2971800" indent="-228600" algn="l" rtl="0" fontAlgn="base">
              <a:spcBef>
                <a:spcPct val="20000"/>
              </a:spcBef>
              <a:spcAft>
                <a:spcPct val="0"/>
              </a:spcAft>
              <a:buFont typeface="Arial" charset="0"/>
              <a:buChar char="»"/>
              <a:defRPr sz="2000">
                <a:solidFill>
                  <a:schemeClr val="tx1"/>
                </a:solidFill>
                <a:latin typeface="+mn-lt"/>
                <a:ea typeface="+mn-ea"/>
              </a:defRPr>
            </a:lvl7pPr>
            <a:lvl8pPr marL="3429000" indent="-228600" algn="l" rtl="0" fontAlgn="base">
              <a:spcBef>
                <a:spcPct val="20000"/>
              </a:spcBef>
              <a:spcAft>
                <a:spcPct val="0"/>
              </a:spcAft>
              <a:buFont typeface="Arial" charset="0"/>
              <a:buChar char="»"/>
              <a:defRPr sz="2000">
                <a:solidFill>
                  <a:schemeClr val="tx1"/>
                </a:solidFill>
                <a:latin typeface="+mn-lt"/>
                <a:ea typeface="+mn-ea"/>
              </a:defRPr>
            </a:lvl8pPr>
            <a:lvl9pPr marL="3886200" indent="-228600" algn="l" rtl="0" fontAlgn="base">
              <a:spcBef>
                <a:spcPct val="20000"/>
              </a:spcBef>
              <a:spcAft>
                <a:spcPct val="0"/>
              </a:spcAft>
              <a:buFont typeface="Arial" charset="0"/>
              <a:buChar char="»"/>
              <a:defRPr sz="2000">
                <a:solidFill>
                  <a:schemeClr val="tx1"/>
                </a:solidFill>
                <a:latin typeface="+mn-lt"/>
                <a:ea typeface="+mn-ea"/>
              </a:defRPr>
            </a:lvl9pPr>
          </a:lstStyle>
          <a:p>
            <a:r>
              <a:rPr lang="zh-CN" altLang="en-US" b="1" kern="0" smtClean="0"/>
              <a:t>三位一体的临床科研分析</a:t>
            </a:r>
            <a:endParaRPr lang="en-US" altLang="zh-CN" b="1" kern="0" smtClean="0"/>
          </a:p>
          <a:p>
            <a:pPr lvl="1">
              <a:buFont typeface="Wingdings" panose="05000000000000000000" pitchFamily="2" charset="2"/>
              <a:buChar char="ü"/>
            </a:pPr>
            <a:r>
              <a:rPr lang="zh-CN" altLang="en-US" sz="1800" kern="0" smtClean="0"/>
              <a:t>临床随访管理通过对患者长期跟踪，准确全面了解患者治疗效果及院外治疗过程</a:t>
            </a:r>
          </a:p>
          <a:p>
            <a:pPr lvl="1">
              <a:buFont typeface="Wingdings" panose="05000000000000000000" pitchFamily="2" charset="2"/>
              <a:buChar char="ü"/>
            </a:pPr>
            <a:r>
              <a:rPr lang="zh-CN" altLang="en-US" sz="1800" kern="0" smtClean="0"/>
              <a:t>生物标本库及管理完整保存科研主题患者院内治疗时的生物标本，为科研研究分析时提供准确的信息</a:t>
            </a:r>
          </a:p>
          <a:p>
            <a:pPr lvl="1">
              <a:buFont typeface="Wingdings" panose="05000000000000000000" pitchFamily="2" charset="2"/>
              <a:buChar char="ü"/>
            </a:pPr>
            <a:r>
              <a:rPr lang="zh-CN" altLang="en-US" sz="1800" kern="0" smtClean="0"/>
              <a:t>科研病历与语义结构化的病历，为科研提供诊治过程的重要信息</a:t>
            </a:r>
          </a:p>
          <a:p>
            <a:pPr lvl="1">
              <a:buFont typeface="Wingdings" panose="05000000000000000000" pitchFamily="2" charset="2"/>
              <a:buChar char="ü"/>
            </a:pPr>
            <a:r>
              <a:rPr lang="zh-CN" altLang="en-US" sz="1800" kern="0" smtClean="0"/>
              <a:t>通过三位一体信息平台的建立，为深入的研究提取有效的诊治过程与手段提供完全、准确的信息支持。</a:t>
            </a:r>
          </a:p>
          <a:p>
            <a:endParaRPr lang="zh-CN" altLang="en-US" sz="1800" kern="0" dirty="0"/>
          </a:p>
        </p:txBody>
      </p:sp>
      <p:grpSp>
        <p:nvGrpSpPr>
          <p:cNvPr id="3" name="组合 2"/>
          <p:cNvGrpSpPr/>
          <p:nvPr/>
        </p:nvGrpSpPr>
        <p:grpSpPr>
          <a:xfrm>
            <a:off x="4080261" y="3205277"/>
            <a:ext cx="3033102" cy="2031052"/>
            <a:chOff x="3090169" y="78070"/>
            <a:chExt cx="1615253" cy="1615253"/>
          </a:xfrm>
          <a:scene3d>
            <a:camera prst="orthographicFront"/>
            <a:lightRig rig="flat" dir="t"/>
          </a:scene3d>
        </p:grpSpPr>
        <p:sp>
          <p:nvSpPr>
            <p:cNvPr id="4" name="椭圆 3"/>
            <p:cNvSpPr/>
            <p:nvPr/>
          </p:nvSpPr>
          <p:spPr>
            <a:xfrm>
              <a:off x="3090169" y="78070"/>
              <a:ext cx="1615253" cy="1615253"/>
            </a:xfrm>
            <a:prstGeom prst="ellipse">
              <a:avLst/>
            </a:prstGeom>
            <a:sp3d prstMaterial="plastic">
              <a:bevelT w="120900" h="88900"/>
              <a:bevelB w="88900" h="31750" prst="angle"/>
            </a:sp3d>
          </p:spPr>
          <p:style>
            <a:lnRef idx="0">
              <a:schemeClr val="lt1">
                <a:hueOff val="0"/>
                <a:satOff val="0"/>
                <a:lumOff val="0"/>
                <a:alphaOff val="0"/>
              </a:schemeClr>
            </a:lnRef>
            <a:fillRef idx="1">
              <a:schemeClr val="accent1">
                <a:alpha val="50000"/>
                <a:hueOff val="0"/>
                <a:satOff val="0"/>
                <a:lumOff val="0"/>
                <a:alphaOff val="0"/>
              </a:schemeClr>
            </a:fillRef>
            <a:effectRef idx="1">
              <a:schemeClr val="accent1">
                <a:alpha val="50000"/>
                <a:hueOff val="0"/>
                <a:satOff val="0"/>
                <a:lumOff val="0"/>
                <a:alphaOff val="0"/>
              </a:schemeClr>
            </a:effectRef>
            <a:fontRef idx="minor">
              <a:schemeClr val="tx1"/>
            </a:fontRef>
          </p:style>
        </p:sp>
        <p:sp>
          <p:nvSpPr>
            <p:cNvPr id="5" name="椭圆 4"/>
            <p:cNvSpPr/>
            <p:nvPr/>
          </p:nvSpPr>
          <p:spPr>
            <a:xfrm>
              <a:off x="3305536" y="360739"/>
              <a:ext cx="1184519" cy="726864"/>
            </a:xfrm>
            <a:prstGeom prst="rect">
              <a:avLst/>
            </a:prstGeom>
            <a:sp3d/>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zh-CN" altLang="en-US" sz="2400" b="1" dirty="0" smtClean="0">
                  <a:solidFill>
                    <a:schemeClr val="bg1"/>
                  </a:solidFill>
                  <a:latin typeface="幼圆" pitchFamily="49" charset="-122"/>
                  <a:ea typeface="幼圆" pitchFamily="49" charset="-122"/>
                  <a:cs typeface="Verdana" pitchFamily="34" charset="0"/>
                </a:rPr>
                <a:t>科研</a:t>
              </a:r>
              <a:r>
                <a:rPr lang="zh-CN" altLang="en-US" sz="2400" b="1" kern="1200" dirty="0" smtClean="0">
                  <a:solidFill>
                    <a:schemeClr val="bg1"/>
                  </a:solidFill>
                  <a:latin typeface="幼圆" pitchFamily="49" charset="-122"/>
                  <a:ea typeface="幼圆" pitchFamily="49" charset="-122"/>
                  <a:cs typeface="Verdana" pitchFamily="34" charset="0"/>
                </a:rPr>
                <a:t>病历</a:t>
              </a:r>
              <a:endParaRPr lang="en-US" altLang="zh-CN" sz="2400" b="1" kern="1200" dirty="0" smtClean="0">
                <a:solidFill>
                  <a:schemeClr val="bg1"/>
                </a:solidFill>
                <a:latin typeface="幼圆" pitchFamily="49" charset="-122"/>
                <a:ea typeface="幼圆" pitchFamily="49" charset="-122"/>
                <a:cs typeface="Verdana" pitchFamily="34" charset="0"/>
              </a:endParaRPr>
            </a:p>
            <a:p>
              <a:pPr lvl="0" algn="ctr" defTabSz="1066800">
                <a:lnSpc>
                  <a:spcPct val="90000"/>
                </a:lnSpc>
                <a:spcBef>
                  <a:spcPct val="0"/>
                </a:spcBef>
                <a:spcAft>
                  <a:spcPct val="35000"/>
                </a:spcAft>
              </a:pPr>
              <a:r>
                <a:rPr lang="zh-CN" altLang="en-US" sz="2400" b="1" dirty="0" smtClean="0">
                  <a:solidFill>
                    <a:schemeClr val="bg1"/>
                  </a:solidFill>
                  <a:latin typeface="幼圆" pitchFamily="49" charset="-122"/>
                  <a:ea typeface="幼圆" pitchFamily="49" charset="-122"/>
                  <a:cs typeface="Verdana" pitchFamily="34" charset="0"/>
                </a:rPr>
                <a:t>语义病历</a:t>
              </a:r>
              <a:endParaRPr lang="en-US" altLang="zh-CN" sz="2400" b="1" kern="1200" dirty="0" smtClean="0">
                <a:solidFill>
                  <a:schemeClr val="bg1"/>
                </a:solidFill>
                <a:latin typeface="幼圆" pitchFamily="49" charset="-122"/>
                <a:ea typeface="幼圆" pitchFamily="49" charset="-122"/>
                <a:cs typeface="Verdana" pitchFamily="34" charset="0"/>
              </a:endParaRPr>
            </a:p>
          </p:txBody>
        </p:sp>
      </p:grpSp>
      <p:grpSp>
        <p:nvGrpSpPr>
          <p:cNvPr id="6" name="组合 5"/>
          <p:cNvGrpSpPr/>
          <p:nvPr/>
        </p:nvGrpSpPr>
        <p:grpSpPr>
          <a:xfrm>
            <a:off x="4663098" y="4630608"/>
            <a:ext cx="3033102" cy="2031052"/>
            <a:chOff x="3673006" y="1087603"/>
            <a:chExt cx="1615253" cy="1615253"/>
          </a:xfrm>
          <a:scene3d>
            <a:camera prst="orthographicFront"/>
            <a:lightRig rig="flat" dir="t"/>
          </a:scene3d>
        </p:grpSpPr>
        <p:sp>
          <p:nvSpPr>
            <p:cNvPr id="7" name="椭圆 6"/>
            <p:cNvSpPr/>
            <p:nvPr/>
          </p:nvSpPr>
          <p:spPr>
            <a:xfrm>
              <a:off x="3673006" y="1087603"/>
              <a:ext cx="1615253" cy="1615253"/>
            </a:xfrm>
            <a:prstGeom prst="ellipse">
              <a:avLst/>
            </a:prstGeom>
            <a:sp3d prstMaterial="plastic">
              <a:bevelT w="120900" h="88900"/>
              <a:bevelB w="88900" h="31750" prst="angle"/>
            </a:sp3d>
          </p:spPr>
          <p:style>
            <a:lnRef idx="0">
              <a:schemeClr val="lt1">
                <a:hueOff val="0"/>
                <a:satOff val="0"/>
                <a:lumOff val="0"/>
                <a:alphaOff val="0"/>
              </a:schemeClr>
            </a:lnRef>
            <a:fillRef idx="1">
              <a:schemeClr val="accent1">
                <a:alpha val="50000"/>
                <a:hueOff val="0"/>
                <a:satOff val="0"/>
                <a:lumOff val="0"/>
                <a:alphaOff val="0"/>
              </a:schemeClr>
            </a:fillRef>
            <a:effectRef idx="1">
              <a:schemeClr val="accent1">
                <a:alpha val="50000"/>
                <a:hueOff val="0"/>
                <a:satOff val="0"/>
                <a:lumOff val="0"/>
                <a:alphaOff val="0"/>
              </a:schemeClr>
            </a:effectRef>
            <a:fontRef idx="minor">
              <a:schemeClr val="tx1"/>
            </a:fontRef>
          </p:style>
        </p:sp>
        <p:sp>
          <p:nvSpPr>
            <p:cNvPr id="8" name="椭圆 6"/>
            <p:cNvSpPr/>
            <p:nvPr/>
          </p:nvSpPr>
          <p:spPr>
            <a:xfrm>
              <a:off x="4167004" y="1504877"/>
              <a:ext cx="969152" cy="888389"/>
            </a:xfrm>
            <a:prstGeom prst="rect">
              <a:avLst/>
            </a:prstGeom>
            <a:sp3d/>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bg1"/>
                  </a:solidFill>
                  <a:latin typeface="幼圆" pitchFamily="49" charset="-122"/>
                  <a:ea typeface="幼圆" pitchFamily="49" charset="-122"/>
                  <a:cs typeface="Verdana" pitchFamily="34" charset="0"/>
                </a:rPr>
                <a:t>临床随访</a:t>
              </a:r>
            </a:p>
            <a:p>
              <a:pPr lvl="0" algn="ctr" defTabSz="1066800">
                <a:lnSpc>
                  <a:spcPct val="90000"/>
                </a:lnSpc>
                <a:spcBef>
                  <a:spcPct val="0"/>
                </a:spcBef>
                <a:spcAft>
                  <a:spcPct val="35000"/>
                </a:spcAft>
              </a:pPr>
              <a:r>
                <a:rPr lang="en-US" altLang="zh-CN" sz="2400" b="1" kern="1200" dirty="0" smtClean="0">
                  <a:solidFill>
                    <a:schemeClr val="bg1"/>
                  </a:solidFill>
                  <a:latin typeface="幼圆" pitchFamily="49" charset="-122"/>
                  <a:ea typeface="幼圆" pitchFamily="49" charset="-122"/>
                  <a:cs typeface="Verdana" pitchFamily="34" charset="0"/>
                </a:rPr>
                <a:t>Follow-Up</a:t>
              </a:r>
              <a:endParaRPr lang="zh-CN" altLang="en-US" sz="2400" b="1" kern="1200" dirty="0">
                <a:solidFill>
                  <a:schemeClr val="bg1"/>
                </a:solidFill>
                <a:latin typeface="幼圆" pitchFamily="49" charset="-122"/>
                <a:ea typeface="幼圆" pitchFamily="49" charset="-122"/>
                <a:cs typeface="Verdana" pitchFamily="34" charset="0"/>
              </a:endParaRPr>
            </a:p>
          </p:txBody>
        </p:sp>
      </p:grpSp>
      <p:grpSp>
        <p:nvGrpSpPr>
          <p:cNvPr id="9" name="组合 8"/>
          <p:cNvGrpSpPr/>
          <p:nvPr/>
        </p:nvGrpSpPr>
        <p:grpSpPr>
          <a:xfrm>
            <a:off x="3497424" y="4702616"/>
            <a:ext cx="3033102" cy="2031052"/>
            <a:chOff x="2507332" y="1087603"/>
            <a:chExt cx="1615253" cy="1615253"/>
          </a:xfrm>
          <a:scene3d>
            <a:camera prst="orthographicFront"/>
            <a:lightRig rig="flat" dir="t"/>
          </a:scene3d>
        </p:grpSpPr>
        <p:sp>
          <p:nvSpPr>
            <p:cNvPr id="10" name="椭圆 9"/>
            <p:cNvSpPr/>
            <p:nvPr/>
          </p:nvSpPr>
          <p:spPr>
            <a:xfrm>
              <a:off x="2507332" y="1087603"/>
              <a:ext cx="1615253" cy="1615253"/>
            </a:xfrm>
            <a:prstGeom prst="ellipse">
              <a:avLst/>
            </a:prstGeom>
            <a:sp3d prstMaterial="plastic">
              <a:bevelT w="120900" h="88900"/>
              <a:bevelB w="88900" h="31750" prst="angle"/>
            </a:sp3d>
          </p:spPr>
          <p:style>
            <a:lnRef idx="0">
              <a:schemeClr val="lt1">
                <a:hueOff val="0"/>
                <a:satOff val="0"/>
                <a:lumOff val="0"/>
                <a:alphaOff val="0"/>
              </a:schemeClr>
            </a:lnRef>
            <a:fillRef idx="1">
              <a:schemeClr val="accent1">
                <a:alpha val="50000"/>
                <a:hueOff val="0"/>
                <a:satOff val="0"/>
                <a:lumOff val="0"/>
                <a:alphaOff val="0"/>
              </a:schemeClr>
            </a:fillRef>
            <a:effectRef idx="1">
              <a:schemeClr val="accent1">
                <a:alpha val="50000"/>
                <a:hueOff val="0"/>
                <a:satOff val="0"/>
                <a:lumOff val="0"/>
                <a:alphaOff val="0"/>
              </a:schemeClr>
            </a:effectRef>
            <a:fontRef idx="minor">
              <a:schemeClr val="tx1"/>
            </a:fontRef>
          </p:style>
        </p:sp>
        <p:sp>
          <p:nvSpPr>
            <p:cNvPr id="11" name="椭圆 8"/>
            <p:cNvSpPr/>
            <p:nvPr/>
          </p:nvSpPr>
          <p:spPr>
            <a:xfrm>
              <a:off x="2659435" y="1504877"/>
              <a:ext cx="969152" cy="888389"/>
            </a:xfrm>
            <a:prstGeom prst="rect">
              <a:avLst/>
            </a:prstGeom>
            <a:sp3d/>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bg1"/>
                  </a:solidFill>
                  <a:latin typeface="幼圆" pitchFamily="49" charset="-122"/>
                  <a:ea typeface="幼圆" pitchFamily="49" charset="-122"/>
                  <a:cs typeface="Verdana" pitchFamily="34" charset="0"/>
                </a:rPr>
                <a:t>生物标本库</a:t>
              </a:r>
            </a:p>
            <a:p>
              <a:pPr lvl="0" algn="ctr" defTabSz="1066800">
                <a:lnSpc>
                  <a:spcPct val="90000"/>
                </a:lnSpc>
                <a:spcBef>
                  <a:spcPct val="0"/>
                </a:spcBef>
                <a:spcAft>
                  <a:spcPct val="35000"/>
                </a:spcAft>
              </a:pPr>
              <a:r>
                <a:rPr lang="en-US" altLang="zh-CN" sz="2400" b="1" kern="1200" dirty="0" smtClean="0">
                  <a:solidFill>
                    <a:schemeClr val="bg1"/>
                  </a:solidFill>
                  <a:latin typeface="幼圆" pitchFamily="49" charset="-122"/>
                  <a:ea typeface="幼圆" pitchFamily="49" charset="-122"/>
                  <a:cs typeface="Verdana" pitchFamily="34" charset="0"/>
                </a:rPr>
                <a:t>Bio-Bank</a:t>
              </a:r>
              <a:endParaRPr lang="zh-CN" altLang="en-US" sz="2400" b="1" kern="1200" dirty="0">
                <a:solidFill>
                  <a:schemeClr val="bg1"/>
                </a:solidFill>
                <a:latin typeface="幼圆" pitchFamily="49" charset="-122"/>
                <a:ea typeface="幼圆" pitchFamily="49" charset="-122"/>
                <a:cs typeface="Verdana" pitchFamily="34" charset="0"/>
              </a:endParaRPr>
            </a:p>
          </p:txBody>
        </p:sp>
      </p:grpSp>
      <p:sp>
        <p:nvSpPr>
          <p:cNvPr id="12" name="标题 1"/>
          <p:cNvSpPr txBox="1">
            <a:spLocks/>
          </p:cNvSpPr>
          <p:nvPr/>
        </p:nvSpPr>
        <p:spPr>
          <a:xfrm>
            <a:off x="228600" y="152400"/>
            <a:ext cx="8915400" cy="585788"/>
          </a:xfrm>
          <a:prstGeom prst="rect">
            <a:avLst/>
          </a:prstGeom>
        </p:spPr>
        <p:txBody>
          <a:bodyPr/>
          <a:lstStyle>
            <a:lvl1pPr algn="l" rtl="0" eaLnBrk="0" fontAlgn="base" hangingPunct="0">
              <a:spcBef>
                <a:spcPct val="0"/>
              </a:spcBef>
              <a:spcAft>
                <a:spcPct val="0"/>
              </a:spcAft>
              <a:defRPr sz="3200">
                <a:solidFill>
                  <a:srgbClr val="C00000"/>
                </a:solidFill>
                <a:latin typeface="+mj-lt"/>
                <a:ea typeface="+mj-ea"/>
                <a:cs typeface="+mj-cs"/>
              </a:defRPr>
            </a:lvl1pPr>
            <a:lvl2pPr algn="l" rtl="0" eaLnBrk="0" fontAlgn="base" hangingPunct="0">
              <a:spcBef>
                <a:spcPct val="0"/>
              </a:spcBef>
              <a:spcAft>
                <a:spcPct val="0"/>
              </a:spcAft>
              <a:defRPr sz="3200">
                <a:solidFill>
                  <a:srgbClr val="C00000"/>
                </a:solidFill>
                <a:latin typeface="Calibri" pitchFamily="34" charset="0"/>
                <a:ea typeface="黑体" pitchFamily="49" charset="-122"/>
              </a:defRPr>
            </a:lvl2pPr>
            <a:lvl3pPr algn="l" rtl="0" eaLnBrk="0" fontAlgn="base" hangingPunct="0">
              <a:spcBef>
                <a:spcPct val="0"/>
              </a:spcBef>
              <a:spcAft>
                <a:spcPct val="0"/>
              </a:spcAft>
              <a:defRPr sz="3200">
                <a:solidFill>
                  <a:srgbClr val="C00000"/>
                </a:solidFill>
                <a:latin typeface="Calibri" pitchFamily="34" charset="0"/>
                <a:ea typeface="黑体" pitchFamily="49" charset="-122"/>
              </a:defRPr>
            </a:lvl3pPr>
            <a:lvl4pPr algn="l" rtl="0" eaLnBrk="0" fontAlgn="base" hangingPunct="0">
              <a:spcBef>
                <a:spcPct val="0"/>
              </a:spcBef>
              <a:spcAft>
                <a:spcPct val="0"/>
              </a:spcAft>
              <a:defRPr sz="3200">
                <a:solidFill>
                  <a:srgbClr val="C00000"/>
                </a:solidFill>
                <a:latin typeface="Calibri" pitchFamily="34" charset="0"/>
                <a:ea typeface="黑体" pitchFamily="49" charset="-122"/>
              </a:defRPr>
            </a:lvl4pPr>
            <a:lvl5pPr algn="l" rtl="0" eaLnBrk="0" fontAlgn="base" hangingPunct="0">
              <a:spcBef>
                <a:spcPct val="0"/>
              </a:spcBef>
              <a:spcAft>
                <a:spcPct val="0"/>
              </a:spcAft>
              <a:defRPr sz="3200">
                <a:solidFill>
                  <a:srgbClr val="C00000"/>
                </a:solidFill>
                <a:latin typeface="Calibri" pitchFamily="34" charset="0"/>
                <a:ea typeface="黑体" pitchFamily="49" charset="-122"/>
              </a:defRPr>
            </a:lvl5pPr>
            <a:lvl6pPr marL="457200" algn="l" rtl="0" fontAlgn="base">
              <a:spcBef>
                <a:spcPct val="0"/>
              </a:spcBef>
              <a:spcAft>
                <a:spcPct val="0"/>
              </a:spcAft>
              <a:defRPr sz="3200">
                <a:solidFill>
                  <a:srgbClr val="C00000"/>
                </a:solidFill>
                <a:latin typeface="Calibri" pitchFamily="34" charset="0"/>
                <a:ea typeface="黑体" pitchFamily="49" charset="-122"/>
              </a:defRPr>
            </a:lvl6pPr>
            <a:lvl7pPr marL="914400" algn="l" rtl="0" fontAlgn="base">
              <a:spcBef>
                <a:spcPct val="0"/>
              </a:spcBef>
              <a:spcAft>
                <a:spcPct val="0"/>
              </a:spcAft>
              <a:defRPr sz="3200">
                <a:solidFill>
                  <a:srgbClr val="C00000"/>
                </a:solidFill>
                <a:latin typeface="Calibri" pitchFamily="34" charset="0"/>
                <a:ea typeface="黑体" pitchFamily="49" charset="-122"/>
              </a:defRPr>
            </a:lvl7pPr>
            <a:lvl8pPr marL="1371600" algn="l" rtl="0" fontAlgn="base">
              <a:spcBef>
                <a:spcPct val="0"/>
              </a:spcBef>
              <a:spcAft>
                <a:spcPct val="0"/>
              </a:spcAft>
              <a:defRPr sz="3200">
                <a:solidFill>
                  <a:srgbClr val="C00000"/>
                </a:solidFill>
                <a:latin typeface="Calibri" pitchFamily="34" charset="0"/>
                <a:ea typeface="黑体" pitchFamily="49" charset="-122"/>
              </a:defRPr>
            </a:lvl8pPr>
            <a:lvl9pPr marL="1828800" algn="l" rtl="0" fontAlgn="base">
              <a:spcBef>
                <a:spcPct val="0"/>
              </a:spcBef>
              <a:spcAft>
                <a:spcPct val="0"/>
              </a:spcAft>
              <a:defRPr sz="3200">
                <a:solidFill>
                  <a:srgbClr val="C00000"/>
                </a:solidFill>
                <a:latin typeface="Calibri" pitchFamily="34" charset="0"/>
                <a:ea typeface="黑体" pitchFamily="49" charset="-122"/>
              </a:defRPr>
            </a:lvl9pPr>
          </a:lstStyle>
          <a:p>
            <a:pPr>
              <a:buSzPct val="25000"/>
              <a:defRPr/>
            </a:pPr>
            <a:r>
              <a:rPr lang="zh-CN" altLang="en-US" b="1" dirty="0">
                <a:solidFill>
                  <a:srgbClr val="C0504D"/>
                </a:solidFill>
                <a:latin typeface="微软雅黑" pitchFamily="34" charset="-122"/>
                <a:ea typeface="微软雅黑" pitchFamily="34" charset="-122"/>
              </a:rPr>
              <a:t>数据中心应用 </a:t>
            </a:r>
            <a:r>
              <a:rPr lang="en-US" altLang="zh-CN" b="1" kern="1200" dirty="0" smtClean="0">
                <a:solidFill>
                  <a:srgbClr val="C0504D"/>
                </a:solidFill>
                <a:latin typeface="微软雅黑" pitchFamily="34" charset="-122"/>
                <a:ea typeface="微软雅黑" pitchFamily="34" charset="-122"/>
              </a:rPr>
              <a:t>– </a:t>
            </a:r>
            <a:r>
              <a:rPr lang="zh-CN" altLang="en-US" b="1" kern="1200" dirty="0" smtClean="0">
                <a:solidFill>
                  <a:srgbClr val="C0504D"/>
                </a:solidFill>
                <a:latin typeface="微软雅黑" pitchFamily="34" charset="-122"/>
                <a:ea typeface="微软雅黑" pitchFamily="34" charset="-122"/>
              </a:rPr>
              <a:t>临床科研分析</a:t>
            </a:r>
            <a:endParaRPr lang="zh-CN" altLang="en-US" b="1" kern="1200" dirty="0">
              <a:solidFill>
                <a:srgbClr val="C0504D"/>
              </a:solidFill>
              <a:latin typeface="微软雅黑" pitchFamily="34" charset="-122"/>
              <a:ea typeface="微软雅黑" pitchFamily="34" charset="-122"/>
            </a:endParaRPr>
          </a:p>
        </p:txBody>
      </p:sp>
    </p:spTree>
    <p:extLst>
      <p:ext uri="{BB962C8B-B14F-4D97-AF65-F5344CB8AC3E}">
        <p14:creationId xmlns:p14="http://schemas.microsoft.com/office/powerpoint/2010/main" val="2748527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21" y="2895600"/>
            <a:ext cx="5487052" cy="3308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005" y="2626710"/>
            <a:ext cx="5862766" cy="3523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757" y="2314063"/>
            <a:ext cx="5875110" cy="3547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829" y="2003134"/>
            <a:ext cx="6375603" cy="3850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6901" y="1638834"/>
            <a:ext cx="6614138" cy="4007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本框 2"/>
          <p:cNvSpPr txBox="1"/>
          <p:nvPr/>
        </p:nvSpPr>
        <p:spPr>
          <a:xfrm>
            <a:off x="381000" y="914400"/>
            <a:ext cx="6035212" cy="369332"/>
          </a:xfrm>
          <a:prstGeom prst="rect">
            <a:avLst/>
          </a:prstGeom>
          <a:noFill/>
        </p:spPr>
        <p:txBody>
          <a:bodyPr wrap="square" rtlCol="0">
            <a:spAutoFit/>
          </a:bodyPr>
          <a:lstStyle/>
          <a:p>
            <a:r>
              <a:rPr lang="zh-CN" altLang="en-US" dirty="0" smtClean="0"/>
              <a:t>提供与区域卫生信息平台及公卫系统的信息共享。</a:t>
            </a:r>
            <a:endParaRPr lang="zh-CN" altLang="en-US" dirty="0"/>
          </a:p>
        </p:txBody>
      </p:sp>
      <p:sp>
        <p:nvSpPr>
          <p:cNvPr id="8" name="标题 1"/>
          <p:cNvSpPr txBox="1">
            <a:spLocks/>
          </p:cNvSpPr>
          <p:nvPr/>
        </p:nvSpPr>
        <p:spPr>
          <a:xfrm>
            <a:off x="228600" y="152400"/>
            <a:ext cx="8915400" cy="585788"/>
          </a:xfrm>
          <a:prstGeom prst="rect">
            <a:avLst/>
          </a:prstGeom>
        </p:spPr>
        <p:txBody>
          <a:bodyPr/>
          <a:lstStyle>
            <a:lvl1pPr algn="l" rtl="0" eaLnBrk="0" fontAlgn="base" hangingPunct="0">
              <a:spcBef>
                <a:spcPct val="0"/>
              </a:spcBef>
              <a:spcAft>
                <a:spcPct val="0"/>
              </a:spcAft>
              <a:defRPr sz="3200">
                <a:solidFill>
                  <a:srgbClr val="C00000"/>
                </a:solidFill>
                <a:latin typeface="+mj-lt"/>
                <a:ea typeface="+mj-ea"/>
                <a:cs typeface="+mj-cs"/>
              </a:defRPr>
            </a:lvl1pPr>
            <a:lvl2pPr algn="l" rtl="0" eaLnBrk="0" fontAlgn="base" hangingPunct="0">
              <a:spcBef>
                <a:spcPct val="0"/>
              </a:spcBef>
              <a:spcAft>
                <a:spcPct val="0"/>
              </a:spcAft>
              <a:defRPr sz="3200">
                <a:solidFill>
                  <a:srgbClr val="C00000"/>
                </a:solidFill>
                <a:latin typeface="Calibri" pitchFamily="34" charset="0"/>
                <a:ea typeface="黑体" pitchFamily="49" charset="-122"/>
              </a:defRPr>
            </a:lvl2pPr>
            <a:lvl3pPr algn="l" rtl="0" eaLnBrk="0" fontAlgn="base" hangingPunct="0">
              <a:spcBef>
                <a:spcPct val="0"/>
              </a:spcBef>
              <a:spcAft>
                <a:spcPct val="0"/>
              </a:spcAft>
              <a:defRPr sz="3200">
                <a:solidFill>
                  <a:srgbClr val="C00000"/>
                </a:solidFill>
                <a:latin typeface="Calibri" pitchFamily="34" charset="0"/>
                <a:ea typeface="黑体" pitchFamily="49" charset="-122"/>
              </a:defRPr>
            </a:lvl3pPr>
            <a:lvl4pPr algn="l" rtl="0" eaLnBrk="0" fontAlgn="base" hangingPunct="0">
              <a:spcBef>
                <a:spcPct val="0"/>
              </a:spcBef>
              <a:spcAft>
                <a:spcPct val="0"/>
              </a:spcAft>
              <a:defRPr sz="3200">
                <a:solidFill>
                  <a:srgbClr val="C00000"/>
                </a:solidFill>
                <a:latin typeface="Calibri" pitchFamily="34" charset="0"/>
                <a:ea typeface="黑体" pitchFamily="49" charset="-122"/>
              </a:defRPr>
            </a:lvl4pPr>
            <a:lvl5pPr algn="l" rtl="0" eaLnBrk="0" fontAlgn="base" hangingPunct="0">
              <a:spcBef>
                <a:spcPct val="0"/>
              </a:spcBef>
              <a:spcAft>
                <a:spcPct val="0"/>
              </a:spcAft>
              <a:defRPr sz="3200">
                <a:solidFill>
                  <a:srgbClr val="C00000"/>
                </a:solidFill>
                <a:latin typeface="Calibri" pitchFamily="34" charset="0"/>
                <a:ea typeface="黑体" pitchFamily="49" charset="-122"/>
              </a:defRPr>
            </a:lvl5pPr>
            <a:lvl6pPr marL="457200" algn="l" rtl="0" fontAlgn="base">
              <a:spcBef>
                <a:spcPct val="0"/>
              </a:spcBef>
              <a:spcAft>
                <a:spcPct val="0"/>
              </a:spcAft>
              <a:defRPr sz="3200">
                <a:solidFill>
                  <a:srgbClr val="C00000"/>
                </a:solidFill>
                <a:latin typeface="Calibri" pitchFamily="34" charset="0"/>
                <a:ea typeface="黑体" pitchFamily="49" charset="-122"/>
              </a:defRPr>
            </a:lvl6pPr>
            <a:lvl7pPr marL="914400" algn="l" rtl="0" fontAlgn="base">
              <a:spcBef>
                <a:spcPct val="0"/>
              </a:spcBef>
              <a:spcAft>
                <a:spcPct val="0"/>
              </a:spcAft>
              <a:defRPr sz="3200">
                <a:solidFill>
                  <a:srgbClr val="C00000"/>
                </a:solidFill>
                <a:latin typeface="Calibri" pitchFamily="34" charset="0"/>
                <a:ea typeface="黑体" pitchFamily="49" charset="-122"/>
              </a:defRPr>
            </a:lvl7pPr>
            <a:lvl8pPr marL="1371600" algn="l" rtl="0" fontAlgn="base">
              <a:spcBef>
                <a:spcPct val="0"/>
              </a:spcBef>
              <a:spcAft>
                <a:spcPct val="0"/>
              </a:spcAft>
              <a:defRPr sz="3200">
                <a:solidFill>
                  <a:srgbClr val="C00000"/>
                </a:solidFill>
                <a:latin typeface="Calibri" pitchFamily="34" charset="0"/>
                <a:ea typeface="黑体" pitchFamily="49" charset="-122"/>
              </a:defRPr>
            </a:lvl8pPr>
            <a:lvl9pPr marL="1828800" algn="l" rtl="0" fontAlgn="base">
              <a:spcBef>
                <a:spcPct val="0"/>
              </a:spcBef>
              <a:spcAft>
                <a:spcPct val="0"/>
              </a:spcAft>
              <a:defRPr sz="3200">
                <a:solidFill>
                  <a:srgbClr val="C00000"/>
                </a:solidFill>
                <a:latin typeface="Calibri" pitchFamily="34" charset="0"/>
                <a:ea typeface="黑体" pitchFamily="49" charset="-122"/>
              </a:defRPr>
            </a:lvl9pPr>
          </a:lstStyle>
          <a:p>
            <a:pPr>
              <a:buSzPct val="25000"/>
              <a:defRPr/>
            </a:pPr>
            <a:r>
              <a:rPr lang="zh-CN" altLang="en-US" b="1" dirty="0">
                <a:solidFill>
                  <a:srgbClr val="C0504D"/>
                </a:solidFill>
                <a:latin typeface="微软雅黑" pitchFamily="34" charset="-122"/>
                <a:ea typeface="微软雅黑" pitchFamily="34" charset="-122"/>
              </a:rPr>
              <a:t>数据中心应用 </a:t>
            </a:r>
            <a:r>
              <a:rPr lang="en-US" altLang="zh-CN" b="1" kern="1200" dirty="0" smtClean="0">
                <a:solidFill>
                  <a:srgbClr val="C0504D"/>
                </a:solidFill>
                <a:latin typeface="微软雅黑" pitchFamily="34" charset="-122"/>
                <a:ea typeface="微软雅黑" pitchFamily="34" charset="-122"/>
              </a:rPr>
              <a:t>– </a:t>
            </a:r>
            <a:r>
              <a:rPr lang="zh-CN" altLang="en-US" b="1" dirty="0" smtClean="0">
                <a:solidFill>
                  <a:srgbClr val="C0504D"/>
                </a:solidFill>
                <a:latin typeface="微软雅黑" pitchFamily="34" charset="-122"/>
                <a:ea typeface="微软雅黑" pitchFamily="34" charset="-122"/>
              </a:rPr>
              <a:t>区域信息共享</a:t>
            </a:r>
            <a:endParaRPr lang="zh-CN" altLang="en-US" b="1" kern="1200" dirty="0">
              <a:solidFill>
                <a:srgbClr val="C0504D"/>
              </a:solidFill>
              <a:latin typeface="微软雅黑" pitchFamily="34" charset="-122"/>
              <a:ea typeface="微软雅黑" pitchFamily="34" charset="-122"/>
            </a:endParaRPr>
          </a:p>
        </p:txBody>
      </p:sp>
    </p:spTree>
    <p:extLst>
      <p:ext uri="{BB962C8B-B14F-4D97-AF65-F5344CB8AC3E}">
        <p14:creationId xmlns:p14="http://schemas.microsoft.com/office/powerpoint/2010/main" val="939621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ppt_x"/>
                                          </p:val>
                                        </p:tav>
                                        <p:tav tm="100000">
                                          <p:val>
                                            <p:strVal val="#ppt_x"/>
                                          </p:val>
                                        </p:tav>
                                      </p:tavLst>
                                    </p:anim>
                                    <p:anim calcmode="lin" valueType="num">
                                      <p:cBhvr additive="base">
                                        <p:cTn id="13" dur="10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ppt_x"/>
                                          </p:val>
                                        </p:tav>
                                        <p:tav tm="100000">
                                          <p:val>
                                            <p:strVal val="#ppt_x"/>
                                          </p:val>
                                        </p:tav>
                                      </p:tavLst>
                                    </p:anim>
                                    <p:anim calcmode="lin" valueType="num">
                                      <p:cBhvr additive="base">
                                        <p:cTn id="18" dur="10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fill="hold"/>
                                        <p:tgtEl>
                                          <p:spTgt spid="5"/>
                                        </p:tgtEl>
                                        <p:attrNameLst>
                                          <p:attrName>ppt_x</p:attrName>
                                        </p:attrNameLst>
                                      </p:cBhvr>
                                      <p:tavLst>
                                        <p:tav tm="0">
                                          <p:val>
                                            <p:strVal val="#ppt_x"/>
                                          </p:val>
                                        </p:tav>
                                        <p:tav tm="100000">
                                          <p:val>
                                            <p:strVal val="#ppt_x"/>
                                          </p:val>
                                        </p:tav>
                                      </p:tavLst>
                                    </p:anim>
                                    <p:anim calcmode="lin" valueType="num">
                                      <p:cBhvr additive="base">
                                        <p:cTn id="23" dur="10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ID="2" presetClass="entr" presetSubtype="4"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ppt_x"/>
                                          </p:val>
                                        </p:tav>
                                        <p:tav tm="100000">
                                          <p:val>
                                            <p:strVal val="#ppt_x"/>
                                          </p:val>
                                        </p:tav>
                                      </p:tavLst>
                                    </p:anim>
                                    <p:anim calcmode="lin" valueType="num">
                                      <p:cBhvr additive="base">
                                        <p:cTn id="2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数据中心应用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临床药师系统</a:t>
            </a:r>
          </a:p>
        </p:txBody>
      </p:sp>
      <p:pic>
        <p:nvPicPr>
          <p:cNvPr id="56323" name="Picture 11" descr="C:\Users\Administrator\Desktop\PIS系统截图\Pis截图\药历浏览.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 y="4187825"/>
            <a:ext cx="4343400" cy="2638425"/>
          </a:xfrm>
          <a:noFill/>
        </p:spPr>
      </p:pic>
      <p:pic>
        <p:nvPicPr>
          <p:cNvPr id="56324" name="Picture 7" descr="D:\00_document\00_requirement\cpoe\临床用药\实施\PIS系统操作说明\Pis截图\药品详情.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066800"/>
            <a:ext cx="43434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矩形 5"/>
          <p:cNvSpPr>
            <a:spLocks noChangeArrowheads="1"/>
          </p:cNvSpPr>
          <p:nvPr/>
        </p:nvSpPr>
        <p:spPr bwMode="auto">
          <a:xfrm>
            <a:off x="4416425" y="1066800"/>
            <a:ext cx="4572000"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zh-CN" altLang="en-US" sz="1800">
                <a:latin typeface="Arial" pitchFamily="34" charset="0"/>
                <a:ea typeface="黑体" pitchFamily="49" charset="-122"/>
                <a:cs typeface="宋体" pitchFamily="2" charset="-122"/>
              </a:rPr>
              <a:t>构建以临床药学和药学管理为基础，以药学信息为核心的信息化管理系统，实现医院药学从“药”到“人”的服务转型，核心目标包括以下几个方面：</a:t>
            </a:r>
          </a:p>
          <a:p>
            <a:pPr>
              <a:spcBef>
                <a:spcPct val="0"/>
              </a:spcBef>
              <a:buSzTx/>
              <a:buFontTx/>
              <a:buNone/>
            </a:pPr>
            <a:r>
              <a:rPr lang="zh-CN" altLang="en-US" sz="1800">
                <a:latin typeface="Arial" pitchFamily="34" charset="0"/>
                <a:ea typeface="黑体" pitchFamily="49" charset="-122"/>
                <a:cs typeface="宋体" pitchFamily="2" charset="-122"/>
              </a:rPr>
              <a:t>（</a:t>
            </a:r>
            <a:r>
              <a:rPr lang="en-US" altLang="zh-CN" sz="1800">
                <a:latin typeface="Arial" pitchFamily="34" charset="0"/>
                <a:ea typeface="黑体" pitchFamily="49" charset="-122"/>
                <a:cs typeface="宋体" pitchFamily="2" charset="-122"/>
              </a:rPr>
              <a:t>1</a:t>
            </a:r>
            <a:r>
              <a:rPr lang="zh-CN" altLang="en-US" sz="1800">
                <a:latin typeface="Arial" pitchFamily="34" charset="0"/>
                <a:ea typeface="黑体" pitchFamily="49" charset="-122"/>
                <a:cs typeface="宋体" pitchFamily="2" charset="-122"/>
              </a:rPr>
              <a:t>）服务临床药师：支持临床用药评估、监控、分析评价工作，支持药学管理和研究工作。</a:t>
            </a:r>
          </a:p>
          <a:p>
            <a:pPr>
              <a:spcBef>
                <a:spcPct val="0"/>
              </a:spcBef>
              <a:buSzTx/>
              <a:buFontTx/>
              <a:buNone/>
            </a:pPr>
            <a:r>
              <a:rPr lang="zh-CN" altLang="en-US" sz="1800">
                <a:latin typeface="Arial" pitchFamily="34" charset="0"/>
                <a:ea typeface="黑体" pitchFamily="49" charset="-122"/>
                <a:cs typeface="宋体" pitchFamily="2" charset="-122"/>
              </a:rPr>
              <a:t>（</a:t>
            </a:r>
            <a:r>
              <a:rPr lang="en-US" altLang="zh-CN" sz="1800">
                <a:latin typeface="Arial" pitchFamily="34" charset="0"/>
                <a:ea typeface="黑体" pitchFamily="49" charset="-122"/>
                <a:cs typeface="宋体" pitchFamily="2" charset="-122"/>
              </a:rPr>
              <a:t>2</a:t>
            </a:r>
            <a:r>
              <a:rPr lang="zh-CN" altLang="en-US" sz="1800">
                <a:latin typeface="Arial" pitchFamily="34" charset="0"/>
                <a:ea typeface="黑体" pitchFamily="49" charset="-122"/>
                <a:cs typeface="宋体" pitchFamily="2" charset="-122"/>
              </a:rPr>
              <a:t>）服务临床医护人员：降低药源性医疗事故，及时有效指导临床用药。</a:t>
            </a:r>
          </a:p>
          <a:p>
            <a:pPr>
              <a:spcBef>
                <a:spcPct val="0"/>
              </a:spcBef>
              <a:buSzTx/>
              <a:buFontTx/>
              <a:buNone/>
            </a:pPr>
            <a:r>
              <a:rPr lang="zh-CN" altLang="en-US" sz="1800">
                <a:latin typeface="Arial" pitchFamily="34" charset="0"/>
                <a:ea typeface="黑体" pitchFamily="49" charset="-122"/>
                <a:cs typeface="宋体" pitchFamily="2" charset="-122"/>
              </a:rPr>
              <a:t>（</a:t>
            </a:r>
            <a:r>
              <a:rPr lang="en-US" altLang="zh-CN" sz="1800">
                <a:latin typeface="Arial" pitchFamily="34" charset="0"/>
                <a:ea typeface="黑体" pitchFamily="49" charset="-122"/>
                <a:cs typeface="宋体" pitchFamily="2" charset="-122"/>
              </a:rPr>
              <a:t>3</a:t>
            </a:r>
            <a:r>
              <a:rPr lang="zh-CN" altLang="en-US" sz="1800">
                <a:latin typeface="Arial" pitchFamily="34" charset="0"/>
                <a:ea typeface="黑体" pitchFamily="49" charset="-122"/>
                <a:cs typeface="宋体" pitchFamily="2" charset="-122"/>
              </a:rPr>
              <a:t>）服务患者：提供个性化的用药指导和咨询，提高医疗安全。</a:t>
            </a:r>
          </a:p>
          <a:p>
            <a:pPr>
              <a:spcBef>
                <a:spcPct val="0"/>
              </a:spcBef>
              <a:buSzTx/>
              <a:buFontTx/>
              <a:buNone/>
            </a:pPr>
            <a:r>
              <a:rPr lang="zh-CN" altLang="en-US" sz="1800">
                <a:latin typeface="Arial" pitchFamily="34" charset="0"/>
                <a:ea typeface="黑体" pitchFamily="49" charset="-122"/>
                <a:cs typeface="宋体" pitchFamily="2" charset="-122"/>
              </a:rPr>
              <a:t>（</a:t>
            </a:r>
            <a:r>
              <a:rPr lang="en-US" altLang="zh-CN" sz="1800">
                <a:latin typeface="Arial" pitchFamily="34" charset="0"/>
                <a:ea typeface="黑体" pitchFamily="49" charset="-122"/>
                <a:cs typeface="宋体" pitchFamily="2" charset="-122"/>
              </a:rPr>
              <a:t>4</a:t>
            </a:r>
            <a:r>
              <a:rPr lang="zh-CN" altLang="en-US" sz="1800">
                <a:latin typeface="Arial" pitchFamily="34" charset="0"/>
                <a:ea typeface="黑体" pitchFamily="49" charset="-122"/>
                <a:cs typeface="宋体" pitchFamily="2" charset="-122"/>
              </a:rPr>
              <a:t>）充分利用移动技术（移动手持设备和无线网络），支持临床药师工作。</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数据中心应用</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预约诊疗</a:t>
            </a:r>
          </a:p>
        </p:txBody>
      </p:sp>
      <p:pic>
        <p:nvPicPr>
          <p:cNvPr id="57347" name="图片 3" descr="C:\Users\jzs\Desktop\图片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36713"/>
            <a:ext cx="662940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矩形 4"/>
          <p:cNvSpPr>
            <a:spLocks noChangeArrowheads="1"/>
          </p:cNvSpPr>
          <p:nvPr/>
        </p:nvSpPr>
        <p:spPr bwMode="auto">
          <a:xfrm>
            <a:off x="228600" y="990600"/>
            <a:ext cx="845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en-US" altLang="zh-CN" sz="1800">
                <a:latin typeface="Arial" pitchFamily="34" charset="0"/>
                <a:ea typeface="黑体" pitchFamily="49" charset="-122"/>
                <a:cs typeface="宋体" pitchFamily="2" charset="-122"/>
              </a:rPr>
              <a:t>	</a:t>
            </a:r>
            <a:r>
              <a:rPr lang="zh-CN" altLang="en-US" sz="1800">
                <a:latin typeface="Arial" pitchFamily="34" charset="0"/>
                <a:ea typeface="黑体" pitchFamily="49" charset="-122"/>
                <a:cs typeface="宋体" pitchFamily="2" charset="-122"/>
              </a:rPr>
              <a:t>有了集团信息平台和数据中心的支撑，预约诊疗平台的数据标准化和实时化都能得到保证。通过多种接入方式和优质的界面设计，极大的方便了患者。</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数据中心应用</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移动医疗</a:t>
            </a:r>
          </a:p>
        </p:txBody>
      </p:sp>
      <p:pic>
        <p:nvPicPr>
          <p:cNvPr id="58371" name="图片 3" descr="C:\Users\jzs\Desktop\图片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325" y="2266950"/>
            <a:ext cx="5273675"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矩形 4"/>
          <p:cNvSpPr>
            <a:spLocks noChangeArrowheads="1"/>
          </p:cNvSpPr>
          <p:nvPr/>
        </p:nvSpPr>
        <p:spPr bwMode="auto">
          <a:xfrm>
            <a:off x="228600" y="838200"/>
            <a:ext cx="8382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3"/>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4"/>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5"/>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en-US" altLang="zh-CN" sz="1800">
                <a:latin typeface="Arial" pitchFamily="34" charset="0"/>
                <a:ea typeface="黑体" pitchFamily="49" charset="-122"/>
                <a:cs typeface="宋体" pitchFamily="2" charset="-122"/>
              </a:rPr>
              <a:t>	</a:t>
            </a:r>
            <a:r>
              <a:rPr lang="zh-CN" altLang="zh-CN" sz="1800">
                <a:latin typeface="Arial" pitchFamily="34" charset="0"/>
                <a:ea typeface="黑体" pitchFamily="49" charset="-122"/>
                <a:cs typeface="宋体" pitchFamily="2" charset="-122"/>
              </a:rPr>
              <a:t>随着医疗设备的小型化、便携化趋势日盛，再加上无线通讯技术的应用，改变了人们只能前往医院“看病”的传统就诊方式。随时随地的，每个人都可以通过无线终端获得健康咨询；与医生沟通交流；管理自身的健康记录。</a:t>
            </a:r>
            <a:endParaRPr lang="en-US" altLang="zh-CN" sz="1800">
              <a:latin typeface="Arial" pitchFamily="34" charset="0"/>
              <a:ea typeface="黑体" pitchFamily="49" charset="-122"/>
              <a:cs typeface="宋体" pitchFamily="2" charset="-122"/>
            </a:endParaRPr>
          </a:p>
          <a:p>
            <a:pPr>
              <a:spcBef>
                <a:spcPct val="0"/>
              </a:spcBef>
              <a:buSzTx/>
              <a:buFontTx/>
              <a:buNone/>
            </a:pPr>
            <a:r>
              <a:rPr lang="en-US" altLang="zh-CN" sz="1800">
                <a:latin typeface="Arial" pitchFamily="34" charset="0"/>
                <a:ea typeface="黑体" pitchFamily="49" charset="-122"/>
                <a:cs typeface="宋体" pitchFamily="2" charset="-122"/>
              </a:rPr>
              <a:t>	</a:t>
            </a:r>
            <a:r>
              <a:rPr lang="zh-CN" altLang="zh-CN" sz="1800">
                <a:latin typeface="Arial" pitchFamily="34" charset="0"/>
                <a:ea typeface="黑体" pitchFamily="49" charset="-122"/>
                <a:cs typeface="宋体" pitchFamily="2" charset="-122"/>
              </a:rPr>
              <a:t>移动医疗平台更是医患之间沟通交流的一座桥梁。通过双向的诚信评价策略，在医患之间建立起长效、公正的互动体系。</a:t>
            </a:r>
            <a:endParaRPr lang="zh-CN" altLang="en-US" sz="1800">
              <a:latin typeface="Arial" pitchFamily="34" charset="0"/>
              <a:ea typeface="黑体" pitchFamily="49" charset="-122"/>
              <a:cs typeface="宋体" pitchFamily="2" charset="-122"/>
            </a:endParaRPr>
          </a:p>
        </p:txBody>
      </p:sp>
      <p:pic>
        <p:nvPicPr>
          <p:cNvPr id="58373" name="Picture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2525713"/>
            <a:ext cx="1143000" cy="1843087"/>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2"/>
          <p:cNvPicPr>
            <a:picLocks noChangeAspect="1" noChangeArrowheads="1"/>
          </p:cNvPicPr>
          <p:nvPr/>
        </p:nvPicPr>
        <p:blipFill>
          <a:blip r:embed="rId7"/>
          <a:srcRect/>
          <a:stretch>
            <a:fillRect/>
          </a:stretch>
        </p:blipFill>
        <p:spPr bwMode="auto">
          <a:xfrm>
            <a:off x="6858000" y="2438400"/>
            <a:ext cx="1906588" cy="21336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医院门户 </a:t>
            </a:r>
            <a:r>
              <a:rPr lang="en-US" altLang="zh-CN" b="1" kern="1200" dirty="0">
                <a:solidFill>
                  <a:srgbClr val="C0504D"/>
                </a:solidFill>
                <a:latin typeface="微软雅黑" pitchFamily="34" charset="-122"/>
                <a:ea typeface="微软雅黑" pitchFamily="34" charset="-122"/>
              </a:rPr>
              <a:t>– </a:t>
            </a:r>
            <a:r>
              <a:rPr lang="zh-CN" altLang="en-US" b="1" kern="1200" dirty="0" smtClean="0">
                <a:solidFill>
                  <a:srgbClr val="C0504D"/>
                </a:solidFill>
                <a:latin typeface="微软雅黑" pitchFamily="34" charset="-122"/>
                <a:ea typeface="微软雅黑" pitchFamily="34" charset="-122"/>
              </a:rPr>
              <a:t>应用整合</a:t>
            </a:r>
            <a:endParaRPr lang="zh-CN" altLang="en-US" b="1" kern="1200" dirty="0">
              <a:solidFill>
                <a:srgbClr val="C0504D"/>
              </a:solidFill>
              <a:latin typeface="微软雅黑" pitchFamily="34" charset="-122"/>
              <a:ea typeface="微软雅黑" pitchFamily="34" charset="-122"/>
            </a:endParaRPr>
          </a:p>
        </p:txBody>
      </p:sp>
      <p:pic>
        <p:nvPicPr>
          <p:cNvPr id="4" name="图片 3"/>
          <p:cNvPicPr>
            <a:picLocks noChangeAspect="1"/>
          </p:cNvPicPr>
          <p:nvPr/>
        </p:nvPicPr>
        <p:blipFill>
          <a:blip r:embed="rId2"/>
          <a:stretch>
            <a:fillRect/>
          </a:stretch>
        </p:blipFill>
        <p:spPr>
          <a:xfrm>
            <a:off x="914400" y="1120313"/>
            <a:ext cx="4536504" cy="2452703"/>
          </a:xfrm>
          <a:prstGeom prst="rect">
            <a:avLst/>
          </a:prstGeom>
          <a:noFill/>
          <a:ln w="9525">
            <a:noFill/>
            <a:miter lim="800000"/>
            <a:headEnd/>
            <a:tailEnd/>
          </a:ln>
          <a:effectLst>
            <a:glow rad="63500">
              <a:schemeClr val="accent6">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5" name="图片 4"/>
          <p:cNvPicPr>
            <a:picLocks noChangeAspect="1"/>
          </p:cNvPicPr>
          <p:nvPr/>
        </p:nvPicPr>
        <p:blipFill>
          <a:blip r:embed="rId3"/>
          <a:stretch>
            <a:fillRect/>
          </a:stretch>
        </p:blipFill>
        <p:spPr>
          <a:xfrm>
            <a:off x="4038600" y="3810000"/>
            <a:ext cx="4555180" cy="2462801"/>
          </a:xfrm>
          <a:prstGeom prst="rect">
            <a:avLst/>
          </a:prstGeom>
          <a:noFill/>
          <a:ln w="9525">
            <a:noFill/>
            <a:miter lim="800000"/>
            <a:headEnd/>
            <a:tailEnd/>
          </a:ln>
          <a:effectLst>
            <a:glow rad="63500">
              <a:schemeClr val="accent6">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医院门户 </a:t>
            </a:r>
            <a:r>
              <a:rPr lang="en-US" altLang="zh-CN" b="1" kern="1200" dirty="0">
                <a:solidFill>
                  <a:srgbClr val="C0504D"/>
                </a:solidFill>
                <a:latin typeface="微软雅黑" pitchFamily="34" charset="-122"/>
                <a:ea typeface="微软雅黑" pitchFamily="34" charset="-122"/>
              </a:rPr>
              <a:t>– </a:t>
            </a:r>
            <a:r>
              <a:rPr lang="zh-CN" altLang="en-US" b="1" kern="1200" dirty="0" smtClean="0">
                <a:solidFill>
                  <a:srgbClr val="C0504D"/>
                </a:solidFill>
                <a:latin typeface="微软雅黑" pitchFamily="34" charset="-122"/>
                <a:ea typeface="微软雅黑" pitchFamily="34" charset="-122"/>
              </a:rPr>
              <a:t>功能整合</a:t>
            </a:r>
            <a:endParaRPr lang="zh-CN" altLang="en-US" b="1" kern="1200" dirty="0">
              <a:solidFill>
                <a:srgbClr val="C0504D"/>
              </a:solidFill>
              <a:latin typeface="微软雅黑" pitchFamily="34" charset="-122"/>
              <a:ea typeface="微软雅黑" pitchFamily="34" charset="-122"/>
            </a:endParaRPr>
          </a:p>
        </p:txBody>
      </p:sp>
      <p:pic>
        <p:nvPicPr>
          <p:cNvPr id="6041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9144000" cy="578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901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组合 2"/>
          <p:cNvGrpSpPr>
            <a:grpSpLocks/>
          </p:cNvGrpSpPr>
          <p:nvPr/>
        </p:nvGrpSpPr>
        <p:grpSpPr bwMode="auto">
          <a:xfrm>
            <a:off x="454025" y="2335213"/>
            <a:ext cx="8232775" cy="3989387"/>
            <a:chOff x="301625" y="1717675"/>
            <a:chExt cx="8709025" cy="3989388"/>
          </a:xfrm>
        </p:grpSpPr>
        <p:pic>
          <p:nvPicPr>
            <p:cNvPr id="10" name="Picture 2"/>
            <p:cNvPicPr>
              <a:picLocks noChangeAspect="1" noChangeArrowheads="1"/>
            </p:cNvPicPr>
            <p:nvPr/>
          </p:nvPicPr>
          <p:blipFill>
            <a:blip r:embed="rId2"/>
            <a:srcRect/>
            <a:stretch>
              <a:fillRect/>
            </a:stretch>
          </p:blipFill>
          <p:spPr bwMode="auto">
            <a:xfrm>
              <a:off x="5091085" y="2868612"/>
              <a:ext cx="3919565" cy="2838451"/>
            </a:xfrm>
            <a:prstGeom prst="rect">
              <a:avLst/>
            </a:prstGeom>
            <a:ln>
              <a:noFill/>
            </a:ln>
            <a:effectLst>
              <a:outerShdw blurRad="228600" dist="25400" dir="498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pic>
        <p:pic>
          <p:nvPicPr>
            <p:cNvPr id="11" name="Picture 5"/>
            <p:cNvPicPr>
              <a:picLocks noChangeAspect="1" noChangeArrowheads="1"/>
            </p:cNvPicPr>
            <p:nvPr/>
          </p:nvPicPr>
          <p:blipFill>
            <a:blip r:embed="rId3"/>
            <a:srcRect/>
            <a:stretch>
              <a:fillRect/>
            </a:stretch>
          </p:blipFill>
          <p:spPr bwMode="auto">
            <a:xfrm>
              <a:off x="301625" y="1717675"/>
              <a:ext cx="3974984" cy="2514601"/>
            </a:xfrm>
            <a:prstGeom prst="rect">
              <a:avLst/>
            </a:prstGeom>
            <a:ln>
              <a:noFill/>
            </a:ln>
            <a:effectLst>
              <a:outerShdw blurRad="228600" dist="25400" dir="498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pic>
        <p:pic>
          <p:nvPicPr>
            <p:cNvPr id="61447" name="Picture 33" descr="F-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79535">
              <a:off x="4318000" y="2811463"/>
              <a:ext cx="661988"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bwMode="auto">
            <a:xfrm>
              <a:off x="1142972" y="4289426"/>
              <a:ext cx="2134433" cy="369887"/>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a:spAutoFit/>
            </a:bodyPr>
            <a:lstStyle/>
            <a:p>
              <a:pPr algn="ctr" eaLnBrk="1" fontAlgn="auto" hangingPunct="1">
                <a:spcBef>
                  <a:spcPts val="0"/>
                </a:spcBef>
                <a:spcAft>
                  <a:spcPts val="0"/>
                </a:spcAft>
                <a:defRPr/>
              </a:pPr>
              <a:r>
                <a:rPr lang="zh-CN" altLang="en-US" kern="0" dirty="0">
                  <a:solidFill>
                    <a:srgbClr val="000000"/>
                  </a:solidFill>
                  <a:latin typeface="微软雅黑" pitchFamily="34" charset="-122"/>
                  <a:ea typeface="微软雅黑"/>
                </a:rPr>
                <a:t>默认桌面</a:t>
              </a:r>
            </a:p>
          </p:txBody>
        </p:sp>
        <p:sp>
          <p:nvSpPr>
            <p:cNvPr id="14" name="TextBox 13"/>
            <p:cNvSpPr txBox="1"/>
            <p:nvPr/>
          </p:nvSpPr>
          <p:spPr bwMode="auto">
            <a:xfrm>
              <a:off x="5981132" y="2389187"/>
              <a:ext cx="2134434" cy="369888"/>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a:spAutoFit/>
            </a:bodyPr>
            <a:lstStyle/>
            <a:p>
              <a:pPr algn="ctr" eaLnBrk="1" fontAlgn="auto" hangingPunct="1">
                <a:spcBef>
                  <a:spcPts val="0"/>
                </a:spcBef>
                <a:spcAft>
                  <a:spcPts val="0"/>
                </a:spcAft>
                <a:defRPr/>
              </a:pPr>
              <a:r>
                <a:rPr lang="zh-CN" altLang="en-US" kern="0" dirty="0">
                  <a:solidFill>
                    <a:srgbClr val="000000"/>
                  </a:solidFill>
                  <a:latin typeface="微软雅黑" pitchFamily="34" charset="-122"/>
                  <a:ea typeface="微软雅黑"/>
                </a:rPr>
                <a:t>个性化桌面</a:t>
              </a:r>
            </a:p>
          </p:txBody>
        </p:sp>
      </p:grpSp>
      <p:sp>
        <p:nvSpPr>
          <p:cNvPr id="61443" name="AutoShape 4"/>
          <p:cNvSpPr>
            <a:spLocks noChangeArrowheads="1"/>
          </p:cNvSpPr>
          <p:nvPr/>
        </p:nvSpPr>
        <p:spPr bwMode="gray">
          <a:xfrm>
            <a:off x="366713" y="914400"/>
            <a:ext cx="8396287" cy="1066800"/>
          </a:xfrm>
          <a:prstGeom prst="roundRect">
            <a:avLst>
              <a:gd name="adj" fmla="val 4384"/>
            </a:avLst>
          </a:prstGeom>
          <a:gradFill rotWithShape="1">
            <a:gsLst>
              <a:gs pos="0">
                <a:srgbClr val="FFFFFF">
                  <a:alpha val="0"/>
                </a:srgbClr>
              </a:gs>
              <a:gs pos="100000">
                <a:srgbClr val="F3F3F3"/>
              </a:gs>
            </a:gsLst>
            <a:lin ang="5400000" scaled="1"/>
          </a:gradFill>
          <a:ln w="9525" algn="ctr">
            <a:solidFill>
              <a:srgbClr val="D3D3D3"/>
            </a:solidFill>
            <a:round/>
            <a:headEnd/>
            <a:tailEnd/>
          </a:ln>
        </p:spPr>
        <p:txBody>
          <a:bodyPr lIns="0" tIns="0" rIns="0" bIns="0" anchor="ctr"/>
          <a:lstStyle>
            <a:lvl1pPr>
              <a:spcBef>
                <a:spcPct val="20000"/>
              </a:spcBef>
              <a:buSzPct val="90000"/>
              <a:buFont typeface="Arial" pitchFamily="34" charset="0"/>
              <a:buBlip>
                <a:blip r:embed="rId5"/>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6"/>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7"/>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lnSpc>
                <a:spcPct val="120000"/>
              </a:lnSpc>
              <a:spcBef>
                <a:spcPct val="0"/>
              </a:spcBef>
              <a:buSzTx/>
              <a:buFontTx/>
              <a:buNone/>
            </a:pPr>
            <a:r>
              <a:rPr lang="en-US" altLang="zh-CN">
                <a:solidFill>
                  <a:srgbClr val="000000"/>
                </a:solidFill>
                <a:latin typeface="微软雅黑" pitchFamily="34" charset="-122"/>
                <a:ea typeface="微软雅黑" pitchFamily="34" charset="-122"/>
                <a:cs typeface="宋体" pitchFamily="2" charset="-122"/>
              </a:rPr>
              <a:t>1</a:t>
            </a:r>
            <a:r>
              <a:rPr lang="zh-CN" altLang="en-US">
                <a:solidFill>
                  <a:srgbClr val="000000"/>
                </a:solidFill>
                <a:latin typeface="微软雅黑" pitchFamily="34" charset="-122"/>
                <a:ea typeface="微软雅黑" pitchFamily="34" charset="-122"/>
                <a:cs typeface="宋体" pitchFamily="2" charset="-122"/>
              </a:rPr>
              <a:t>、个性化：用户可以个性化桌面展示方式。用户可以随意拖拽或删除</a:t>
            </a:r>
            <a:r>
              <a:rPr lang="en-US" altLang="zh-CN">
                <a:solidFill>
                  <a:srgbClr val="000000"/>
                </a:solidFill>
                <a:latin typeface="微软雅黑" pitchFamily="34" charset="-122"/>
                <a:ea typeface="微软雅黑" pitchFamily="34" charset="-122"/>
                <a:cs typeface="宋体" pitchFamily="2" charset="-122"/>
              </a:rPr>
              <a:t>portlet</a:t>
            </a:r>
            <a:r>
              <a:rPr lang="zh-CN" altLang="en-US">
                <a:solidFill>
                  <a:srgbClr val="000000"/>
                </a:solidFill>
                <a:latin typeface="微软雅黑" pitchFamily="34" charset="-122"/>
                <a:ea typeface="微软雅黑" pitchFamily="34" charset="-122"/>
                <a:cs typeface="宋体" pitchFamily="2" charset="-122"/>
              </a:rPr>
              <a:t>、可以恢复默认布局。</a:t>
            </a:r>
            <a:endParaRPr lang="en-US" altLang="zh-CN">
              <a:solidFill>
                <a:srgbClr val="000000"/>
              </a:solidFill>
              <a:latin typeface="微软雅黑" pitchFamily="34" charset="-122"/>
              <a:ea typeface="微软雅黑" pitchFamily="34" charset="-122"/>
              <a:cs typeface="宋体" pitchFamily="2" charset="-122"/>
            </a:endParaRPr>
          </a:p>
          <a:p>
            <a:pPr eaLnBrk="1" hangingPunct="1">
              <a:lnSpc>
                <a:spcPct val="120000"/>
              </a:lnSpc>
              <a:spcBef>
                <a:spcPct val="0"/>
              </a:spcBef>
              <a:buSzTx/>
              <a:buFontTx/>
              <a:buNone/>
            </a:pPr>
            <a:r>
              <a:rPr lang="en-US" altLang="zh-CN">
                <a:solidFill>
                  <a:srgbClr val="000000"/>
                </a:solidFill>
                <a:latin typeface="微软雅黑" pitchFamily="34" charset="-122"/>
                <a:ea typeface="微软雅黑" pitchFamily="34" charset="-122"/>
                <a:cs typeface="宋体" pitchFamily="2" charset="-122"/>
              </a:rPr>
              <a:t>2</a:t>
            </a:r>
            <a:r>
              <a:rPr lang="zh-CN" altLang="en-US">
                <a:solidFill>
                  <a:srgbClr val="000000"/>
                </a:solidFill>
                <a:latin typeface="微软雅黑" pitchFamily="34" charset="-122"/>
                <a:ea typeface="微软雅黑" pitchFamily="34" charset="-122"/>
                <a:cs typeface="宋体" pitchFamily="2" charset="-122"/>
              </a:rPr>
              <a:t>、布局管理可以控制页面是否允许个性化。</a:t>
            </a:r>
            <a:endParaRPr lang="en-US" altLang="zh-CN">
              <a:solidFill>
                <a:srgbClr val="000000"/>
              </a:solidFill>
              <a:latin typeface="微软雅黑" pitchFamily="34" charset="-122"/>
              <a:ea typeface="微软雅黑" pitchFamily="34" charset="-122"/>
              <a:cs typeface="宋体" pitchFamily="2" charset="-122"/>
            </a:endParaRPr>
          </a:p>
        </p:txBody>
      </p:sp>
      <p:sp>
        <p:nvSpPr>
          <p:cNvPr id="61444" name="标题 1"/>
          <p:cNvSpPr txBox="1">
            <a:spLocks/>
          </p:cNvSpPr>
          <p:nvPr/>
        </p:nvSpPr>
        <p:spPr bwMode="auto">
          <a:xfrm>
            <a:off x="228600" y="152400"/>
            <a:ext cx="89154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90000"/>
              <a:buFont typeface="Arial" pitchFamily="34" charset="0"/>
              <a:buBlip>
                <a:blip r:embed="rId5"/>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6"/>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7"/>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Pct val="25000"/>
              <a:buFontTx/>
              <a:buNone/>
            </a:pPr>
            <a:r>
              <a:rPr lang="zh-CN" altLang="en-US" sz="3200" b="1">
                <a:solidFill>
                  <a:srgbClr val="C0504D"/>
                </a:solidFill>
                <a:latin typeface="微软雅黑" pitchFamily="34" charset="-122"/>
                <a:ea typeface="微软雅黑" pitchFamily="34" charset="-122"/>
                <a:cs typeface="宋体" pitchFamily="2" charset="-122"/>
              </a:rPr>
              <a:t>医院门户 </a:t>
            </a:r>
            <a:r>
              <a:rPr lang="en-US" altLang="zh-CN" sz="3200" b="1">
                <a:solidFill>
                  <a:srgbClr val="C0504D"/>
                </a:solidFill>
                <a:latin typeface="微软雅黑" pitchFamily="34" charset="-122"/>
                <a:ea typeface="微软雅黑" pitchFamily="34" charset="-122"/>
                <a:cs typeface="宋体" pitchFamily="2" charset="-122"/>
              </a:rPr>
              <a:t>– </a:t>
            </a:r>
            <a:r>
              <a:rPr lang="zh-CN" altLang="en-US" sz="3200" b="1">
                <a:solidFill>
                  <a:srgbClr val="C0504D"/>
                </a:solidFill>
                <a:latin typeface="微软雅黑" pitchFamily="34" charset="-122"/>
                <a:ea typeface="微软雅黑" pitchFamily="34" charset="-122"/>
                <a:cs typeface="宋体" pitchFamily="2" charset="-122"/>
              </a:rPr>
              <a:t>个性化定制</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医院门户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单点登录</a:t>
            </a:r>
          </a:p>
        </p:txBody>
      </p:sp>
      <p:sp>
        <p:nvSpPr>
          <p:cNvPr id="9" name="矩形 8"/>
          <p:cNvSpPr/>
          <p:nvPr/>
        </p:nvSpPr>
        <p:spPr>
          <a:xfrm>
            <a:off x="1536680" y="3121223"/>
            <a:ext cx="3416320"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单点登录和集成系统升级一体化解决方案</a:t>
            </a:r>
          </a:p>
        </p:txBody>
      </p:sp>
      <p:pic>
        <p:nvPicPr>
          <p:cNvPr id="10" name="图片 9"/>
          <p:cNvPicPr/>
          <p:nvPr/>
        </p:nvPicPr>
        <p:blipFill>
          <a:blip r:embed="rId2">
            <a:extLst>
              <a:ext uri="{28A0092B-C50C-407E-A947-70E740481C1C}">
                <a14:useLocalDpi xmlns:a14="http://schemas.microsoft.com/office/drawing/2010/main" val="0"/>
              </a:ext>
            </a:extLst>
          </a:blip>
          <a:srcRect/>
          <a:stretch>
            <a:fillRect/>
          </a:stretch>
        </p:blipFill>
        <p:spPr bwMode="auto">
          <a:xfrm>
            <a:off x="3746287" y="3854297"/>
            <a:ext cx="4464496" cy="1534184"/>
          </a:xfrm>
          <a:prstGeom prst="rect">
            <a:avLst/>
          </a:prstGeom>
          <a:noFill/>
          <a:ln>
            <a:noFill/>
          </a:ln>
        </p:spPr>
      </p:pic>
      <p:sp>
        <p:nvSpPr>
          <p:cNvPr id="11" name="矩形 10"/>
          <p:cNvSpPr/>
          <p:nvPr/>
        </p:nvSpPr>
        <p:spPr>
          <a:xfrm>
            <a:off x="4953000" y="5562600"/>
            <a:ext cx="2339102"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高可靠性的集群化热备部署</a:t>
            </a:r>
          </a:p>
        </p:txBody>
      </p:sp>
      <p:pic>
        <p:nvPicPr>
          <p:cNvPr id="12" name="图片 11"/>
          <p:cNvPicPr>
            <a:picLocks noChangeAspect="1"/>
          </p:cNvPicPr>
          <p:nvPr/>
        </p:nvPicPr>
        <p:blipFill>
          <a:blip r:embed="rId3"/>
          <a:stretch>
            <a:fillRect/>
          </a:stretch>
        </p:blipFill>
        <p:spPr>
          <a:xfrm>
            <a:off x="1123578" y="1255056"/>
            <a:ext cx="4752975" cy="17716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0" y="69850"/>
            <a:ext cx="89154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rgbClr val="C00000"/>
                </a:solidFill>
                <a:latin typeface="+mj-lt"/>
                <a:ea typeface="+mj-ea"/>
                <a:cs typeface="+mj-cs"/>
              </a:defRPr>
            </a:lvl1pPr>
            <a:lvl2pPr algn="l" rtl="0" eaLnBrk="0" fontAlgn="base" hangingPunct="0">
              <a:spcBef>
                <a:spcPct val="0"/>
              </a:spcBef>
              <a:spcAft>
                <a:spcPct val="0"/>
              </a:spcAft>
              <a:defRPr sz="3200">
                <a:solidFill>
                  <a:srgbClr val="C00000"/>
                </a:solidFill>
                <a:latin typeface="Calibri" pitchFamily="34" charset="0"/>
                <a:ea typeface="黑体" pitchFamily="49" charset="-122"/>
              </a:defRPr>
            </a:lvl2pPr>
            <a:lvl3pPr algn="l" rtl="0" eaLnBrk="0" fontAlgn="base" hangingPunct="0">
              <a:spcBef>
                <a:spcPct val="0"/>
              </a:spcBef>
              <a:spcAft>
                <a:spcPct val="0"/>
              </a:spcAft>
              <a:defRPr sz="3200">
                <a:solidFill>
                  <a:srgbClr val="C00000"/>
                </a:solidFill>
                <a:latin typeface="Calibri" pitchFamily="34" charset="0"/>
                <a:ea typeface="黑体" pitchFamily="49" charset="-122"/>
              </a:defRPr>
            </a:lvl3pPr>
            <a:lvl4pPr algn="l" rtl="0" eaLnBrk="0" fontAlgn="base" hangingPunct="0">
              <a:spcBef>
                <a:spcPct val="0"/>
              </a:spcBef>
              <a:spcAft>
                <a:spcPct val="0"/>
              </a:spcAft>
              <a:defRPr sz="3200">
                <a:solidFill>
                  <a:srgbClr val="C00000"/>
                </a:solidFill>
                <a:latin typeface="Calibri" pitchFamily="34" charset="0"/>
                <a:ea typeface="黑体" pitchFamily="49" charset="-122"/>
              </a:defRPr>
            </a:lvl4pPr>
            <a:lvl5pPr algn="l" rtl="0" eaLnBrk="0" fontAlgn="base" hangingPunct="0">
              <a:spcBef>
                <a:spcPct val="0"/>
              </a:spcBef>
              <a:spcAft>
                <a:spcPct val="0"/>
              </a:spcAft>
              <a:defRPr sz="3200">
                <a:solidFill>
                  <a:srgbClr val="C00000"/>
                </a:solidFill>
                <a:latin typeface="Calibri" pitchFamily="34" charset="0"/>
                <a:ea typeface="黑体" pitchFamily="49" charset="-122"/>
              </a:defRPr>
            </a:lvl5pPr>
            <a:lvl6pPr marL="457200" algn="l" rtl="0" fontAlgn="base">
              <a:spcBef>
                <a:spcPct val="0"/>
              </a:spcBef>
              <a:spcAft>
                <a:spcPct val="0"/>
              </a:spcAft>
              <a:defRPr sz="3200">
                <a:solidFill>
                  <a:srgbClr val="C00000"/>
                </a:solidFill>
                <a:latin typeface="Calibri" pitchFamily="34" charset="0"/>
                <a:ea typeface="黑体" pitchFamily="49" charset="-122"/>
              </a:defRPr>
            </a:lvl6pPr>
            <a:lvl7pPr marL="914400" algn="l" rtl="0" fontAlgn="base">
              <a:spcBef>
                <a:spcPct val="0"/>
              </a:spcBef>
              <a:spcAft>
                <a:spcPct val="0"/>
              </a:spcAft>
              <a:defRPr sz="3200">
                <a:solidFill>
                  <a:srgbClr val="C00000"/>
                </a:solidFill>
                <a:latin typeface="Calibri" pitchFamily="34" charset="0"/>
                <a:ea typeface="黑体" pitchFamily="49" charset="-122"/>
              </a:defRPr>
            </a:lvl7pPr>
            <a:lvl8pPr marL="1371600" algn="l" rtl="0" fontAlgn="base">
              <a:spcBef>
                <a:spcPct val="0"/>
              </a:spcBef>
              <a:spcAft>
                <a:spcPct val="0"/>
              </a:spcAft>
              <a:defRPr sz="3200">
                <a:solidFill>
                  <a:srgbClr val="C00000"/>
                </a:solidFill>
                <a:latin typeface="Calibri" pitchFamily="34" charset="0"/>
                <a:ea typeface="黑体" pitchFamily="49" charset="-122"/>
              </a:defRPr>
            </a:lvl8pPr>
            <a:lvl9pPr marL="1828800" algn="l" rtl="0" fontAlgn="base">
              <a:spcBef>
                <a:spcPct val="0"/>
              </a:spcBef>
              <a:spcAft>
                <a:spcPct val="0"/>
              </a:spcAft>
              <a:defRPr sz="3200">
                <a:solidFill>
                  <a:srgbClr val="C00000"/>
                </a:solidFill>
                <a:latin typeface="Calibri" pitchFamily="34" charset="0"/>
                <a:ea typeface="黑体" pitchFamily="49" charset="-122"/>
              </a:defRPr>
            </a:lvl9pPr>
          </a:lstStyle>
          <a:p>
            <a:pPr eaLnBrk="1" hangingPunct="1"/>
            <a:r>
              <a:rPr lang="zh-CN" altLang="en-US" b="1" kern="0" dirty="0" smtClean="0">
                <a:solidFill>
                  <a:schemeClr val="accent2"/>
                </a:solidFill>
                <a:latin typeface="微软雅黑" pitchFamily="34" charset="-122"/>
                <a:ea typeface="微软雅黑" pitchFamily="34" charset="-122"/>
              </a:rPr>
              <a:t>医院信息平台建设背景－医院信息化现状</a:t>
            </a:r>
          </a:p>
        </p:txBody>
      </p:sp>
      <p:graphicFrame>
        <p:nvGraphicFramePr>
          <p:cNvPr id="2" name="图示 1"/>
          <p:cNvGraphicFramePr/>
          <p:nvPr>
            <p:extLst>
              <p:ext uri="{D42A27DB-BD31-4B8C-83A1-F6EECF244321}">
                <p14:modId xmlns:p14="http://schemas.microsoft.com/office/powerpoint/2010/main" val="3890276373"/>
              </p:ext>
            </p:extLst>
          </p:nvPr>
        </p:nvGraphicFramePr>
        <p:xfrm>
          <a:off x="1219200" y="1143000"/>
          <a:ext cx="67056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4397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医院门户 </a:t>
            </a:r>
            <a:r>
              <a:rPr lang="en-US" altLang="zh-CN" b="1" kern="1200" dirty="0">
                <a:solidFill>
                  <a:srgbClr val="C0504D"/>
                </a:solidFill>
                <a:latin typeface="微软雅黑" pitchFamily="34" charset="-122"/>
                <a:ea typeface="微软雅黑" pitchFamily="34" charset="-122"/>
              </a:rPr>
              <a:t>– </a:t>
            </a:r>
            <a:r>
              <a:rPr lang="zh-CN" altLang="en-US" b="1" kern="1200" dirty="0" smtClean="0">
                <a:solidFill>
                  <a:srgbClr val="C0504D"/>
                </a:solidFill>
                <a:latin typeface="微软雅黑" pitchFamily="34" charset="-122"/>
                <a:ea typeface="微软雅黑" pitchFamily="34" charset="-122"/>
              </a:rPr>
              <a:t>系统更新</a:t>
            </a:r>
            <a:endParaRPr lang="zh-CN" altLang="en-US" b="1" kern="1200" dirty="0">
              <a:solidFill>
                <a:srgbClr val="C0504D"/>
              </a:solidFill>
              <a:latin typeface="微软雅黑" pitchFamily="34" charset="-122"/>
              <a:ea typeface="微软雅黑" pitchFamily="34" charset="-122"/>
            </a:endParaRPr>
          </a:p>
        </p:txBody>
      </p:sp>
      <p:pic>
        <p:nvPicPr>
          <p:cNvPr id="8" name="图片 7"/>
          <p:cNvPicPr>
            <a:picLocks noChangeAspect="1"/>
          </p:cNvPicPr>
          <p:nvPr/>
        </p:nvPicPr>
        <p:blipFill>
          <a:blip r:embed="rId2"/>
          <a:stretch>
            <a:fillRect/>
          </a:stretch>
        </p:blipFill>
        <p:spPr>
          <a:xfrm>
            <a:off x="762000" y="1154794"/>
            <a:ext cx="5142005" cy="2394082"/>
          </a:xfrm>
          <a:prstGeom prst="rect">
            <a:avLst/>
          </a:prstGeom>
          <a:noFill/>
          <a:ln w="9525">
            <a:noFill/>
            <a:miter lim="800000"/>
            <a:headEnd/>
            <a:tailEnd/>
          </a:ln>
          <a:effectLst>
            <a:glow rad="63500">
              <a:schemeClr val="accent6">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3" name="图片 12"/>
          <p:cNvPicPr>
            <a:picLocks noChangeAspect="1"/>
          </p:cNvPicPr>
          <p:nvPr/>
        </p:nvPicPr>
        <p:blipFill>
          <a:blip r:embed="rId3"/>
          <a:stretch>
            <a:fillRect/>
          </a:stretch>
        </p:blipFill>
        <p:spPr>
          <a:xfrm>
            <a:off x="3581400" y="3965482"/>
            <a:ext cx="5142005" cy="2394081"/>
          </a:xfrm>
          <a:prstGeom prst="rect">
            <a:avLst/>
          </a:prstGeom>
          <a:noFill/>
          <a:ln w="9525">
            <a:noFill/>
            <a:miter lim="800000"/>
            <a:headEnd/>
            <a:tailEnd/>
          </a:ln>
          <a:effectLst>
            <a:glow rad="63500">
              <a:schemeClr val="accent6">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446088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集团化支持</a:t>
            </a:r>
          </a:p>
        </p:txBody>
      </p:sp>
      <p:pic>
        <p:nvPicPr>
          <p:cNvPr id="65539" name="Picture 2" descr="C:\Users\Administrator\Desktop\总体架构.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11325"/>
            <a:ext cx="8553450"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284163" y="838200"/>
            <a:ext cx="8421687" cy="814388"/>
          </a:xfrm>
          <a:prstGeom prst="rect">
            <a:avLst/>
          </a:prstGeom>
          <a:solidFill>
            <a:schemeClr val="bg1">
              <a:lumMod val="95000"/>
            </a:schemeClr>
          </a:solidFill>
          <a:ln w="12700">
            <a:solidFill>
              <a:schemeClr val="bg1">
                <a:lumMod val="75000"/>
              </a:schemeClr>
            </a:solidFill>
            <a:prstDash val="dash"/>
            <a:miter lim="800000"/>
            <a:headEnd/>
            <a:tailEnd/>
          </a:ln>
          <a:effectLst/>
        </p:spPr>
        <p:txBody>
          <a:bodyPr anchor="ctr"/>
          <a:lstStyle/>
          <a:p>
            <a:pPr>
              <a:lnSpc>
                <a:spcPct val="150000"/>
              </a:lnSpc>
              <a:defRPr/>
            </a:pPr>
            <a:r>
              <a:rPr lang="zh-CN" altLang="en-US" sz="1400" dirty="0">
                <a:latin typeface="微软雅黑" pitchFamily="34" charset="-122"/>
                <a:ea typeface="微软雅黑" pitchFamily="34" charset="-122"/>
              </a:rPr>
              <a:t>       用友医疗卫生行业一体化集成平台基于用友</a:t>
            </a:r>
            <a:r>
              <a:rPr lang="en-US" altLang="zh-CN" sz="1400" dirty="0">
                <a:latin typeface="微软雅黑" pitchFamily="34" charset="-122"/>
                <a:ea typeface="微软雅黑" pitchFamily="34" charset="-122"/>
              </a:rPr>
              <a:t>UAP</a:t>
            </a:r>
            <a:r>
              <a:rPr lang="zh-CN" altLang="en-US" sz="1400" dirty="0">
                <a:latin typeface="微软雅黑" pitchFamily="34" charset="-122"/>
                <a:ea typeface="微软雅黑" pitchFamily="34" charset="-122"/>
              </a:rPr>
              <a:t>基础平台设计而成，用友</a:t>
            </a:r>
            <a:r>
              <a:rPr lang="en-US" altLang="zh-CN" sz="1400" dirty="0">
                <a:latin typeface="微软雅黑" pitchFamily="34" charset="-122"/>
                <a:ea typeface="微软雅黑" pitchFamily="34" charset="-122"/>
              </a:rPr>
              <a:t>UAP</a:t>
            </a:r>
            <a:r>
              <a:rPr lang="zh-CN" altLang="en-US" sz="1400" dirty="0">
                <a:latin typeface="微软雅黑" pitchFamily="34" charset="-122"/>
                <a:ea typeface="微软雅黑" pitchFamily="34" charset="-122"/>
              </a:rPr>
              <a:t>定位于</a:t>
            </a:r>
            <a:r>
              <a:rPr lang="zh-CN" altLang="en-US" sz="1400" b="1" dirty="0">
                <a:solidFill>
                  <a:srgbClr val="FF0000"/>
                </a:solidFill>
                <a:latin typeface="微软雅黑" pitchFamily="34" charset="-122"/>
                <a:ea typeface="微软雅黑" pitchFamily="34" charset="-122"/>
              </a:rPr>
              <a:t>大中型企业及公共组织统一应用平台</a:t>
            </a:r>
            <a:r>
              <a:rPr lang="zh-CN" altLang="en-US" sz="1400" dirty="0">
                <a:latin typeface="微软雅黑" pitchFamily="34" charset="-122"/>
                <a:ea typeface="微软雅黑" pitchFamily="34" charset="-122"/>
              </a:rPr>
              <a:t>，支撑支持多集团、多组织、多业务单元的集团管控型企业。</a:t>
            </a:r>
            <a:endParaRPr lang="en-US" altLang="zh-CN" sz="1400" dirty="0">
              <a:latin typeface="微软雅黑" pitchFamily="34" charset="-122"/>
              <a:ea typeface="微软雅黑" pitchFamily="34" charset="-122"/>
            </a:endParaRPr>
          </a:p>
        </p:txBody>
      </p:sp>
      <p:sp>
        <p:nvSpPr>
          <p:cNvPr id="6" name="TextBox 40"/>
          <p:cNvSpPr txBox="1">
            <a:spLocks noChangeArrowheads="1"/>
          </p:cNvSpPr>
          <p:nvPr/>
        </p:nvSpPr>
        <p:spPr bwMode="auto">
          <a:xfrm rot="5400000">
            <a:off x="7447002" y="5008602"/>
            <a:ext cx="1107996"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27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defRPr/>
            </a:pPr>
            <a:r>
              <a:rPr lang="zh-CN" altLang="en-US" sz="2000" b="1" dirty="0" smtClean="0">
                <a:solidFill>
                  <a:srgbClr val="0033CC"/>
                </a:solidFill>
                <a:latin typeface="微软雅黑" pitchFamily="34" charset="-122"/>
                <a:ea typeface="微软雅黑" pitchFamily="34" charset="-122"/>
              </a:rPr>
              <a:t>为集团化管控医疗机构量身定制</a:t>
            </a:r>
            <a:endParaRPr lang="zh-CN" altLang="en-US" sz="2400" b="1" dirty="0">
              <a:solidFill>
                <a:srgbClr val="0033CC"/>
              </a:solidFill>
              <a:latin typeface="微软雅黑" pitchFamily="34" charset="-122"/>
              <a:ea typeface="微软雅黑" pitchFamily="34" charset="-122"/>
            </a:endParaRPr>
          </a:p>
        </p:txBody>
      </p:sp>
      <p:sp>
        <p:nvSpPr>
          <p:cNvPr id="2" name="圆角矩形 1"/>
          <p:cNvSpPr/>
          <p:nvPr/>
        </p:nvSpPr>
        <p:spPr bwMode="auto">
          <a:xfrm>
            <a:off x="7315200" y="2971800"/>
            <a:ext cx="914400" cy="409345"/>
          </a:xfrm>
          <a:prstGeom prst="roundRect">
            <a:avLst/>
          </a:prstGeom>
          <a:solidFill>
            <a:srgbClr val="C38C75"/>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sz="1600" dirty="0">
                <a:solidFill>
                  <a:schemeClr val="tx1"/>
                </a:solidFill>
                <a:latin typeface="微软雅黑" pitchFamily="34" charset="-122"/>
                <a:ea typeface="微软雅黑" pitchFamily="34" charset="-122"/>
              </a:rPr>
              <a:t>集团</a:t>
            </a:r>
          </a:p>
        </p:txBody>
      </p:sp>
      <p:sp>
        <p:nvSpPr>
          <p:cNvPr id="7" name="圆角矩形 6"/>
          <p:cNvSpPr/>
          <p:nvPr/>
        </p:nvSpPr>
        <p:spPr bwMode="auto">
          <a:xfrm>
            <a:off x="7315200" y="3962400"/>
            <a:ext cx="914400" cy="409345"/>
          </a:xfrm>
          <a:prstGeom prst="roundRect">
            <a:avLst/>
          </a:prstGeom>
          <a:solidFill>
            <a:srgbClr val="C38C75"/>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sz="1600" dirty="0">
                <a:solidFill>
                  <a:schemeClr val="tx1"/>
                </a:solidFill>
                <a:latin typeface="微软雅黑" pitchFamily="34" charset="-122"/>
                <a:ea typeface="微软雅黑" pitchFamily="34" charset="-122"/>
              </a:rPr>
              <a:t>机构</a:t>
            </a:r>
          </a:p>
        </p:txBody>
      </p:sp>
      <p:sp>
        <p:nvSpPr>
          <p:cNvPr id="8" name="圆角矩形 7"/>
          <p:cNvSpPr/>
          <p:nvPr/>
        </p:nvSpPr>
        <p:spPr bwMode="auto">
          <a:xfrm>
            <a:off x="7315200" y="4924655"/>
            <a:ext cx="914400" cy="409345"/>
          </a:xfrm>
          <a:prstGeom prst="roundRect">
            <a:avLst/>
          </a:prstGeom>
          <a:solidFill>
            <a:srgbClr val="C38C75"/>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sz="1600" dirty="0">
                <a:solidFill>
                  <a:schemeClr val="tx1"/>
                </a:solidFill>
                <a:latin typeface="微软雅黑" pitchFamily="34" charset="-122"/>
                <a:ea typeface="微软雅黑" pitchFamily="34" charset="-122"/>
              </a:rPr>
              <a:t>科室</a:t>
            </a:r>
          </a:p>
        </p:txBody>
      </p:sp>
      <p:sp>
        <p:nvSpPr>
          <p:cNvPr id="12" name="上下箭头 11"/>
          <p:cNvSpPr/>
          <p:nvPr/>
        </p:nvSpPr>
        <p:spPr bwMode="auto">
          <a:xfrm>
            <a:off x="7705725" y="3466399"/>
            <a:ext cx="133350" cy="404928"/>
          </a:xfrm>
          <a:prstGeom prst="upDownArrow">
            <a:avLst/>
          </a:prstGeom>
          <a:solidFill>
            <a:srgbClr val="00B05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endParaRPr lang="zh-CN" altLang="en-US" sz="1600" dirty="0">
              <a:solidFill>
                <a:schemeClr val="tx1"/>
              </a:solidFill>
              <a:latin typeface="微软雅黑" pitchFamily="34" charset="-122"/>
              <a:ea typeface="微软雅黑" pitchFamily="34" charset="-122"/>
            </a:endParaRPr>
          </a:p>
        </p:txBody>
      </p:sp>
      <p:sp>
        <p:nvSpPr>
          <p:cNvPr id="15" name="上下箭头 14"/>
          <p:cNvSpPr/>
          <p:nvPr/>
        </p:nvSpPr>
        <p:spPr bwMode="auto">
          <a:xfrm>
            <a:off x="7705725" y="4459449"/>
            <a:ext cx="133350" cy="404928"/>
          </a:xfrm>
          <a:prstGeom prst="upDownArrow">
            <a:avLst/>
          </a:prstGeom>
          <a:solidFill>
            <a:srgbClr val="00B05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endParaRPr lang="zh-CN" altLang="en-US" sz="1600" dirty="0">
              <a:solidFill>
                <a:schemeClr val="tx1"/>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集团化部署</a:t>
            </a:r>
          </a:p>
        </p:txBody>
      </p:sp>
      <p:pic>
        <p:nvPicPr>
          <p:cNvPr id="66563" name="图片 3" descr="C:\Users\jzs\Desktop\图片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49338"/>
            <a:ext cx="8153400" cy="550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085317810"/>
              </p:ext>
            </p:extLst>
          </p:nvPr>
        </p:nvGraphicFramePr>
        <p:xfrm>
          <a:off x="78642" y="1295400"/>
          <a:ext cx="9065358" cy="5105400"/>
        </p:xfrm>
        <a:graphic>
          <a:graphicData uri="http://schemas.openxmlformats.org/presentationml/2006/ole">
            <mc:AlternateContent xmlns:mc="http://schemas.openxmlformats.org/markup-compatibility/2006">
              <mc:Choice xmlns:v="urn:schemas-microsoft-com:vml" Requires="v">
                <p:oleObj spid="_x0000_s38934" name="Visio" r:id="rId3" imgW="7001996" imgH="3947239" progId="Visio.Drawing.11">
                  <p:embed/>
                </p:oleObj>
              </mc:Choice>
              <mc:Fallback>
                <p:oleObj name="Visio" r:id="rId3" imgW="7001996" imgH="3947239"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42" y="1295400"/>
                        <a:ext cx="9065358" cy="5105400"/>
                      </a:xfrm>
                      <a:prstGeom prst="rect">
                        <a:avLst/>
                      </a:prstGeom>
                      <a:noFill/>
                    </p:spPr>
                  </p:pic>
                </p:oleObj>
              </mc:Fallback>
            </mc:AlternateContent>
          </a:graphicData>
        </a:graphic>
      </p:graphicFrame>
      <p:sp>
        <p:nvSpPr>
          <p:cNvPr id="4" name="标题 1"/>
          <p:cNvSpPr txBox="1">
            <a:spLocks/>
          </p:cNvSpPr>
          <p:nvPr/>
        </p:nvSpPr>
        <p:spPr>
          <a:xfrm>
            <a:off x="228600" y="152400"/>
            <a:ext cx="8915400" cy="585788"/>
          </a:xfrm>
          <a:prstGeom prst="rect">
            <a:avLst/>
          </a:prstGeom>
        </p:spPr>
        <p:txBody>
          <a:bodyPr/>
          <a:lstStyle>
            <a:lvl1pPr algn="l" rtl="0" eaLnBrk="0" fontAlgn="base" hangingPunct="0">
              <a:spcBef>
                <a:spcPct val="0"/>
              </a:spcBef>
              <a:spcAft>
                <a:spcPct val="0"/>
              </a:spcAft>
              <a:defRPr sz="3200">
                <a:solidFill>
                  <a:srgbClr val="C00000"/>
                </a:solidFill>
                <a:latin typeface="+mj-lt"/>
                <a:ea typeface="+mj-ea"/>
                <a:cs typeface="+mj-cs"/>
              </a:defRPr>
            </a:lvl1pPr>
            <a:lvl2pPr algn="l" rtl="0" eaLnBrk="0" fontAlgn="base" hangingPunct="0">
              <a:spcBef>
                <a:spcPct val="0"/>
              </a:spcBef>
              <a:spcAft>
                <a:spcPct val="0"/>
              </a:spcAft>
              <a:defRPr sz="3200">
                <a:solidFill>
                  <a:srgbClr val="C00000"/>
                </a:solidFill>
                <a:latin typeface="Calibri" pitchFamily="34" charset="0"/>
                <a:ea typeface="黑体" pitchFamily="49" charset="-122"/>
              </a:defRPr>
            </a:lvl2pPr>
            <a:lvl3pPr algn="l" rtl="0" eaLnBrk="0" fontAlgn="base" hangingPunct="0">
              <a:spcBef>
                <a:spcPct val="0"/>
              </a:spcBef>
              <a:spcAft>
                <a:spcPct val="0"/>
              </a:spcAft>
              <a:defRPr sz="3200">
                <a:solidFill>
                  <a:srgbClr val="C00000"/>
                </a:solidFill>
                <a:latin typeface="Calibri" pitchFamily="34" charset="0"/>
                <a:ea typeface="黑体" pitchFamily="49" charset="-122"/>
              </a:defRPr>
            </a:lvl3pPr>
            <a:lvl4pPr algn="l" rtl="0" eaLnBrk="0" fontAlgn="base" hangingPunct="0">
              <a:spcBef>
                <a:spcPct val="0"/>
              </a:spcBef>
              <a:spcAft>
                <a:spcPct val="0"/>
              </a:spcAft>
              <a:defRPr sz="3200">
                <a:solidFill>
                  <a:srgbClr val="C00000"/>
                </a:solidFill>
                <a:latin typeface="Calibri" pitchFamily="34" charset="0"/>
                <a:ea typeface="黑体" pitchFamily="49" charset="-122"/>
              </a:defRPr>
            </a:lvl4pPr>
            <a:lvl5pPr algn="l" rtl="0" eaLnBrk="0" fontAlgn="base" hangingPunct="0">
              <a:spcBef>
                <a:spcPct val="0"/>
              </a:spcBef>
              <a:spcAft>
                <a:spcPct val="0"/>
              </a:spcAft>
              <a:defRPr sz="3200">
                <a:solidFill>
                  <a:srgbClr val="C00000"/>
                </a:solidFill>
                <a:latin typeface="Calibri" pitchFamily="34" charset="0"/>
                <a:ea typeface="黑体" pitchFamily="49" charset="-122"/>
              </a:defRPr>
            </a:lvl5pPr>
            <a:lvl6pPr marL="457200" algn="l" rtl="0" fontAlgn="base">
              <a:spcBef>
                <a:spcPct val="0"/>
              </a:spcBef>
              <a:spcAft>
                <a:spcPct val="0"/>
              </a:spcAft>
              <a:defRPr sz="3200">
                <a:solidFill>
                  <a:srgbClr val="C00000"/>
                </a:solidFill>
                <a:latin typeface="Calibri" pitchFamily="34" charset="0"/>
                <a:ea typeface="黑体" pitchFamily="49" charset="-122"/>
              </a:defRPr>
            </a:lvl6pPr>
            <a:lvl7pPr marL="914400" algn="l" rtl="0" fontAlgn="base">
              <a:spcBef>
                <a:spcPct val="0"/>
              </a:spcBef>
              <a:spcAft>
                <a:spcPct val="0"/>
              </a:spcAft>
              <a:defRPr sz="3200">
                <a:solidFill>
                  <a:srgbClr val="C00000"/>
                </a:solidFill>
                <a:latin typeface="Calibri" pitchFamily="34" charset="0"/>
                <a:ea typeface="黑体" pitchFamily="49" charset="-122"/>
              </a:defRPr>
            </a:lvl7pPr>
            <a:lvl8pPr marL="1371600" algn="l" rtl="0" fontAlgn="base">
              <a:spcBef>
                <a:spcPct val="0"/>
              </a:spcBef>
              <a:spcAft>
                <a:spcPct val="0"/>
              </a:spcAft>
              <a:defRPr sz="3200">
                <a:solidFill>
                  <a:srgbClr val="C00000"/>
                </a:solidFill>
                <a:latin typeface="Calibri" pitchFamily="34" charset="0"/>
                <a:ea typeface="黑体" pitchFamily="49" charset="-122"/>
              </a:defRPr>
            </a:lvl8pPr>
            <a:lvl9pPr marL="1828800" algn="l" rtl="0" fontAlgn="base">
              <a:spcBef>
                <a:spcPct val="0"/>
              </a:spcBef>
              <a:spcAft>
                <a:spcPct val="0"/>
              </a:spcAft>
              <a:defRPr sz="3200">
                <a:solidFill>
                  <a:srgbClr val="C00000"/>
                </a:solidFill>
                <a:latin typeface="Calibri" pitchFamily="34" charset="0"/>
                <a:ea typeface="黑体" pitchFamily="49" charset="-122"/>
              </a:defRPr>
            </a:lvl9pPr>
          </a:lstStyle>
          <a:p>
            <a:pPr>
              <a:buSzPct val="25000"/>
              <a:defRPr/>
            </a:pPr>
            <a:r>
              <a:rPr lang="zh-CN" altLang="en-US" b="1" dirty="0" smtClean="0">
                <a:solidFill>
                  <a:srgbClr val="C0504D"/>
                </a:solidFill>
                <a:latin typeface="微软雅黑" pitchFamily="34" charset="-122"/>
                <a:ea typeface="微软雅黑" pitchFamily="34" charset="-122"/>
              </a:rPr>
              <a:t>部署逻辑图</a:t>
            </a:r>
            <a:endParaRPr lang="zh-CN" altLang="en-US" b="1" kern="1200" dirty="0">
              <a:solidFill>
                <a:srgbClr val="C0504D"/>
              </a:solidFill>
              <a:latin typeface="微软雅黑" pitchFamily="34" charset="-122"/>
              <a:ea typeface="微软雅黑" pitchFamily="34" charset="-122"/>
            </a:endParaRPr>
          </a:p>
        </p:txBody>
      </p:sp>
    </p:spTree>
    <p:extLst>
      <p:ext uri="{BB962C8B-B14F-4D97-AF65-F5344CB8AC3E}">
        <p14:creationId xmlns:p14="http://schemas.microsoft.com/office/powerpoint/2010/main" val="3699235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3"/>
          <p:cNvSpPr>
            <a:spLocks noGrp="1"/>
          </p:cNvSpPr>
          <p:nvPr>
            <p:ph type="title"/>
          </p:nvPr>
        </p:nvSpPr>
        <p:spPr>
          <a:xfrm>
            <a:off x="3962400" y="933450"/>
            <a:ext cx="2057400" cy="635000"/>
          </a:xfrm>
        </p:spPr>
        <p:txBody>
          <a:bodyPr/>
          <a:lstStyle/>
          <a:p>
            <a:r>
              <a:rPr lang="zh-CN" altLang="en-US" b="1" smtClean="0"/>
              <a:t>提 纲</a:t>
            </a:r>
          </a:p>
        </p:txBody>
      </p:sp>
      <p:sp>
        <p:nvSpPr>
          <p:cNvPr id="5" name="矩形 4"/>
          <p:cNvSpPr/>
          <p:nvPr/>
        </p:nvSpPr>
        <p:spPr>
          <a:xfrm>
            <a:off x="1752600" y="4800600"/>
            <a:ext cx="7391400" cy="5334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b="1">
              <a:solidFill>
                <a:srgbClr val="FFFFFF"/>
              </a:solidFill>
            </a:endParaRPr>
          </a:p>
        </p:txBody>
      </p:sp>
      <p:sp>
        <p:nvSpPr>
          <p:cNvPr id="6" name="矩形 8"/>
          <p:cNvSpPr>
            <a:spLocks noChangeArrowheads="1"/>
          </p:cNvSpPr>
          <p:nvPr/>
        </p:nvSpPr>
        <p:spPr bwMode="auto">
          <a:xfrm>
            <a:off x="1828800" y="1771650"/>
            <a:ext cx="68580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SzPct val="90000"/>
              <a:buFont typeface="Arial" pitchFamily="34" charset="0"/>
              <a:buBlip>
                <a:blip r:embed="rId2"/>
              </a:buBlip>
              <a:defRPr sz="2400">
                <a:solidFill>
                  <a:schemeClr val="tx1"/>
                </a:solidFill>
                <a:latin typeface="Calibri" pitchFamily="34" charset="0"/>
                <a:ea typeface="黑体" pitchFamily="49" charset="-122"/>
                <a:cs typeface="宋体" pitchFamily="2" charset="-122"/>
              </a:defRPr>
            </a:lvl1pPr>
            <a:lvl2pPr marL="742950" indent="-285750">
              <a:spcBef>
                <a:spcPct val="20000"/>
              </a:spcBef>
              <a:buSzPct val="75000"/>
              <a:buFont typeface="Arial" pitchFamily="34" charset="0"/>
              <a:buBlip>
                <a:blip r:embed="rId3"/>
              </a:buBlip>
              <a:defRPr sz="2000">
                <a:solidFill>
                  <a:schemeClr val="tx1"/>
                </a:solidFill>
                <a:latin typeface="Calibri" pitchFamily="34" charset="0"/>
                <a:ea typeface="黑体" pitchFamily="49" charset="-122"/>
                <a:cs typeface="宋体" pitchFamily="2" charset="-122"/>
              </a:defRPr>
            </a:lvl2pPr>
            <a:lvl3pPr marL="1143000" indent="-228600">
              <a:spcBef>
                <a:spcPct val="20000"/>
              </a:spcBef>
              <a:buSzPct val="50000"/>
              <a:buFont typeface="Arial" pitchFamily="34" charset="0"/>
              <a:buBlip>
                <a:blip r:embed="rId4"/>
              </a:buBlip>
              <a:defRPr sz="2400">
                <a:solidFill>
                  <a:schemeClr val="tx1"/>
                </a:solidFill>
                <a:latin typeface="Calibri" pitchFamily="34" charset="0"/>
                <a:ea typeface="黑体" pitchFamily="49" charset="-122"/>
                <a:cs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cs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cs typeface="宋体" pitchFamily="2" charset="-122"/>
              </a:defRPr>
            </a:lvl9pPr>
          </a:lstStyle>
          <a:p>
            <a:pPr>
              <a:lnSpc>
                <a:spcPct val="150000"/>
              </a:lnSpc>
              <a:buFontTx/>
              <a:buBlip>
                <a:blip r:embed="rId2"/>
              </a:buBlip>
            </a:pPr>
            <a:r>
              <a:rPr lang="zh-CN" altLang="en-US" sz="2800" b="1" dirty="0" smtClean="0">
                <a:latin typeface="微软雅黑" pitchFamily="34" charset="-122"/>
                <a:ea typeface="微软雅黑" pitchFamily="34" charset="-122"/>
              </a:rPr>
              <a:t>医院信息平台建设背景</a:t>
            </a:r>
            <a:endParaRPr lang="en-US" altLang="zh-CN" sz="2800" b="1" dirty="0">
              <a:latin typeface="微软雅黑" pitchFamily="34" charset="-122"/>
              <a:ea typeface="微软雅黑" pitchFamily="34" charset="-122"/>
            </a:endParaRPr>
          </a:p>
          <a:p>
            <a:pPr>
              <a:lnSpc>
                <a:spcPct val="150000"/>
              </a:lnSpc>
              <a:buFontTx/>
              <a:buBlip>
                <a:blip r:embed="rId2"/>
              </a:buBlip>
            </a:pPr>
            <a:r>
              <a:rPr lang="zh-CN" altLang="en-US" sz="2800" b="1" dirty="0">
                <a:latin typeface="微软雅黑" pitchFamily="34" charset="-122"/>
                <a:ea typeface="微软雅黑" pitchFamily="34" charset="-122"/>
              </a:rPr>
              <a:t>医院信息化集成的必要性</a:t>
            </a:r>
            <a:endParaRPr lang="en-US" altLang="zh-CN" sz="2800" b="1" dirty="0">
              <a:latin typeface="微软雅黑" pitchFamily="34" charset="-122"/>
              <a:ea typeface="微软雅黑" pitchFamily="34" charset="-122"/>
            </a:endParaRPr>
          </a:p>
          <a:p>
            <a:pPr>
              <a:lnSpc>
                <a:spcPct val="150000"/>
              </a:lnSpc>
              <a:buFontTx/>
              <a:buBlip>
                <a:blip r:embed="rId2"/>
              </a:buBlip>
            </a:pPr>
            <a:r>
              <a:rPr lang="zh-CN" altLang="en-US" sz="2800" b="1" dirty="0">
                <a:latin typeface="微软雅黑" pitchFamily="34" charset="-122"/>
                <a:ea typeface="微软雅黑" pitchFamily="34" charset="-122"/>
              </a:rPr>
              <a:t>用友的信息化集成思路</a:t>
            </a:r>
            <a:endParaRPr lang="en-US" altLang="zh-CN" sz="2800" b="1" dirty="0">
              <a:latin typeface="微软雅黑" pitchFamily="34" charset="-122"/>
              <a:ea typeface="微软雅黑" pitchFamily="34" charset="-122"/>
            </a:endParaRPr>
          </a:p>
          <a:p>
            <a:pPr>
              <a:lnSpc>
                <a:spcPct val="150000"/>
              </a:lnSpc>
              <a:buFontTx/>
              <a:buBlip>
                <a:blip r:embed="rId2"/>
              </a:buBlip>
            </a:pPr>
            <a:r>
              <a:rPr lang="zh-CN" altLang="en-US" sz="2800" b="1" dirty="0">
                <a:latin typeface="微软雅黑" pitchFamily="34" charset="-122"/>
                <a:ea typeface="微软雅黑" pitchFamily="34" charset="-122"/>
              </a:rPr>
              <a:t>用友医院信息平台产品介绍</a:t>
            </a:r>
            <a:endParaRPr lang="en-US" altLang="zh-CN" sz="2800" b="1" dirty="0">
              <a:latin typeface="微软雅黑" pitchFamily="34" charset="-122"/>
              <a:ea typeface="微软雅黑" pitchFamily="34" charset="-122"/>
            </a:endParaRPr>
          </a:p>
          <a:p>
            <a:pPr>
              <a:lnSpc>
                <a:spcPct val="150000"/>
              </a:lnSpc>
            </a:pPr>
            <a:r>
              <a:rPr lang="zh-CN" altLang="en-US" sz="2800" b="1" dirty="0" smtClean="0">
                <a:latin typeface="微软雅黑" pitchFamily="34" charset="-122"/>
                <a:ea typeface="微软雅黑" pitchFamily="34" charset="-122"/>
              </a:rPr>
              <a:t>用友</a:t>
            </a:r>
            <a:r>
              <a:rPr lang="en-US" altLang="zh-CN" sz="2800" b="1" dirty="0" smtClean="0">
                <a:latin typeface="微软雅黑" pitchFamily="34" charset="-122"/>
                <a:ea typeface="微软雅黑" pitchFamily="34" charset="-122"/>
              </a:rPr>
              <a:t>UAP</a:t>
            </a:r>
            <a:r>
              <a:rPr lang="zh-CN" altLang="en-US" sz="2800" b="1" dirty="0" smtClean="0">
                <a:latin typeface="微软雅黑" pitchFamily="34" charset="-122"/>
                <a:ea typeface="微软雅黑" pitchFamily="34" charset="-122"/>
              </a:rPr>
              <a:t>平台介绍</a:t>
            </a:r>
            <a:endParaRPr lang="en-US" altLang="zh-CN" sz="2800" b="1" dirty="0">
              <a:latin typeface="微软雅黑" pitchFamily="34" charset="-122"/>
              <a:ea typeface="微软雅黑" pitchFamily="34" charset="-122"/>
            </a:endParaRPr>
          </a:p>
          <a:p>
            <a:pPr>
              <a:lnSpc>
                <a:spcPct val="150000"/>
              </a:lnSpc>
            </a:pPr>
            <a:r>
              <a:rPr lang="zh-CN" altLang="en-US" sz="2800" b="1" dirty="0" smtClean="0">
                <a:latin typeface="微软雅黑" pitchFamily="34" charset="-122"/>
                <a:ea typeface="微软雅黑" pitchFamily="34" charset="-122"/>
              </a:rPr>
              <a:t>案例分享</a:t>
            </a:r>
            <a:endParaRPr lang="en-US" altLang="zh-CN" sz="2800" b="1" dirty="0">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用友</a:t>
            </a:r>
            <a:r>
              <a:rPr lang="en-US" altLang="zh-CN" b="1" kern="1200" dirty="0" smtClean="0">
                <a:solidFill>
                  <a:srgbClr val="C0504D"/>
                </a:solidFill>
                <a:latin typeface="微软雅黑" pitchFamily="34" charset="-122"/>
                <a:ea typeface="微软雅黑" pitchFamily="34" charset="-122"/>
              </a:rPr>
              <a:t>UAP</a:t>
            </a:r>
            <a:r>
              <a:rPr lang="zh-CN" altLang="en-US" b="1" kern="1200" dirty="0" smtClean="0">
                <a:solidFill>
                  <a:srgbClr val="C0504D"/>
                </a:solidFill>
                <a:latin typeface="微软雅黑" pitchFamily="34" charset="-122"/>
                <a:ea typeface="微软雅黑" pitchFamily="34" charset="-122"/>
              </a:rPr>
              <a:t>（</a:t>
            </a:r>
            <a:r>
              <a:rPr lang="en-US" altLang="zh-CN" b="1" kern="1200" dirty="0">
                <a:solidFill>
                  <a:srgbClr val="C0504D"/>
                </a:solidFill>
                <a:latin typeface="微软雅黑" pitchFamily="34" charset="-122"/>
                <a:ea typeface="微软雅黑" pitchFamily="34" charset="-122"/>
              </a:rPr>
              <a:t>Unified Application Platform</a:t>
            </a:r>
            <a:r>
              <a:rPr lang="zh-CN" altLang="en-US" b="1" kern="1200" dirty="0">
                <a:solidFill>
                  <a:srgbClr val="C0504D"/>
                </a:solidFill>
                <a:latin typeface="微软雅黑" pitchFamily="34" charset="-122"/>
                <a:ea typeface="微软雅黑" pitchFamily="34" charset="-122"/>
              </a:rPr>
              <a:t>）</a:t>
            </a:r>
          </a:p>
        </p:txBody>
      </p:sp>
      <p:sp>
        <p:nvSpPr>
          <p:cNvPr id="6" name="圆角矩形 5"/>
          <p:cNvSpPr/>
          <p:nvPr/>
        </p:nvSpPr>
        <p:spPr bwMode="auto">
          <a:xfrm>
            <a:off x="0" y="1314450"/>
            <a:ext cx="9144000" cy="360363"/>
          </a:xfrm>
          <a:prstGeom prst="round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b="1" dirty="0">
                <a:solidFill>
                  <a:srgbClr val="FFFFFF"/>
                </a:solidFill>
                <a:latin typeface="微软雅黑" panose="020B0503020204020204" pitchFamily="34" charset="-122"/>
                <a:ea typeface="微软雅黑" panose="020B0503020204020204" pitchFamily="34" charset="-122"/>
                <a:sym typeface="微软雅黑" pitchFamily="34" charset="-122"/>
              </a:rPr>
              <a:t>水平应用</a:t>
            </a:r>
          </a:p>
        </p:txBody>
      </p:sp>
      <p:sp>
        <p:nvSpPr>
          <p:cNvPr id="7" name="矩形 6"/>
          <p:cNvSpPr/>
          <p:nvPr/>
        </p:nvSpPr>
        <p:spPr bwMode="auto">
          <a:xfrm>
            <a:off x="1687513" y="1797050"/>
            <a:ext cx="1439862" cy="2541588"/>
          </a:xfrm>
          <a:prstGeom prst="rect">
            <a:avLst/>
          </a:prstGeom>
          <a:solidFill>
            <a:schemeClr val="bg1"/>
          </a:solidFill>
          <a:ln w="19050">
            <a:solidFill>
              <a:srgbClr val="B5B5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zh-CN" altLang="en-US" sz="1400" b="1" dirty="0">
                <a:solidFill>
                  <a:srgbClr val="E60012"/>
                </a:solidFill>
                <a:latin typeface="微软雅黑" pitchFamily="34" charset="-122"/>
                <a:ea typeface="微软雅黑" panose="020B0503020204020204" pitchFamily="34" charset="-122"/>
              </a:rPr>
              <a:t>①开发平台</a:t>
            </a:r>
            <a:r>
              <a:rPr lang="en-US" altLang="zh-CN" sz="1400" b="1" dirty="0">
                <a:solidFill>
                  <a:srgbClr val="E60012"/>
                </a:solidFill>
                <a:latin typeface="微软雅黑" pitchFamily="34" charset="-122"/>
                <a:ea typeface="微软雅黑" panose="020B0503020204020204" pitchFamily="34" charset="-122"/>
              </a:rPr>
              <a:t>(UAP-Studio) </a:t>
            </a:r>
            <a:endParaRPr lang="zh-CN" altLang="en-US" sz="1400" b="1" dirty="0">
              <a:solidFill>
                <a:srgbClr val="E60012"/>
              </a:solidFill>
              <a:latin typeface="微软雅黑" pitchFamily="34" charset="-122"/>
              <a:ea typeface="微软雅黑" panose="020B0503020204020204" pitchFamily="34" charset="-122"/>
            </a:endParaRPr>
          </a:p>
        </p:txBody>
      </p:sp>
      <p:sp>
        <p:nvSpPr>
          <p:cNvPr id="8" name="矩形 88"/>
          <p:cNvSpPr>
            <a:spLocks/>
          </p:cNvSpPr>
          <p:nvPr/>
        </p:nvSpPr>
        <p:spPr bwMode="auto">
          <a:xfrm>
            <a:off x="3200400" y="1797050"/>
            <a:ext cx="1511300" cy="2541588"/>
          </a:xfrm>
          <a:prstGeom prst="rect">
            <a:avLst/>
          </a:prstGeom>
          <a:solidFill>
            <a:schemeClr val="bg1"/>
          </a:solidFill>
          <a:ln w="19050">
            <a:solidFill>
              <a:srgbClr val="B5B5B6"/>
            </a:solidFill>
            <a:prstDash val="sysDash"/>
          </a:ln>
          <a:extLst/>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zh-CN" altLang="en-US" sz="1400" b="1" dirty="0">
                <a:solidFill>
                  <a:srgbClr val="E60012"/>
                </a:solidFill>
                <a:latin typeface="微软雅黑" panose="020B0503020204020204" pitchFamily="34" charset="-122"/>
                <a:ea typeface="微软雅黑" panose="020B0503020204020204" pitchFamily="34" charset="-122"/>
                <a:sym typeface="微软雅黑" pitchFamily="34" charset="-122"/>
              </a:rPr>
              <a:t>②集成平台</a:t>
            </a:r>
          </a:p>
          <a:p>
            <a:pPr algn="ctr">
              <a:defRPr/>
            </a:pPr>
            <a:endParaRPr lang="zh-CN" altLang="en-US" b="1" dirty="0">
              <a:solidFill>
                <a:srgbClr val="FFFFFF"/>
              </a:solidFill>
              <a:latin typeface="微软雅黑" panose="020B0503020204020204" pitchFamily="34" charset="-122"/>
              <a:ea typeface="微软雅黑" panose="020B0503020204020204" pitchFamily="34" charset="-122"/>
              <a:sym typeface="微软雅黑" pitchFamily="34" charset="-122"/>
            </a:endParaRPr>
          </a:p>
          <a:p>
            <a:pPr algn="ctr">
              <a:defRPr/>
            </a:pPr>
            <a:endParaRPr lang="zh-CN" altLang="en-US" b="1" dirty="0">
              <a:solidFill>
                <a:srgbClr val="FFFFFF"/>
              </a:solidFill>
              <a:latin typeface="微软雅黑" panose="020B0503020204020204" pitchFamily="34" charset="-122"/>
              <a:ea typeface="微软雅黑" panose="020B0503020204020204" pitchFamily="34" charset="-122"/>
              <a:sym typeface="微软雅黑" pitchFamily="34" charset="-122"/>
            </a:endParaRPr>
          </a:p>
          <a:p>
            <a:pPr algn="ctr">
              <a:defRPr/>
            </a:pPr>
            <a:endParaRPr lang="zh-CN" altLang="en-US" b="1" dirty="0">
              <a:solidFill>
                <a:srgbClr val="FFFFFF"/>
              </a:solidFill>
              <a:latin typeface="微软雅黑" panose="020B0503020204020204" pitchFamily="34" charset="-122"/>
              <a:ea typeface="微软雅黑" panose="020B0503020204020204" pitchFamily="34" charset="-122"/>
              <a:sym typeface="微软雅黑" pitchFamily="34" charset="-122"/>
            </a:endParaRPr>
          </a:p>
          <a:p>
            <a:pPr algn="ctr">
              <a:defRPr/>
            </a:pPr>
            <a:endParaRPr lang="zh-CN" altLang="en-US" b="1" dirty="0">
              <a:solidFill>
                <a:srgbClr val="FFFFFF"/>
              </a:solidFill>
              <a:latin typeface="微软雅黑" panose="020B0503020204020204" pitchFamily="34" charset="-122"/>
              <a:ea typeface="微软雅黑" panose="020B0503020204020204" pitchFamily="34" charset="-122"/>
              <a:sym typeface="微软雅黑" pitchFamily="34" charset="-122"/>
            </a:endParaRPr>
          </a:p>
        </p:txBody>
      </p:sp>
      <p:sp>
        <p:nvSpPr>
          <p:cNvPr id="9" name="矩形 73"/>
          <p:cNvSpPr>
            <a:spLocks/>
          </p:cNvSpPr>
          <p:nvPr/>
        </p:nvSpPr>
        <p:spPr bwMode="auto">
          <a:xfrm>
            <a:off x="4783138" y="1797050"/>
            <a:ext cx="1512887" cy="2541588"/>
          </a:xfrm>
          <a:prstGeom prst="rect">
            <a:avLst/>
          </a:prstGeom>
          <a:solidFill>
            <a:schemeClr val="bg1"/>
          </a:solidFill>
          <a:ln w="19050">
            <a:solidFill>
              <a:srgbClr val="B5B5B6"/>
            </a:solidFill>
            <a:prstDash val="sysDash"/>
          </a:ln>
          <a:extLst/>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zh-CN" altLang="en-US" sz="1400" b="1" dirty="0">
                <a:solidFill>
                  <a:srgbClr val="E60012"/>
                </a:solidFill>
                <a:latin typeface="微软雅黑" panose="020B0503020204020204" pitchFamily="34" charset="-122"/>
                <a:ea typeface="微软雅黑" panose="020B0503020204020204" pitchFamily="34" charset="-122"/>
                <a:sym typeface="微软雅黑" pitchFamily="34" charset="-122"/>
              </a:rPr>
              <a:t>③动态建模平台</a:t>
            </a:r>
          </a:p>
        </p:txBody>
      </p:sp>
      <p:sp>
        <p:nvSpPr>
          <p:cNvPr id="10" name="圆角矩形 9"/>
          <p:cNvSpPr/>
          <p:nvPr/>
        </p:nvSpPr>
        <p:spPr bwMode="auto">
          <a:xfrm>
            <a:off x="1831975" y="2335213"/>
            <a:ext cx="1149350" cy="600075"/>
          </a:xfrm>
          <a:prstGeom prst="roundRect">
            <a:avLst/>
          </a:prstGeom>
          <a:noFill/>
          <a:ln w="12700">
            <a:solidFill>
              <a:srgbClr val="E60012"/>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lstStyle/>
          <a:p>
            <a:pPr algn="ct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集成开发环境</a:t>
            </a:r>
            <a:endParaRPr lang="en-US" altLang="zh-CN" sz="1200" b="1" dirty="0">
              <a:solidFill>
                <a:srgbClr val="000000">
                  <a:lumMod val="75000"/>
                  <a:lumOff val="25000"/>
                </a:srgbClr>
              </a:solidFill>
              <a:latin typeface="微软雅黑" panose="020B0503020204020204" pitchFamily="34" charset="-122"/>
              <a:ea typeface="微软雅黑" panose="020B0503020204020204" pitchFamily="34" charset="-122"/>
            </a:endParaRPr>
          </a:p>
          <a:p>
            <a:pPr algn="ctr"/>
            <a:r>
              <a:rPr lang="en-US" altLang="zh-CN" sz="900" b="1" dirty="0">
                <a:solidFill>
                  <a:srgbClr val="000000">
                    <a:lumMod val="75000"/>
                    <a:lumOff val="25000"/>
                  </a:srgbClr>
                </a:solidFill>
                <a:latin typeface="微软雅黑" panose="020B0503020204020204" pitchFamily="34" charset="-122"/>
                <a:ea typeface="微软雅黑" panose="020B0503020204020204" pitchFamily="34" charset="-122"/>
              </a:rPr>
              <a:t>RIA</a:t>
            </a:r>
            <a:r>
              <a:rPr lang="zh-CN" altLang="en-US" sz="900" b="1" dirty="0">
                <a:solidFill>
                  <a:srgbClr val="000000">
                    <a:lumMod val="75000"/>
                    <a:lumOff val="25000"/>
                  </a:srgbClr>
                </a:solidFill>
                <a:latin typeface="微软雅黑" panose="020B0503020204020204" pitchFamily="34" charset="-122"/>
                <a:ea typeface="微软雅黑" panose="020B0503020204020204" pitchFamily="34" charset="-122"/>
              </a:rPr>
              <a:t>、</a:t>
            </a:r>
            <a:r>
              <a:rPr lang="en-US" altLang="zh-CN" sz="900" b="1" dirty="0">
                <a:solidFill>
                  <a:srgbClr val="000000">
                    <a:lumMod val="75000"/>
                    <a:lumOff val="25000"/>
                  </a:srgbClr>
                </a:solidFill>
                <a:latin typeface="微软雅黑" panose="020B0503020204020204" pitchFamily="34" charset="-122"/>
                <a:ea typeface="微软雅黑" panose="020B0503020204020204" pitchFamily="34" charset="-122"/>
              </a:rPr>
              <a:t>Web</a:t>
            </a:r>
            <a:r>
              <a:rPr lang="zh-CN" altLang="en-US" sz="900" b="1" dirty="0">
                <a:solidFill>
                  <a:srgbClr val="000000">
                    <a:lumMod val="75000"/>
                    <a:lumOff val="25000"/>
                  </a:srgbClr>
                </a:solidFill>
                <a:latin typeface="微软雅黑" panose="020B0503020204020204" pitchFamily="34" charset="-122"/>
                <a:ea typeface="微软雅黑" panose="020B0503020204020204" pitchFamily="34" charset="-122"/>
              </a:rPr>
              <a:t>、移动、</a:t>
            </a:r>
            <a:endParaRPr lang="en-US" altLang="zh-CN" sz="900" b="1" dirty="0">
              <a:solidFill>
                <a:srgbClr val="000000">
                  <a:lumMod val="75000"/>
                  <a:lumOff val="25000"/>
                </a:srgbClr>
              </a:solidFill>
              <a:latin typeface="微软雅黑" panose="020B0503020204020204" pitchFamily="34" charset="-122"/>
              <a:ea typeface="微软雅黑" panose="020B0503020204020204" pitchFamily="34" charset="-122"/>
            </a:endParaRPr>
          </a:p>
          <a:p>
            <a:pPr algn="ctr"/>
            <a:r>
              <a:rPr lang="zh-CN" altLang="en-US" sz="900" b="1" dirty="0">
                <a:solidFill>
                  <a:srgbClr val="000000">
                    <a:lumMod val="75000"/>
                    <a:lumOff val="25000"/>
                  </a:srgbClr>
                </a:solidFill>
                <a:latin typeface="微软雅黑" panose="020B0503020204020204" pitchFamily="34" charset="-122"/>
                <a:ea typeface="微软雅黑" panose="020B0503020204020204" pitchFamily="34" charset="-122"/>
              </a:rPr>
              <a:t>社交、</a:t>
            </a:r>
            <a:r>
              <a:rPr lang="en-US" altLang="zh-CN" sz="900" b="1" dirty="0">
                <a:solidFill>
                  <a:srgbClr val="000000">
                    <a:lumMod val="75000"/>
                    <a:lumOff val="25000"/>
                  </a:srgbClr>
                </a:solidFill>
                <a:latin typeface="微软雅黑" panose="020B0503020204020204" pitchFamily="34" charset="-122"/>
                <a:ea typeface="微软雅黑" panose="020B0503020204020204" pitchFamily="34" charset="-122"/>
              </a:rPr>
              <a:t>BI</a:t>
            </a:r>
            <a:r>
              <a:rPr lang="zh-CN" altLang="en-US" sz="900" b="1" dirty="0">
                <a:solidFill>
                  <a:srgbClr val="000000">
                    <a:lumMod val="75000"/>
                    <a:lumOff val="25000"/>
                  </a:srgbClr>
                </a:solidFill>
                <a:latin typeface="微软雅黑" panose="020B0503020204020204" pitchFamily="34" charset="-122"/>
                <a:ea typeface="微软雅黑" panose="020B0503020204020204" pitchFamily="34" charset="-122"/>
              </a:rPr>
              <a:t>、电子商务</a:t>
            </a:r>
            <a:endParaRPr lang="en-US" altLang="zh-CN" sz="900" b="1"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11" name="圆角矩形 10"/>
          <p:cNvSpPr/>
          <p:nvPr/>
        </p:nvSpPr>
        <p:spPr bwMode="auto">
          <a:xfrm>
            <a:off x="1831975" y="3903663"/>
            <a:ext cx="1149350" cy="339725"/>
          </a:xfrm>
          <a:prstGeom prst="roundRect">
            <a:avLst/>
          </a:prstGeom>
          <a:noFill/>
          <a:ln w="12700">
            <a:solidFill>
              <a:srgbClr val="E60012"/>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lstStyle/>
          <a:p>
            <a:pPr algn="ct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发布管理</a:t>
            </a:r>
          </a:p>
        </p:txBody>
      </p:sp>
      <p:sp>
        <p:nvSpPr>
          <p:cNvPr id="12" name="圆角矩形 11"/>
          <p:cNvSpPr/>
          <p:nvPr/>
        </p:nvSpPr>
        <p:spPr bwMode="auto">
          <a:xfrm>
            <a:off x="1831975" y="3016250"/>
            <a:ext cx="1149350" cy="371475"/>
          </a:xfrm>
          <a:prstGeom prst="roundRect">
            <a:avLst/>
          </a:prstGeom>
          <a:noFill/>
          <a:ln w="12700">
            <a:solidFill>
              <a:srgbClr val="E60012"/>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lstStyle/>
          <a:p>
            <a:pPr algn="ct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测试系统</a:t>
            </a:r>
          </a:p>
        </p:txBody>
      </p:sp>
      <p:sp>
        <p:nvSpPr>
          <p:cNvPr id="13" name="圆角矩形 12"/>
          <p:cNvSpPr/>
          <p:nvPr/>
        </p:nvSpPr>
        <p:spPr bwMode="auto">
          <a:xfrm>
            <a:off x="1831975" y="3459163"/>
            <a:ext cx="1149350" cy="371475"/>
          </a:xfrm>
          <a:prstGeom prst="roundRect">
            <a:avLst/>
          </a:prstGeom>
          <a:noFill/>
          <a:ln w="12700">
            <a:solidFill>
              <a:srgbClr val="E60012"/>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lstStyle/>
          <a:p>
            <a:pPr algn="ct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软件资产管理</a:t>
            </a:r>
          </a:p>
        </p:txBody>
      </p:sp>
      <p:sp>
        <p:nvSpPr>
          <p:cNvPr id="14" name="圆角矩形 13"/>
          <p:cNvSpPr/>
          <p:nvPr/>
        </p:nvSpPr>
        <p:spPr bwMode="auto">
          <a:xfrm>
            <a:off x="0" y="914400"/>
            <a:ext cx="9144000" cy="3603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b="1" dirty="0">
                <a:solidFill>
                  <a:srgbClr val="000000">
                    <a:lumMod val="75000"/>
                    <a:lumOff val="25000"/>
                  </a:srgbClr>
                </a:solidFill>
                <a:latin typeface="微软雅黑" panose="020B0503020204020204" pitchFamily="34" charset="-122"/>
                <a:ea typeface="微软雅黑" panose="020B0503020204020204" pitchFamily="34" charset="-122"/>
                <a:sym typeface="微软雅黑" pitchFamily="34" charset="-122"/>
              </a:rPr>
              <a:t>行业应用</a:t>
            </a:r>
          </a:p>
        </p:txBody>
      </p:sp>
      <p:sp>
        <p:nvSpPr>
          <p:cNvPr id="15" name="矩形 14"/>
          <p:cNvSpPr/>
          <p:nvPr/>
        </p:nvSpPr>
        <p:spPr bwMode="auto">
          <a:xfrm>
            <a:off x="1343025" y="958850"/>
            <a:ext cx="7500938" cy="260350"/>
          </a:xfrm>
          <a:prstGeom prst="rect">
            <a:avLst/>
          </a:prstGeom>
          <a:noFill/>
          <a:ln w="19050">
            <a:noFill/>
            <a:prstDash val="sysDash"/>
            <a:miter lim="800000"/>
            <a:headEnd/>
            <a:tailEnd/>
          </a:ln>
        </p:spPr>
        <p:txBody>
          <a:bodyPr wrap="none"/>
          <a:lstStyle/>
          <a:p>
            <a:pPr>
              <a:defRPr/>
            </a:pPr>
            <a:r>
              <a:rPr lang="zh-CN" altLang="en-US" sz="1400" b="1" dirty="0">
                <a:solidFill>
                  <a:srgbClr val="000000">
                    <a:lumMod val="75000"/>
                    <a:lumOff val="25000"/>
                  </a:srgbClr>
                </a:solidFill>
                <a:latin typeface="微软雅黑" pitchFamily="34" charset="-122"/>
                <a:ea typeface="微软雅黑" pitchFamily="34" charset="-122"/>
                <a:sym typeface="微软雅黑" pitchFamily="34" charset="-122"/>
              </a:rPr>
              <a:t>制造</a:t>
            </a:r>
            <a:r>
              <a:rPr lang="en-US" altLang="zh-CN" sz="1400" b="1" dirty="0">
                <a:solidFill>
                  <a:srgbClr val="000000">
                    <a:lumMod val="75000"/>
                    <a:lumOff val="25000"/>
                  </a:srgbClr>
                </a:solidFill>
                <a:latin typeface="微软雅黑" pitchFamily="34" charset="-122"/>
                <a:ea typeface="微软雅黑" pitchFamily="34" charset="-122"/>
                <a:sym typeface="微软雅黑" pitchFamily="34" charset="-122"/>
              </a:rPr>
              <a:t>         </a:t>
            </a:r>
            <a:r>
              <a:rPr lang="zh-CN" altLang="zh-CN" sz="1400" b="1" dirty="0">
                <a:solidFill>
                  <a:srgbClr val="000000">
                    <a:lumMod val="75000"/>
                    <a:lumOff val="25000"/>
                  </a:srgbClr>
                </a:solidFill>
                <a:latin typeface="微软雅黑" pitchFamily="34" charset="-122"/>
                <a:ea typeface="微软雅黑" pitchFamily="34" charset="-122"/>
                <a:sym typeface="微软雅黑" pitchFamily="34" charset="-122"/>
              </a:rPr>
              <a:t>医疗</a:t>
            </a:r>
            <a:r>
              <a:rPr lang="en-US" altLang="zh-CN" sz="1400" b="1" dirty="0">
                <a:solidFill>
                  <a:srgbClr val="000000">
                    <a:lumMod val="75000"/>
                    <a:lumOff val="25000"/>
                  </a:srgbClr>
                </a:solidFill>
                <a:latin typeface="微软雅黑" pitchFamily="34" charset="-122"/>
                <a:ea typeface="微软雅黑" pitchFamily="34" charset="-122"/>
                <a:sym typeface="微软雅黑" pitchFamily="34" charset="-122"/>
              </a:rPr>
              <a:t>         </a:t>
            </a:r>
            <a:r>
              <a:rPr lang="zh-CN" altLang="en-US" sz="1400" b="1" dirty="0">
                <a:solidFill>
                  <a:srgbClr val="000000">
                    <a:lumMod val="75000"/>
                    <a:lumOff val="25000"/>
                  </a:srgbClr>
                </a:solidFill>
                <a:latin typeface="微软雅黑" pitchFamily="34" charset="-122"/>
                <a:ea typeface="微软雅黑" pitchFamily="34" charset="-122"/>
                <a:sym typeface="微软雅黑" pitchFamily="34" charset="-122"/>
              </a:rPr>
              <a:t>公共服务</a:t>
            </a:r>
            <a:r>
              <a:rPr lang="en-US" altLang="zh-CN" sz="1400" b="1" dirty="0">
                <a:solidFill>
                  <a:srgbClr val="000000">
                    <a:lumMod val="75000"/>
                    <a:lumOff val="25000"/>
                  </a:srgbClr>
                </a:solidFill>
                <a:latin typeface="微软雅黑" pitchFamily="34" charset="-122"/>
                <a:ea typeface="微软雅黑" pitchFamily="34" charset="-122"/>
                <a:sym typeface="微软雅黑" pitchFamily="34" charset="-122"/>
              </a:rPr>
              <a:t>         </a:t>
            </a:r>
            <a:r>
              <a:rPr lang="zh-CN" altLang="zh-CN" sz="1400" b="1" dirty="0">
                <a:solidFill>
                  <a:srgbClr val="000000">
                    <a:lumMod val="75000"/>
                    <a:lumOff val="25000"/>
                  </a:srgbClr>
                </a:solidFill>
                <a:latin typeface="微软雅黑" pitchFamily="34" charset="-122"/>
                <a:ea typeface="微软雅黑" pitchFamily="34" charset="-122"/>
                <a:sym typeface="微软雅黑" pitchFamily="34" charset="-122"/>
              </a:rPr>
              <a:t>金融</a:t>
            </a:r>
            <a:r>
              <a:rPr lang="en-US" altLang="zh-CN" sz="1400" b="1" dirty="0">
                <a:solidFill>
                  <a:srgbClr val="000000">
                    <a:lumMod val="75000"/>
                    <a:lumOff val="25000"/>
                  </a:srgbClr>
                </a:solidFill>
                <a:latin typeface="微软雅黑" pitchFamily="34" charset="-122"/>
                <a:ea typeface="微软雅黑" pitchFamily="34" charset="-122"/>
                <a:sym typeface="微软雅黑" pitchFamily="34" charset="-122"/>
              </a:rPr>
              <a:t>         </a:t>
            </a:r>
            <a:r>
              <a:rPr lang="zh-CN" altLang="zh-CN" sz="1400" b="1" dirty="0">
                <a:solidFill>
                  <a:srgbClr val="000000">
                    <a:lumMod val="75000"/>
                    <a:lumOff val="25000"/>
                  </a:srgbClr>
                </a:solidFill>
                <a:latin typeface="微软雅黑" pitchFamily="34" charset="-122"/>
                <a:ea typeface="微软雅黑" pitchFamily="34" charset="-122"/>
                <a:sym typeface="微软雅黑" pitchFamily="34" charset="-122"/>
              </a:rPr>
              <a:t>流通服务</a:t>
            </a:r>
            <a:r>
              <a:rPr lang="en-US" altLang="zh-CN" sz="1400" b="1" dirty="0">
                <a:solidFill>
                  <a:srgbClr val="000000">
                    <a:lumMod val="75000"/>
                    <a:lumOff val="25000"/>
                  </a:srgbClr>
                </a:solidFill>
                <a:latin typeface="微软雅黑" pitchFamily="34" charset="-122"/>
                <a:ea typeface="微软雅黑" pitchFamily="34" charset="-122"/>
                <a:sym typeface="微软雅黑" pitchFamily="34" charset="-122"/>
              </a:rPr>
              <a:t>         </a:t>
            </a:r>
            <a:r>
              <a:rPr lang="zh-CN" altLang="zh-CN" sz="1400" b="1" dirty="0">
                <a:solidFill>
                  <a:srgbClr val="000000">
                    <a:lumMod val="75000"/>
                    <a:lumOff val="25000"/>
                  </a:srgbClr>
                </a:solidFill>
                <a:latin typeface="微软雅黑" pitchFamily="34" charset="-122"/>
                <a:ea typeface="微软雅黑" pitchFamily="34" charset="-122"/>
                <a:sym typeface="微软雅黑" pitchFamily="34" charset="-122"/>
              </a:rPr>
              <a:t>汽车</a:t>
            </a:r>
            <a:r>
              <a:rPr lang="en-US" altLang="zh-CN" sz="1400" b="1" dirty="0">
                <a:solidFill>
                  <a:srgbClr val="000000">
                    <a:lumMod val="75000"/>
                    <a:lumOff val="25000"/>
                  </a:srgbClr>
                </a:solidFill>
                <a:latin typeface="微软雅黑" pitchFamily="34" charset="-122"/>
                <a:ea typeface="微软雅黑" pitchFamily="34" charset="-122"/>
                <a:sym typeface="微软雅黑" pitchFamily="34" charset="-122"/>
              </a:rPr>
              <a:t>         </a:t>
            </a:r>
            <a:r>
              <a:rPr lang="zh-CN" altLang="en-US" sz="1400" b="1" dirty="0">
                <a:solidFill>
                  <a:srgbClr val="000000">
                    <a:lumMod val="75000"/>
                    <a:lumOff val="25000"/>
                  </a:srgbClr>
                </a:solidFill>
                <a:latin typeface="微软雅黑" pitchFamily="34" charset="-122"/>
                <a:ea typeface="微软雅黑" pitchFamily="34" charset="-122"/>
                <a:sym typeface="微软雅黑" pitchFamily="34" charset="-122"/>
              </a:rPr>
              <a:t>房地产         教育</a:t>
            </a:r>
          </a:p>
        </p:txBody>
      </p:sp>
      <p:grpSp>
        <p:nvGrpSpPr>
          <p:cNvPr id="72717" name="组合 160"/>
          <p:cNvGrpSpPr>
            <a:grpSpLocks/>
          </p:cNvGrpSpPr>
          <p:nvPr/>
        </p:nvGrpSpPr>
        <p:grpSpPr bwMode="auto">
          <a:xfrm>
            <a:off x="8024813" y="1797050"/>
            <a:ext cx="747712" cy="4932363"/>
            <a:chOff x="8024202" y="1607023"/>
            <a:chExt cx="748212" cy="4931893"/>
          </a:xfrm>
        </p:grpSpPr>
        <p:sp>
          <p:nvSpPr>
            <p:cNvPr id="17" name="矩形 16"/>
            <p:cNvSpPr/>
            <p:nvPr/>
          </p:nvSpPr>
          <p:spPr bwMode="auto">
            <a:xfrm>
              <a:off x="8024202" y="1607023"/>
              <a:ext cx="748212" cy="4931893"/>
            </a:xfrm>
            <a:prstGeom prst="rect">
              <a:avLst/>
            </a:prstGeom>
            <a:solidFill>
              <a:schemeClr val="bg2"/>
            </a:solidFill>
            <a:ln w="22225">
              <a:noFill/>
              <a:prstDash val="sysDash"/>
              <a:headEnd type="none" w="med" len="med"/>
              <a:tailEnd type="none" w="med" len="med"/>
            </a:ln>
            <a:effectLst>
              <a:outerShdw blurRad="63500" dist="23000" dir="540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a:lstStyle/>
            <a:p>
              <a:pPr algn="ct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安全</a:t>
              </a:r>
            </a:p>
          </p:txBody>
        </p:sp>
        <p:sp>
          <p:nvSpPr>
            <p:cNvPr id="18" name="AutoShape 11"/>
            <p:cNvSpPr>
              <a:spLocks noChangeArrowheads="1"/>
            </p:cNvSpPr>
            <p:nvPr/>
          </p:nvSpPr>
          <p:spPr bwMode="auto">
            <a:xfrm>
              <a:off x="8168761" y="1895920"/>
              <a:ext cx="428912" cy="1250831"/>
            </a:xfrm>
            <a:prstGeom prst="roundRect">
              <a:avLst>
                <a:gd name="adj" fmla="val 16667"/>
              </a:avLst>
            </a:prstGeom>
            <a:solidFill>
              <a:schemeClr val="bg1"/>
            </a:solidFill>
            <a:ln w="12700" cap="flat" cmpd="sng" algn="ctr">
              <a:noFill/>
              <a:prstDash val="solid"/>
              <a:round/>
              <a:headEnd type="none" w="med" len="med"/>
              <a:tailEnd type="none" w="med" len="med"/>
            </a:ln>
            <a:effectLst/>
          </p:spPr>
          <p:txBody>
            <a:bodyPr vert="eaVert" wrap="none" anchor="ctr"/>
            <a:lstStyle/>
            <a:p>
              <a:pPr algn="ctr">
                <a:defRPr/>
              </a:pPr>
              <a:r>
                <a:rPr lang="zh-CN" altLang="en-US" sz="1400" b="1" dirty="0">
                  <a:solidFill>
                    <a:srgbClr val="000000">
                      <a:lumMod val="75000"/>
                      <a:lumOff val="25000"/>
                    </a:srgbClr>
                  </a:solidFill>
                  <a:latin typeface="微软雅黑" pitchFamily="34" charset="-122"/>
                  <a:ea typeface="微软雅黑" pitchFamily="34" charset="-122"/>
                </a:rPr>
                <a:t>身份认证与授权</a:t>
              </a:r>
              <a:endParaRPr lang="en-US" altLang="zh-CN" sz="1400" b="1" dirty="0">
                <a:solidFill>
                  <a:srgbClr val="000000">
                    <a:lumMod val="75000"/>
                    <a:lumOff val="25000"/>
                  </a:srgbClr>
                </a:solidFill>
                <a:latin typeface="微软雅黑" pitchFamily="34" charset="-122"/>
                <a:ea typeface="微软雅黑" pitchFamily="34" charset="-122"/>
              </a:endParaRPr>
            </a:p>
          </p:txBody>
        </p:sp>
        <p:sp>
          <p:nvSpPr>
            <p:cNvPr id="19" name="AutoShape 11"/>
            <p:cNvSpPr>
              <a:spLocks noChangeArrowheads="1"/>
            </p:cNvSpPr>
            <p:nvPr/>
          </p:nvSpPr>
          <p:spPr bwMode="auto">
            <a:xfrm>
              <a:off x="8168761" y="3199134"/>
              <a:ext cx="432089" cy="1133367"/>
            </a:xfrm>
            <a:prstGeom prst="roundRect">
              <a:avLst>
                <a:gd name="adj" fmla="val 16667"/>
              </a:avLst>
            </a:prstGeom>
            <a:solidFill>
              <a:schemeClr val="bg1"/>
            </a:solidFill>
            <a:ln w="12700" cap="flat" cmpd="sng" algn="ctr">
              <a:noFill/>
              <a:prstDash val="solid"/>
              <a:round/>
              <a:headEnd type="none" w="med" len="med"/>
              <a:tailEnd type="none" w="med" len="med"/>
            </a:ln>
            <a:effectLst/>
          </p:spPr>
          <p:txBody>
            <a:bodyPr vert="eaVert" wrap="none" anchor="ctr"/>
            <a:lstStyle/>
            <a:p>
              <a:pPr algn="ctr">
                <a:defRPr/>
              </a:pPr>
              <a:r>
                <a:rPr lang="zh-CN" altLang="en-US" sz="1400" b="1" dirty="0">
                  <a:solidFill>
                    <a:srgbClr val="000000">
                      <a:lumMod val="75000"/>
                      <a:lumOff val="25000"/>
                    </a:srgbClr>
                  </a:solidFill>
                  <a:latin typeface="微软雅黑" pitchFamily="34" charset="-122"/>
                  <a:ea typeface="微软雅黑" pitchFamily="34" charset="-122"/>
                </a:rPr>
                <a:t>安全检测</a:t>
              </a:r>
              <a:endParaRPr lang="en-US" altLang="zh-CN" sz="1400" b="1" dirty="0">
                <a:solidFill>
                  <a:srgbClr val="000000">
                    <a:lumMod val="75000"/>
                    <a:lumOff val="25000"/>
                  </a:srgbClr>
                </a:solidFill>
                <a:latin typeface="微软雅黑" pitchFamily="34" charset="-122"/>
                <a:ea typeface="微软雅黑" pitchFamily="34" charset="-122"/>
              </a:endParaRPr>
            </a:p>
          </p:txBody>
        </p:sp>
        <p:sp>
          <p:nvSpPr>
            <p:cNvPr id="20" name="AutoShape 11"/>
            <p:cNvSpPr>
              <a:spLocks noChangeArrowheads="1"/>
            </p:cNvSpPr>
            <p:nvPr/>
          </p:nvSpPr>
          <p:spPr bwMode="auto">
            <a:xfrm>
              <a:off x="8168761" y="4384883"/>
              <a:ext cx="432089" cy="936536"/>
            </a:xfrm>
            <a:prstGeom prst="roundRect">
              <a:avLst>
                <a:gd name="adj" fmla="val 16667"/>
              </a:avLst>
            </a:prstGeom>
            <a:solidFill>
              <a:schemeClr val="bg1"/>
            </a:solidFill>
            <a:ln w="12700" cap="flat" cmpd="sng" algn="ctr">
              <a:noFill/>
              <a:prstDash val="solid"/>
              <a:round/>
              <a:headEnd type="none" w="med" len="med"/>
              <a:tailEnd type="none" w="med" len="med"/>
            </a:ln>
            <a:effectLst/>
          </p:spPr>
          <p:txBody>
            <a:bodyPr vert="eaVert" wrap="none" anchor="ctr"/>
            <a:lstStyle/>
            <a:p>
              <a:pPr algn="ctr">
                <a:defRPr/>
              </a:pPr>
              <a:r>
                <a:rPr lang="zh-CN" altLang="en-US" sz="1400" b="1" dirty="0">
                  <a:solidFill>
                    <a:srgbClr val="000000">
                      <a:lumMod val="75000"/>
                      <a:lumOff val="25000"/>
                    </a:srgbClr>
                  </a:solidFill>
                  <a:latin typeface="微软雅黑" pitchFamily="34" charset="-122"/>
                  <a:ea typeface="微软雅黑" pitchFamily="34" charset="-122"/>
                </a:rPr>
                <a:t>数据防护</a:t>
              </a:r>
              <a:endParaRPr lang="en-US" altLang="zh-CN" sz="1400" b="1" dirty="0">
                <a:solidFill>
                  <a:srgbClr val="000000">
                    <a:lumMod val="75000"/>
                    <a:lumOff val="25000"/>
                  </a:srgbClr>
                </a:solidFill>
                <a:latin typeface="微软雅黑" pitchFamily="34" charset="-122"/>
                <a:ea typeface="微软雅黑" pitchFamily="34" charset="-122"/>
              </a:endParaRPr>
            </a:p>
          </p:txBody>
        </p:sp>
        <p:sp>
          <p:nvSpPr>
            <p:cNvPr id="21" name="AutoShape 11"/>
            <p:cNvSpPr>
              <a:spLocks noChangeArrowheads="1"/>
            </p:cNvSpPr>
            <p:nvPr/>
          </p:nvSpPr>
          <p:spPr bwMode="auto">
            <a:xfrm>
              <a:off x="8168761" y="5373802"/>
              <a:ext cx="432089" cy="1007966"/>
            </a:xfrm>
            <a:prstGeom prst="roundRect">
              <a:avLst>
                <a:gd name="adj" fmla="val 16667"/>
              </a:avLst>
            </a:prstGeom>
            <a:solidFill>
              <a:schemeClr val="bg1"/>
            </a:solidFill>
            <a:ln w="12700" cap="flat" cmpd="sng" algn="ctr">
              <a:noFill/>
              <a:prstDash val="solid"/>
              <a:round/>
              <a:headEnd type="none" w="med" len="med"/>
              <a:tailEnd type="none" w="med" len="med"/>
            </a:ln>
            <a:effectLst/>
          </p:spPr>
          <p:txBody>
            <a:bodyPr vert="eaVert" wrap="none" anchor="ctr"/>
            <a:lstStyle/>
            <a:p>
              <a:pPr algn="ctr">
                <a:defRPr/>
              </a:pPr>
              <a:r>
                <a:rPr lang="zh-CN" altLang="en-US" sz="1400" b="1" dirty="0">
                  <a:solidFill>
                    <a:srgbClr val="000000">
                      <a:lumMod val="75000"/>
                      <a:lumOff val="25000"/>
                    </a:srgbClr>
                  </a:solidFill>
                  <a:latin typeface="微软雅黑" pitchFamily="34" charset="-122"/>
                  <a:ea typeface="微软雅黑" pitchFamily="34" charset="-122"/>
                </a:rPr>
                <a:t>日志与审计</a:t>
              </a:r>
              <a:endParaRPr lang="en-US" altLang="zh-CN" sz="1400" b="1" dirty="0">
                <a:solidFill>
                  <a:srgbClr val="000000">
                    <a:lumMod val="75000"/>
                    <a:lumOff val="25000"/>
                  </a:srgbClr>
                </a:solidFill>
                <a:latin typeface="微软雅黑" pitchFamily="34" charset="-122"/>
                <a:ea typeface="微软雅黑" pitchFamily="34" charset="-122"/>
              </a:endParaRPr>
            </a:p>
          </p:txBody>
        </p:sp>
      </p:grpSp>
      <p:grpSp>
        <p:nvGrpSpPr>
          <p:cNvPr id="72718" name="组合 135"/>
          <p:cNvGrpSpPr>
            <a:grpSpLocks/>
          </p:cNvGrpSpPr>
          <p:nvPr/>
        </p:nvGrpSpPr>
        <p:grpSpPr bwMode="auto">
          <a:xfrm>
            <a:off x="1687513" y="4371975"/>
            <a:ext cx="6192837" cy="817563"/>
            <a:chOff x="1744649" y="4031286"/>
            <a:chExt cx="6192688" cy="816940"/>
          </a:xfrm>
        </p:grpSpPr>
        <p:sp>
          <p:nvSpPr>
            <p:cNvPr id="23" name="矩形 22"/>
            <p:cNvSpPr/>
            <p:nvPr/>
          </p:nvSpPr>
          <p:spPr bwMode="auto">
            <a:xfrm>
              <a:off x="1744649" y="4031286"/>
              <a:ext cx="6192688" cy="816940"/>
            </a:xfrm>
            <a:prstGeom prst="rect">
              <a:avLst/>
            </a:prstGeom>
            <a:solidFill>
              <a:schemeClr val="bg1"/>
            </a:solidFill>
            <a:ln w="9525">
              <a:solidFill>
                <a:schemeClr val="bg1">
                  <a:lumMod val="75000"/>
                </a:schemeClr>
              </a:solidFill>
              <a:prstDash val="solid"/>
              <a:miter lim="800000"/>
              <a:headEnd/>
              <a:tailEnd/>
            </a:ln>
          </p:spPr>
          <p:txBody>
            <a:bodyPr wrap="none"/>
            <a:lstStyle/>
            <a:p>
              <a:pPr algn="ctr">
                <a:defRPr/>
              </a:pPr>
              <a:r>
                <a:rPr lang="zh-CN" altLang="en-US" sz="1400" b="1" dirty="0">
                  <a:solidFill>
                    <a:srgbClr val="E60012"/>
                  </a:solidFill>
                  <a:latin typeface="微软雅黑" pitchFamily="34" charset="-122"/>
                  <a:ea typeface="微软雅黑" pitchFamily="34" charset="-122"/>
                  <a:sym typeface="微软雅黑" pitchFamily="34" charset="-122"/>
                </a:rPr>
                <a:t>⑤数据处理平台（</a:t>
              </a:r>
              <a:r>
                <a:rPr lang="en-US" altLang="zh-CN" sz="1400" b="1" dirty="0">
                  <a:solidFill>
                    <a:srgbClr val="E60012"/>
                  </a:solidFill>
                  <a:latin typeface="微软雅黑" pitchFamily="34" charset="-122"/>
                  <a:ea typeface="微软雅黑" pitchFamily="34" charset="-122"/>
                  <a:sym typeface="微软雅黑" pitchFamily="34" charset="-122"/>
                </a:rPr>
                <a:t>AE</a:t>
              </a:r>
              <a:r>
                <a:rPr lang="zh-CN" altLang="en-US" sz="1400" b="1" dirty="0">
                  <a:solidFill>
                    <a:srgbClr val="E60012"/>
                  </a:solidFill>
                  <a:latin typeface="微软雅黑" pitchFamily="34" charset="-122"/>
                  <a:ea typeface="微软雅黑" pitchFamily="34" charset="-122"/>
                  <a:sym typeface="微软雅黑" pitchFamily="34" charset="-122"/>
                </a:rPr>
                <a:t>）</a:t>
              </a:r>
            </a:p>
          </p:txBody>
        </p:sp>
        <p:sp>
          <p:nvSpPr>
            <p:cNvPr id="24" name="AutoShape 22"/>
            <p:cNvSpPr>
              <a:spLocks noChangeArrowheads="1"/>
            </p:cNvSpPr>
            <p:nvPr/>
          </p:nvSpPr>
          <p:spPr bwMode="auto">
            <a:xfrm>
              <a:off x="6102231" y="4297783"/>
              <a:ext cx="1584287" cy="215735"/>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400" b="1" dirty="0">
                  <a:solidFill>
                    <a:srgbClr val="000000">
                      <a:lumMod val="75000"/>
                      <a:lumOff val="25000"/>
                    </a:srgbClr>
                  </a:solidFill>
                  <a:latin typeface="微软雅黑" panose="020B0503020204020204" pitchFamily="34" charset="-122"/>
                  <a:ea typeface="微软雅黑" panose="020B0503020204020204" pitchFamily="34" charset="-122"/>
                </a:rPr>
                <a:t>流计算</a:t>
              </a:r>
            </a:p>
          </p:txBody>
        </p:sp>
        <p:sp>
          <p:nvSpPr>
            <p:cNvPr id="25" name="AutoShape 22"/>
            <p:cNvSpPr>
              <a:spLocks noChangeArrowheads="1"/>
            </p:cNvSpPr>
            <p:nvPr/>
          </p:nvSpPr>
          <p:spPr bwMode="auto">
            <a:xfrm>
              <a:off x="2020867" y="4578557"/>
              <a:ext cx="1704934" cy="222081"/>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400" b="1" dirty="0">
                  <a:solidFill>
                    <a:srgbClr val="000000">
                      <a:lumMod val="75000"/>
                      <a:lumOff val="25000"/>
                    </a:srgbClr>
                  </a:solidFill>
                  <a:latin typeface="微软雅黑" pitchFamily="34" charset="-122"/>
                  <a:ea typeface="微软雅黑" panose="020B0503020204020204" pitchFamily="34" charset="-122"/>
                </a:rPr>
                <a:t>实时数据集成（</a:t>
              </a:r>
              <a:r>
                <a:rPr lang="en-US" altLang="zh-CN" sz="1400" b="1" dirty="0">
                  <a:solidFill>
                    <a:srgbClr val="000000">
                      <a:lumMod val="75000"/>
                      <a:lumOff val="25000"/>
                    </a:srgbClr>
                  </a:solidFill>
                  <a:latin typeface="微软雅黑" pitchFamily="34" charset="-122"/>
                  <a:ea typeface="微软雅黑" panose="020B0503020204020204" pitchFamily="34" charset="-122"/>
                </a:rPr>
                <a:t>RDI</a:t>
              </a:r>
              <a:r>
                <a:rPr lang="zh-CN" altLang="en-US" sz="1400" b="1" dirty="0">
                  <a:solidFill>
                    <a:srgbClr val="000000">
                      <a:lumMod val="75000"/>
                      <a:lumOff val="25000"/>
                    </a:srgbClr>
                  </a:solidFill>
                  <a:latin typeface="微软雅黑" pitchFamily="34" charset="-122"/>
                  <a:ea typeface="微软雅黑" panose="020B0503020204020204" pitchFamily="34" charset="-122"/>
                </a:rPr>
                <a:t>）</a:t>
              </a:r>
            </a:p>
          </p:txBody>
        </p:sp>
        <p:sp>
          <p:nvSpPr>
            <p:cNvPr id="26" name="AutoShape 22"/>
            <p:cNvSpPr>
              <a:spLocks noChangeArrowheads="1"/>
            </p:cNvSpPr>
            <p:nvPr/>
          </p:nvSpPr>
          <p:spPr bwMode="auto">
            <a:xfrm>
              <a:off x="2020867" y="4297783"/>
              <a:ext cx="1704934" cy="222081"/>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400" b="1" dirty="0">
                  <a:solidFill>
                    <a:srgbClr val="000000">
                      <a:lumMod val="75000"/>
                      <a:lumOff val="25000"/>
                    </a:srgbClr>
                  </a:solidFill>
                  <a:latin typeface="微软雅黑" panose="020B0503020204020204" pitchFamily="34" charset="-122"/>
                  <a:ea typeface="微软雅黑" panose="020B0503020204020204" pitchFamily="34" charset="-122"/>
                </a:rPr>
                <a:t>分析引擎</a:t>
              </a:r>
            </a:p>
          </p:txBody>
        </p:sp>
        <p:sp>
          <p:nvSpPr>
            <p:cNvPr id="27" name="AutoShape 22"/>
            <p:cNvSpPr>
              <a:spLocks noChangeArrowheads="1"/>
            </p:cNvSpPr>
            <p:nvPr/>
          </p:nvSpPr>
          <p:spPr bwMode="auto">
            <a:xfrm>
              <a:off x="6102231" y="4578557"/>
              <a:ext cx="1584287" cy="215735"/>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400" b="1" dirty="0">
                  <a:solidFill>
                    <a:srgbClr val="000000">
                      <a:lumMod val="75000"/>
                      <a:lumOff val="25000"/>
                    </a:srgbClr>
                  </a:solidFill>
                  <a:latin typeface="微软雅黑" panose="020B0503020204020204" pitchFamily="34" charset="-122"/>
                  <a:ea typeface="微软雅黑" panose="020B0503020204020204" pitchFamily="34" charset="-122"/>
                </a:rPr>
                <a:t>消息总线</a:t>
              </a:r>
            </a:p>
          </p:txBody>
        </p:sp>
        <p:sp>
          <p:nvSpPr>
            <p:cNvPr id="28" name="AutoShape 22"/>
            <p:cNvSpPr>
              <a:spLocks noChangeArrowheads="1"/>
            </p:cNvSpPr>
            <p:nvPr/>
          </p:nvSpPr>
          <p:spPr bwMode="auto">
            <a:xfrm>
              <a:off x="3849623" y="4297783"/>
              <a:ext cx="2106561" cy="222081"/>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400" b="1" dirty="0">
                  <a:solidFill>
                    <a:srgbClr val="000000">
                      <a:lumMod val="75000"/>
                      <a:lumOff val="25000"/>
                    </a:srgbClr>
                  </a:solidFill>
                  <a:latin typeface="微软雅黑" panose="020B0503020204020204" pitchFamily="34" charset="-122"/>
                  <a:ea typeface="微软雅黑" panose="020B0503020204020204" pitchFamily="34" charset="-122"/>
                </a:rPr>
                <a:t>数据挖掘</a:t>
              </a:r>
            </a:p>
          </p:txBody>
        </p:sp>
        <p:sp>
          <p:nvSpPr>
            <p:cNvPr id="29" name="AutoShape 22"/>
            <p:cNvSpPr>
              <a:spLocks noChangeArrowheads="1"/>
            </p:cNvSpPr>
            <p:nvPr/>
          </p:nvSpPr>
          <p:spPr bwMode="auto">
            <a:xfrm>
              <a:off x="3849623" y="4576970"/>
              <a:ext cx="2106561" cy="222081"/>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400" b="1" dirty="0">
                  <a:solidFill>
                    <a:srgbClr val="000000">
                      <a:lumMod val="75000"/>
                      <a:lumOff val="25000"/>
                    </a:srgbClr>
                  </a:solidFill>
                  <a:latin typeface="微软雅黑" pitchFamily="34" charset="-122"/>
                  <a:ea typeface="微软雅黑" panose="020B0503020204020204" pitchFamily="34" charset="-122"/>
                </a:rPr>
                <a:t>结构化</a:t>
              </a:r>
              <a:r>
                <a:rPr lang="en-US" altLang="zh-CN" sz="1400" b="1" dirty="0">
                  <a:solidFill>
                    <a:srgbClr val="000000">
                      <a:lumMod val="75000"/>
                      <a:lumOff val="25000"/>
                    </a:srgbClr>
                  </a:solidFill>
                  <a:latin typeface="微软雅黑" pitchFamily="34" charset="-122"/>
                  <a:ea typeface="微软雅黑" panose="020B0503020204020204" pitchFamily="34" charset="-122"/>
                </a:rPr>
                <a:t>/</a:t>
              </a:r>
              <a:r>
                <a:rPr lang="zh-CN" altLang="en-US" sz="1400" b="1" dirty="0">
                  <a:solidFill>
                    <a:srgbClr val="000000">
                      <a:lumMod val="75000"/>
                      <a:lumOff val="25000"/>
                    </a:srgbClr>
                  </a:solidFill>
                  <a:latin typeface="微软雅黑" pitchFamily="34" charset="-122"/>
                  <a:ea typeface="微软雅黑" panose="020B0503020204020204" pitchFamily="34" charset="-122"/>
                </a:rPr>
                <a:t>非结构化数据管理</a:t>
              </a:r>
            </a:p>
          </p:txBody>
        </p:sp>
      </p:grpSp>
      <p:sp>
        <p:nvSpPr>
          <p:cNvPr id="30" name="矩形 73"/>
          <p:cNvSpPr>
            <a:spLocks/>
          </p:cNvSpPr>
          <p:nvPr/>
        </p:nvSpPr>
        <p:spPr bwMode="auto">
          <a:xfrm>
            <a:off x="6367463" y="1797050"/>
            <a:ext cx="1512887" cy="2541588"/>
          </a:xfrm>
          <a:prstGeom prst="rect">
            <a:avLst/>
          </a:prstGeom>
          <a:solidFill>
            <a:schemeClr val="bg1"/>
          </a:solidFill>
          <a:ln w="9525">
            <a:solidFill>
              <a:schemeClr val="bg1">
                <a:lumMod val="75000"/>
              </a:schemeClr>
            </a:solidFill>
            <a:prstDash val="solid"/>
            <a:miter lim="800000"/>
            <a:headEnd/>
            <a:tailEnd/>
          </a:ln>
          <a:extLst/>
        </p:spPr>
        <p:txBody>
          <a:bodyPr wrap="none"/>
          <a:lstStyle/>
          <a:p>
            <a:pPr algn="ctr">
              <a:defRPr/>
            </a:pPr>
            <a:r>
              <a:rPr lang="zh-CN" altLang="en-US" sz="1400" b="1" dirty="0">
                <a:solidFill>
                  <a:srgbClr val="E60012"/>
                </a:solidFill>
                <a:latin typeface="微软雅黑" pitchFamily="34" charset="-122"/>
                <a:ea typeface="微软雅黑" pitchFamily="34" charset="-122"/>
                <a:sym typeface="微软雅黑" pitchFamily="34" charset="-122"/>
              </a:rPr>
              <a:t>④商业分析平台</a:t>
            </a:r>
            <a:endParaRPr lang="en-US" altLang="zh-CN" sz="1400" b="1" dirty="0">
              <a:solidFill>
                <a:srgbClr val="E60012"/>
              </a:solidFill>
              <a:latin typeface="微软雅黑" pitchFamily="34" charset="-122"/>
              <a:ea typeface="微软雅黑" pitchFamily="34" charset="-122"/>
              <a:sym typeface="微软雅黑" pitchFamily="34" charset="-122"/>
            </a:endParaRPr>
          </a:p>
          <a:p>
            <a:pPr algn="ctr">
              <a:defRPr/>
            </a:pPr>
            <a:r>
              <a:rPr lang="en-US" altLang="zh-CN" sz="1400" b="1" dirty="0">
                <a:solidFill>
                  <a:srgbClr val="E60012"/>
                </a:solidFill>
                <a:latin typeface="微软雅黑" pitchFamily="34" charset="-122"/>
                <a:ea typeface="微软雅黑" pitchFamily="34" charset="-122"/>
                <a:sym typeface="微软雅黑" pitchFamily="34" charset="-122"/>
              </a:rPr>
              <a:t>(BQ)</a:t>
            </a:r>
            <a:endParaRPr lang="zh-CN" altLang="en-US" sz="1400" b="1" dirty="0">
              <a:solidFill>
                <a:srgbClr val="E60012"/>
              </a:solidFill>
              <a:latin typeface="微软雅黑" pitchFamily="34" charset="-122"/>
              <a:ea typeface="微软雅黑" pitchFamily="34" charset="-122"/>
              <a:sym typeface="微软雅黑" pitchFamily="34" charset="-122"/>
            </a:endParaRPr>
          </a:p>
        </p:txBody>
      </p:sp>
      <p:grpSp>
        <p:nvGrpSpPr>
          <p:cNvPr id="72720" name="组合 95"/>
          <p:cNvGrpSpPr>
            <a:grpSpLocks/>
          </p:cNvGrpSpPr>
          <p:nvPr/>
        </p:nvGrpSpPr>
        <p:grpSpPr bwMode="auto">
          <a:xfrm>
            <a:off x="4856163" y="2085975"/>
            <a:ext cx="1368425" cy="490538"/>
            <a:chOff x="4913000" y="1518814"/>
            <a:chExt cx="1368152" cy="490961"/>
          </a:xfrm>
        </p:grpSpPr>
        <p:sp>
          <p:nvSpPr>
            <p:cNvPr id="32" name="AutoShape 22"/>
            <p:cNvSpPr>
              <a:spLocks noChangeArrowheads="1"/>
            </p:cNvSpPr>
            <p:nvPr/>
          </p:nvSpPr>
          <p:spPr bwMode="auto">
            <a:xfrm>
              <a:off x="4913000" y="1518814"/>
              <a:ext cx="1368152" cy="490961"/>
            </a:xfrm>
            <a:prstGeom prst="roundRect">
              <a:avLst>
                <a:gd name="adj" fmla="val 9314"/>
              </a:avLst>
            </a:prstGeom>
            <a:noFill/>
            <a:ln w="12700">
              <a:solidFill>
                <a:srgbClr val="E60012"/>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lstStyle/>
            <a:p>
              <a:pP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组织建模</a:t>
              </a:r>
            </a:p>
          </p:txBody>
        </p:sp>
        <p:sp>
          <p:nvSpPr>
            <p:cNvPr id="33" name="AutoShape 22"/>
            <p:cNvSpPr>
              <a:spLocks noChangeArrowheads="1"/>
            </p:cNvSpPr>
            <p:nvPr/>
          </p:nvSpPr>
          <p:spPr bwMode="auto">
            <a:xfrm>
              <a:off x="5705004" y="1757144"/>
              <a:ext cx="504724" cy="216086"/>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工具</a:t>
              </a:r>
            </a:p>
          </p:txBody>
        </p:sp>
        <p:sp>
          <p:nvSpPr>
            <p:cNvPr id="34" name="AutoShape 22"/>
            <p:cNvSpPr>
              <a:spLocks noChangeArrowheads="1"/>
            </p:cNvSpPr>
            <p:nvPr/>
          </p:nvSpPr>
          <p:spPr bwMode="auto">
            <a:xfrm>
              <a:off x="4984423" y="1760322"/>
              <a:ext cx="644396" cy="212908"/>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组织模型</a:t>
              </a:r>
            </a:p>
          </p:txBody>
        </p:sp>
      </p:grpSp>
      <p:grpSp>
        <p:nvGrpSpPr>
          <p:cNvPr id="72721" name="组合 126"/>
          <p:cNvGrpSpPr>
            <a:grpSpLocks/>
          </p:cNvGrpSpPr>
          <p:nvPr/>
        </p:nvGrpSpPr>
        <p:grpSpPr bwMode="auto">
          <a:xfrm>
            <a:off x="6440488" y="3006725"/>
            <a:ext cx="1341437" cy="542925"/>
            <a:chOff x="6497176" y="2382908"/>
            <a:chExt cx="1341814" cy="542878"/>
          </a:xfrm>
        </p:grpSpPr>
        <p:sp>
          <p:nvSpPr>
            <p:cNvPr id="36" name="AutoShape 22"/>
            <p:cNvSpPr>
              <a:spLocks noChangeArrowheads="1"/>
            </p:cNvSpPr>
            <p:nvPr/>
          </p:nvSpPr>
          <p:spPr bwMode="auto">
            <a:xfrm>
              <a:off x="6497176" y="2382908"/>
              <a:ext cx="1341814" cy="542878"/>
            </a:xfrm>
            <a:prstGeom prst="roundRect">
              <a:avLst>
                <a:gd name="adj" fmla="val 6609"/>
              </a:avLst>
            </a:prstGeom>
            <a:noFill/>
            <a:ln w="12700">
              <a:solidFill>
                <a:srgbClr val="E60012"/>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lstStyle/>
            <a:p>
              <a:pP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分析服务器</a:t>
              </a:r>
            </a:p>
          </p:txBody>
        </p:sp>
        <p:sp>
          <p:nvSpPr>
            <p:cNvPr id="37" name="AutoShape 22"/>
            <p:cNvSpPr>
              <a:spLocks noChangeArrowheads="1"/>
            </p:cNvSpPr>
            <p:nvPr/>
          </p:nvSpPr>
          <p:spPr bwMode="auto">
            <a:xfrm>
              <a:off x="6516231" y="2643235"/>
              <a:ext cx="609771" cy="228580"/>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语义建模</a:t>
              </a:r>
            </a:p>
          </p:txBody>
        </p:sp>
        <p:sp>
          <p:nvSpPr>
            <p:cNvPr id="38" name="AutoShape 22"/>
            <p:cNvSpPr>
              <a:spLocks noChangeArrowheads="1"/>
            </p:cNvSpPr>
            <p:nvPr/>
          </p:nvSpPr>
          <p:spPr bwMode="auto">
            <a:xfrm>
              <a:off x="7149821" y="2643235"/>
              <a:ext cx="657410" cy="228580"/>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多维建模</a:t>
              </a:r>
            </a:p>
          </p:txBody>
        </p:sp>
      </p:grpSp>
      <p:grpSp>
        <p:nvGrpSpPr>
          <p:cNvPr id="72722" name="组合 91"/>
          <p:cNvGrpSpPr>
            <a:grpSpLocks/>
          </p:cNvGrpSpPr>
          <p:nvPr/>
        </p:nvGrpSpPr>
        <p:grpSpPr bwMode="auto">
          <a:xfrm>
            <a:off x="3308350" y="2892425"/>
            <a:ext cx="1296988" cy="623888"/>
            <a:chOff x="3366181" y="2382914"/>
            <a:chExt cx="1296988" cy="623888"/>
          </a:xfrm>
        </p:grpSpPr>
        <p:sp>
          <p:nvSpPr>
            <p:cNvPr id="40" name="AutoShape 22"/>
            <p:cNvSpPr>
              <a:spLocks noChangeArrowheads="1"/>
            </p:cNvSpPr>
            <p:nvPr/>
          </p:nvSpPr>
          <p:spPr bwMode="auto">
            <a:xfrm>
              <a:off x="3366181" y="2382914"/>
              <a:ext cx="1296988" cy="623888"/>
            </a:xfrm>
            <a:prstGeom prst="roundRect">
              <a:avLst>
                <a:gd name="adj" fmla="val 9482"/>
              </a:avLst>
            </a:prstGeom>
            <a:noFill/>
            <a:ln w="12700">
              <a:solidFill>
                <a:srgbClr val="E60012"/>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lstStyle/>
            <a:p>
              <a:pPr>
                <a:defRPr/>
              </a:pPr>
              <a:r>
                <a:rPr lang="en-US" altLang="zh-CN" sz="1200" b="1" dirty="0">
                  <a:solidFill>
                    <a:srgbClr val="000000">
                      <a:lumMod val="75000"/>
                      <a:lumOff val="25000"/>
                    </a:srgbClr>
                  </a:solidFill>
                  <a:latin typeface="微软雅黑" pitchFamily="34" charset="-122"/>
                  <a:ea typeface="微软雅黑" pitchFamily="34" charset="-122"/>
                </a:rPr>
                <a:t>Portal</a:t>
              </a:r>
              <a:r>
                <a:rPr lang="zh-CN" altLang="en-US" sz="1200" b="1" dirty="0">
                  <a:solidFill>
                    <a:srgbClr val="000000">
                      <a:lumMod val="75000"/>
                      <a:lumOff val="25000"/>
                    </a:srgbClr>
                  </a:solidFill>
                  <a:latin typeface="微软雅黑" pitchFamily="34" charset="-122"/>
                  <a:ea typeface="微软雅黑" pitchFamily="34" charset="-122"/>
                </a:rPr>
                <a:t>集成</a:t>
              </a:r>
            </a:p>
          </p:txBody>
        </p:sp>
        <p:sp>
          <p:nvSpPr>
            <p:cNvPr id="41" name="AutoShape 22"/>
            <p:cNvSpPr>
              <a:spLocks noChangeArrowheads="1"/>
            </p:cNvSpPr>
            <p:nvPr/>
          </p:nvSpPr>
          <p:spPr bwMode="auto">
            <a:xfrm>
              <a:off x="3436031" y="2705177"/>
              <a:ext cx="506413" cy="215900"/>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框架</a:t>
              </a:r>
            </a:p>
          </p:txBody>
        </p:sp>
        <p:sp>
          <p:nvSpPr>
            <p:cNvPr id="42" name="AutoShape 22"/>
            <p:cNvSpPr>
              <a:spLocks noChangeArrowheads="1"/>
            </p:cNvSpPr>
            <p:nvPr/>
          </p:nvSpPr>
          <p:spPr bwMode="auto">
            <a:xfrm>
              <a:off x="4015465" y="2705172"/>
              <a:ext cx="573087" cy="215900"/>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工具</a:t>
              </a:r>
            </a:p>
          </p:txBody>
        </p:sp>
      </p:grpSp>
      <p:sp>
        <p:nvSpPr>
          <p:cNvPr id="44" name="AutoShape 22"/>
          <p:cNvSpPr>
            <a:spLocks noChangeArrowheads="1"/>
          </p:cNvSpPr>
          <p:nvPr/>
        </p:nvSpPr>
        <p:spPr bwMode="auto">
          <a:xfrm>
            <a:off x="3308350" y="2205038"/>
            <a:ext cx="1296988" cy="623887"/>
          </a:xfrm>
          <a:prstGeom prst="roundRect">
            <a:avLst>
              <a:gd name="adj" fmla="val 8046"/>
            </a:avLst>
          </a:prstGeom>
          <a:noFill/>
          <a:ln w="12700">
            <a:solidFill>
              <a:srgbClr val="E60012"/>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lstStyle/>
          <a:p>
            <a:pPr algn="ct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主数据与身份集成</a:t>
            </a:r>
          </a:p>
        </p:txBody>
      </p:sp>
      <p:sp>
        <p:nvSpPr>
          <p:cNvPr id="45" name="AutoShape 22"/>
          <p:cNvSpPr>
            <a:spLocks noChangeArrowheads="1"/>
          </p:cNvSpPr>
          <p:nvPr/>
        </p:nvSpPr>
        <p:spPr bwMode="auto">
          <a:xfrm>
            <a:off x="3378200" y="2493963"/>
            <a:ext cx="327025" cy="225425"/>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1200" b="1" dirty="0">
                <a:solidFill>
                  <a:srgbClr val="000000">
                    <a:lumMod val="75000"/>
                    <a:lumOff val="25000"/>
                  </a:srgbClr>
                </a:solidFill>
                <a:latin typeface="微软雅黑" pitchFamily="34" charset="-122"/>
                <a:ea typeface="微软雅黑" panose="020B0503020204020204" pitchFamily="34" charset="-122"/>
              </a:rPr>
              <a:t>IDM</a:t>
            </a:r>
            <a:endParaRPr lang="zh-CN" altLang="en-US" sz="1200" b="1" dirty="0">
              <a:solidFill>
                <a:srgbClr val="000000">
                  <a:lumMod val="75000"/>
                  <a:lumOff val="25000"/>
                </a:srgbClr>
              </a:solidFill>
              <a:latin typeface="微软雅黑" pitchFamily="34" charset="-122"/>
              <a:ea typeface="微软雅黑" panose="020B0503020204020204" pitchFamily="34" charset="-122"/>
            </a:endParaRPr>
          </a:p>
        </p:txBody>
      </p:sp>
      <p:sp>
        <p:nvSpPr>
          <p:cNvPr id="46" name="AutoShape 22"/>
          <p:cNvSpPr>
            <a:spLocks noChangeArrowheads="1"/>
          </p:cNvSpPr>
          <p:nvPr/>
        </p:nvSpPr>
        <p:spPr bwMode="auto">
          <a:xfrm>
            <a:off x="3781425" y="2493963"/>
            <a:ext cx="749300" cy="225425"/>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主数据管理</a:t>
            </a:r>
          </a:p>
        </p:txBody>
      </p:sp>
      <p:grpSp>
        <p:nvGrpSpPr>
          <p:cNvPr id="72724" name="组合 134"/>
          <p:cNvGrpSpPr>
            <a:grpSpLocks/>
          </p:cNvGrpSpPr>
          <p:nvPr/>
        </p:nvGrpSpPr>
        <p:grpSpPr bwMode="auto">
          <a:xfrm>
            <a:off x="6440488" y="3646488"/>
            <a:ext cx="1341437" cy="546100"/>
            <a:chOff x="6497176" y="3247004"/>
            <a:chExt cx="1341814" cy="546791"/>
          </a:xfrm>
        </p:grpSpPr>
        <p:sp>
          <p:nvSpPr>
            <p:cNvPr id="48" name="AutoShape 22"/>
            <p:cNvSpPr>
              <a:spLocks noChangeArrowheads="1"/>
            </p:cNvSpPr>
            <p:nvPr/>
          </p:nvSpPr>
          <p:spPr bwMode="auto">
            <a:xfrm>
              <a:off x="6497176" y="3247004"/>
              <a:ext cx="1341814" cy="546791"/>
            </a:xfrm>
            <a:prstGeom prst="roundRect">
              <a:avLst>
                <a:gd name="adj" fmla="val 6609"/>
              </a:avLst>
            </a:prstGeom>
            <a:noFill/>
            <a:ln w="12700">
              <a:solidFill>
                <a:srgbClr val="E60012"/>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lstStyle/>
            <a:p>
              <a:pP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数据处理</a:t>
              </a:r>
            </a:p>
          </p:txBody>
        </p:sp>
        <p:sp>
          <p:nvSpPr>
            <p:cNvPr id="49" name="AutoShape 22"/>
            <p:cNvSpPr>
              <a:spLocks noChangeArrowheads="1"/>
            </p:cNvSpPr>
            <p:nvPr/>
          </p:nvSpPr>
          <p:spPr bwMode="auto">
            <a:xfrm>
              <a:off x="6543226" y="3507683"/>
              <a:ext cx="600244" cy="227299"/>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多数据源</a:t>
              </a:r>
            </a:p>
          </p:txBody>
        </p:sp>
        <p:sp>
          <p:nvSpPr>
            <p:cNvPr id="50" name="AutoShape 22"/>
            <p:cNvSpPr>
              <a:spLocks noChangeArrowheads="1"/>
            </p:cNvSpPr>
            <p:nvPr/>
          </p:nvSpPr>
          <p:spPr bwMode="auto">
            <a:xfrm>
              <a:off x="7187932" y="3507683"/>
              <a:ext cx="622475" cy="227299"/>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异构数据</a:t>
              </a:r>
            </a:p>
          </p:txBody>
        </p:sp>
      </p:grpSp>
      <p:grpSp>
        <p:nvGrpSpPr>
          <p:cNvPr id="72725" name="组合 124"/>
          <p:cNvGrpSpPr>
            <a:grpSpLocks/>
          </p:cNvGrpSpPr>
          <p:nvPr/>
        </p:nvGrpSpPr>
        <p:grpSpPr bwMode="auto">
          <a:xfrm>
            <a:off x="6440488" y="2362200"/>
            <a:ext cx="1341437" cy="544513"/>
            <a:chOff x="6497176" y="1542996"/>
            <a:chExt cx="1341814" cy="544833"/>
          </a:xfrm>
        </p:grpSpPr>
        <p:sp>
          <p:nvSpPr>
            <p:cNvPr id="52" name="AutoShape 22"/>
            <p:cNvSpPr>
              <a:spLocks noChangeArrowheads="1"/>
            </p:cNvSpPr>
            <p:nvPr/>
          </p:nvSpPr>
          <p:spPr bwMode="auto">
            <a:xfrm>
              <a:off x="6497176" y="1542996"/>
              <a:ext cx="1341814" cy="544833"/>
            </a:xfrm>
            <a:prstGeom prst="roundRect">
              <a:avLst>
                <a:gd name="adj" fmla="val 8046"/>
              </a:avLst>
            </a:prstGeom>
            <a:noFill/>
            <a:ln w="12700">
              <a:solidFill>
                <a:srgbClr val="E60012"/>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lstStyle/>
            <a:p>
              <a:pP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分析展现</a:t>
              </a:r>
            </a:p>
          </p:txBody>
        </p:sp>
        <p:sp>
          <p:nvSpPr>
            <p:cNvPr id="53" name="AutoShape 22"/>
            <p:cNvSpPr>
              <a:spLocks noChangeArrowheads="1"/>
            </p:cNvSpPr>
            <p:nvPr/>
          </p:nvSpPr>
          <p:spPr bwMode="auto">
            <a:xfrm>
              <a:off x="6567046" y="1822560"/>
              <a:ext cx="576424" cy="204908"/>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跨设备</a:t>
              </a:r>
            </a:p>
          </p:txBody>
        </p:sp>
        <p:sp>
          <p:nvSpPr>
            <p:cNvPr id="54" name="AutoShape 22"/>
            <p:cNvSpPr>
              <a:spLocks noChangeArrowheads="1"/>
            </p:cNvSpPr>
            <p:nvPr/>
          </p:nvSpPr>
          <p:spPr bwMode="auto">
            <a:xfrm>
              <a:off x="7216515" y="1822560"/>
              <a:ext cx="546253" cy="201731"/>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多种端</a:t>
              </a:r>
            </a:p>
          </p:txBody>
        </p:sp>
      </p:grpSp>
      <p:grpSp>
        <p:nvGrpSpPr>
          <p:cNvPr id="72726" name="组合 159"/>
          <p:cNvGrpSpPr>
            <a:grpSpLocks/>
          </p:cNvGrpSpPr>
          <p:nvPr/>
        </p:nvGrpSpPr>
        <p:grpSpPr bwMode="auto">
          <a:xfrm>
            <a:off x="392113" y="1797050"/>
            <a:ext cx="1150937" cy="4932363"/>
            <a:chOff x="391353" y="1607022"/>
            <a:chExt cx="1152128" cy="4931892"/>
          </a:xfrm>
        </p:grpSpPr>
        <p:sp>
          <p:nvSpPr>
            <p:cNvPr id="56" name="矩形 55"/>
            <p:cNvSpPr/>
            <p:nvPr/>
          </p:nvSpPr>
          <p:spPr bwMode="auto">
            <a:xfrm>
              <a:off x="391353" y="1607022"/>
              <a:ext cx="1152128" cy="4931892"/>
            </a:xfrm>
            <a:prstGeom prst="rect">
              <a:avLst/>
            </a:prstGeom>
            <a:solidFill>
              <a:schemeClr val="bg1">
                <a:lumMod val="85000"/>
              </a:schemeClr>
            </a:solidFill>
            <a:ln w="22225">
              <a:noFill/>
              <a:prstDash val="sysDash"/>
              <a:headEnd type="none" w="med" len="med"/>
              <a:tailEnd type="none" w="med" len="med"/>
            </a:ln>
            <a:effectLst>
              <a:outerShdw blurRad="63500" dist="23000" dir="540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none"/>
            <a:lstStyle/>
            <a:p>
              <a:pPr algn="ctr">
                <a:defRPr/>
              </a:pPr>
              <a:r>
                <a:rPr lang="zh-CN" altLang="en-US" sz="1400" b="1" dirty="0">
                  <a:solidFill>
                    <a:srgbClr val="E60012"/>
                  </a:solidFill>
                  <a:latin typeface="微软雅黑" pitchFamily="34" charset="-122"/>
                  <a:ea typeface="微软雅黑" panose="020B0503020204020204" pitchFamily="34" charset="-122"/>
                </a:rPr>
                <a:t>⑥云管理平台</a:t>
              </a:r>
              <a:endParaRPr lang="en-US" altLang="zh-CN" sz="1400" b="1" dirty="0">
                <a:solidFill>
                  <a:srgbClr val="E60012"/>
                </a:solidFill>
                <a:latin typeface="微软雅黑" pitchFamily="34" charset="-122"/>
                <a:ea typeface="微软雅黑" panose="020B0503020204020204" pitchFamily="34" charset="-122"/>
              </a:endParaRPr>
            </a:p>
          </p:txBody>
        </p:sp>
        <p:sp>
          <p:nvSpPr>
            <p:cNvPr id="57" name="圆角矩形 56"/>
            <p:cNvSpPr/>
            <p:nvPr/>
          </p:nvSpPr>
          <p:spPr bwMode="auto">
            <a:xfrm>
              <a:off x="518484" y="5891276"/>
              <a:ext cx="862904" cy="457156"/>
            </a:xfrm>
            <a:prstGeom prst="roundRect">
              <a:avLst/>
            </a:prstGeom>
            <a:solidFill>
              <a:schemeClr val="bg1"/>
            </a:solidFill>
            <a:ln w="12700" cap="flat" cmpd="sng" algn="ctr">
              <a:noFill/>
              <a:prstDash val="solid"/>
              <a:round/>
              <a:headEnd type="none" w="med" len="med"/>
              <a:tailEnd type="none" w="med" len="med"/>
            </a:ln>
            <a:effectLst/>
          </p:spPr>
          <p:txBody>
            <a:bodyPr wrap="none" anchor="ctr"/>
            <a:lstStyle/>
            <a:p>
              <a:pPr algn="ctr">
                <a:defRPr/>
              </a:pPr>
              <a:r>
                <a:rPr lang="zh-CN" altLang="en-US" sz="1400" b="1" dirty="0">
                  <a:solidFill>
                    <a:srgbClr val="000000">
                      <a:lumMod val="75000"/>
                      <a:lumOff val="25000"/>
                    </a:srgbClr>
                  </a:solidFill>
                  <a:latin typeface="微软雅黑" panose="020B0503020204020204" pitchFamily="34" charset="-122"/>
                  <a:ea typeface="微软雅黑" panose="020B0503020204020204" pitchFamily="34" charset="-122"/>
                </a:rPr>
                <a:t>资源监控</a:t>
              </a:r>
            </a:p>
          </p:txBody>
        </p:sp>
        <p:sp>
          <p:nvSpPr>
            <p:cNvPr id="58" name="圆角矩形 57"/>
            <p:cNvSpPr/>
            <p:nvPr/>
          </p:nvSpPr>
          <p:spPr bwMode="auto">
            <a:xfrm>
              <a:off x="528019" y="4567427"/>
              <a:ext cx="853369" cy="457156"/>
            </a:xfrm>
            <a:prstGeom prst="roundRect">
              <a:avLst/>
            </a:prstGeom>
            <a:solidFill>
              <a:schemeClr val="bg1"/>
            </a:solidFill>
            <a:ln w="12700" cap="flat" cmpd="sng" algn="ctr">
              <a:noFill/>
              <a:prstDash val="solid"/>
              <a:round/>
              <a:headEnd type="none" w="med" len="med"/>
              <a:tailEnd type="none" w="med" len="med"/>
            </a:ln>
            <a:effectLst/>
          </p:spPr>
          <p:txBody>
            <a:bodyPr wrap="none" anchor="ctr"/>
            <a:lstStyle/>
            <a:p>
              <a:pPr algn="ctr">
                <a:defRPr/>
              </a:pPr>
              <a:r>
                <a:rPr lang="zh-CN" altLang="en-US" sz="1400" b="1" dirty="0">
                  <a:solidFill>
                    <a:srgbClr val="000000">
                      <a:lumMod val="75000"/>
                      <a:lumOff val="25000"/>
                    </a:srgbClr>
                  </a:solidFill>
                  <a:latin typeface="微软雅黑" pitchFamily="34" charset="-122"/>
                  <a:ea typeface="微软雅黑" pitchFamily="34" charset="-122"/>
                </a:rPr>
                <a:t>系统管理</a:t>
              </a:r>
              <a:endParaRPr lang="en-US" altLang="zh-CN" sz="1400" b="1" dirty="0">
                <a:solidFill>
                  <a:srgbClr val="000000">
                    <a:lumMod val="75000"/>
                    <a:lumOff val="25000"/>
                  </a:srgbClr>
                </a:solidFill>
                <a:latin typeface="微软雅黑" pitchFamily="34" charset="-122"/>
                <a:ea typeface="微软雅黑" pitchFamily="34" charset="-122"/>
              </a:endParaRPr>
            </a:p>
          </p:txBody>
        </p:sp>
        <p:sp>
          <p:nvSpPr>
            <p:cNvPr id="59" name="圆角矩形 58"/>
            <p:cNvSpPr/>
            <p:nvPr/>
          </p:nvSpPr>
          <p:spPr bwMode="auto">
            <a:xfrm>
              <a:off x="518484" y="5229351"/>
              <a:ext cx="862904" cy="457156"/>
            </a:xfrm>
            <a:prstGeom prst="roundRect">
              <a:avLst/>
            </a:prstGeom>
            <a:solidFill>
              <a:schemeClr val="bg1"/>
            </a:solidFill>
            <a:ln w="12700" cap="flat" cmpd="sng" algn="ctr">
              <a:noFill/>
              <a:prstDash val="solid"/>
              <a:round/>
              <a:headEnd type="none" w="med" len="med"/>
              <a:tailEnd type="none" w="med" len="med"/>
            </a:ln>
            <a:effectLst/>
          </p:spPr>
          <p:txBody>
            <a:bodyPr wrap="none" anchor="ctr"/>
            <a:lstStyle/>
            <a:p>
              <a:pPr algn="ctr">
                <a:defRPr/>
              </a:pPr>
              <a:r>
                <a:rPr lang="zh-CN" altLang="en-US" sz="1400" b="1" dirty="0">
                  <a:solidFill>
                    <a:srgbClr val="000000">
                      <a:lumMod val="75000"/>
                      <a:lumOff val="25000"/>
                    </a:srgbClr>
                  </a:solidFill>
                  <a:latin typeface="微软雅黑" panose="020B0503020204020204" pitchFamily="34" charset="-122"/>
                  <a:ea typeface="微软雅黑" panose="020B0503020204020204" pitchFamily="34" charset="-122"/>
                </a:rPr>
                <a:t>运营管理</a:t>
              </a:r>
            </a:p>
          </p:txBody>
        </p:sp>
        <p:sp>
          <p:nvSpPr>
            <p:cNvPr id="60" name="圆角矩形 59"/>
            <p:cNvSpPr/>
            <p:nvPr/>
          </p:nvSpPr>
          <p:spPr bwMode="auto">
            <a:xfrm>
              <a:off x="542321" y="2583242"/>
              <a:ext cx="839067" cy="457156"/>
            </a:xfrm>
            <a:prstGeom prst="roundRect">
              <a:avLst/>
            </a:prstGeom>
            <a:solidFill>
              <a:schemeClr val="bg1"/>
            </a:solidFill>
            <a:ln w="12700" cap="flat" cmpd="sng" algn="ctr">
              <a:noFill/>
              <a:prstDash val="solid"/>
              <a:round/>
              <a:headEnd type="none" w="med" len="med"/>
              <a:tailEnd type="none" w="med" len="med"/>
            </a:ln>
            <a:effectLst/>
          </p:spPr>
          <p:txBody>
            <a:bodyPr wrap="none" anchor="ctr"/>
            <a:lstStyle/>
            <a:p>
              <a:pPr algn="ctr">
                <a:defRPr/>
              </a:pPr>
              <a:r>
                <a:rPr lang="zh-CN" altLang="en-US" sz="1400" b="1" dirty="0">
                  <a:solidFill>
                    <a:srgbClr val="000000">
                      <a:lumMod val="75000"/>
                      <a:lumOff val="25000"/>
                    </a:srgbClr>
                  </a:solidFill>
                  <a:latin typeface="微软雅黑" panose="020B0503020204020204" pitchFamily="34" charset="-122"/>
                  <a:ea typeface="微软雅黑" panose="020B0503020204020204" pitchFamily="34" charset="-122"/>
                </a:rPr>
                <a:t>服务管理</a:t>
              </a:r>
            </a:p>
          </p:txBody>
        </p:sp>
        <p:sp>
          <p:nvSpPr>
            <p:cNvPr id="61" name="圆角矩形 60"/>
            <p:cNvSpPr/>
            <p:nvPr/>
          </p:nvSpPr>
          <p:spPr bwMode="auto">
            <a:xfrm>
              <a:off x="542321" y="3905502"/>
              <a:ext cx="839067" cy="458744"/>
            </a:xfrm>
            <a:prstGeom prst="roundRect">
              <a:avLst/>
            </a:prstGeom>
            <a:solidFill>
              <a:schemeClr val="bg1"/>
            </a:solidFill>
            <a:ln w="12700" cap="flat" cmpd="sng" algn="ctr">
              <a:noFill/>
              <a:prstDash val="solid"/>
              <a:round/>
              <a:headEnd type="none" w="med" len="med"/>
              <a:tailEnd type="none" w="med" len="med"/>
            </a:ln>
            <a:effectLst/>
          </p:spPr>
          <p:txBody>
            <a:bodyPr wrap="none" anchor="ctr"/>
            <a:lstStyle/>
            <a:p>
              <a:pPr algn="ctr">
                <a:defRPr/>
              </a:pPr>
              <a:r>
                <a:rPr lang="zh-CN" altLang="en-US" sz="1400" b="1" dirty="0">
                  <a:solidFill>
                    <a:srgbClr val="000000">
                      <a:lumMod val="75000"/>
                      <a:lumOff val="25000"/>
                    </a:srgbClr>
                  </a:solidFill>
                  <a:latin typeface="微软雅黑" panose="020B0503020204020204" pitchFamily="34" charset="-122"/>
                  <a:ea typeface="微软雅黑" panose="020B0503020204020204" pitchFamily="34" charset="-122"/>
                </a:rPr>
                <a:t>计量</a:t>
              </a:r>
            </a:p>
          </p:txBody>
        </p:sp>
        <p:sp>
          <p:nvSpPr>
            <p:cNvPr id="62" name="圆角矩形 61"/>
            <p:cNvSpPr/>
            <p:nvPr/>
          </p:nvSpPr>
          <p:spPr bwMode="auto">
            <a:xfrm>
              <a:off x="542321" y="1921317"/>
              <a:ext cx="839067" cy="457156"/>
            </a:xfrm>
            <a:prstGeom prst="roundRect">
              <a:avLst/>
            </a:prstGeom>
            <a:solidFill>
              <a:schemeClr val="bg1"/>
            </a:solidFill>
            <a:ln w="12700" cap="flat" cmpd="sng" algn="ctr">
              <a:noFill/>
              <a:prstDash val="solid"/>
              <a:round/>
              <a:headEnd type="none" w="med" len="med"/>
              <a:tailEnd type="none" w="med" len="med"/>
            </a:ln>
            <a:effectLst/>
          </p:spPr>
          <p:txBody>
            <a:bodyPr wrap="none" anchor="ctr"/>
            <a:lstStyle/>
            <a:p>
              <a:pPr algn="ctr">
                <a:defRPr/>
              </a:pPr>
              <a:r>
                <a:rPr lang="zh-CN" altLang="en-US" sz="1400" b="1" dirty="0">
                  <a:solidFill>
                    <a:srgbClr val="000000">
                      <a:lumMod val="75000"/>
                      <a:lumOff val="25000"/>
                    </a:srgbClr>
                  </a:solidFill>
                  <a:latin typeface="微软雅黑" panose="020B0503020204020204" pitchFamily="34" charset="-122"/>
                  <a:ea typeface="微软雅黑" panose="020B0503020204020204" pitchFamily="34" charset="-122"/>
                </a:rPr>
                <a:t>资源管理</a:t>
              </a:r>
            </a:p>
          </p:txBody>
        </p:sp>
        <p:sp>
          <p:nvSpPr>
            <p:cNvPr id="63" name="圆角矩形 62"/>
            <p:cNvSpPr/>
            <p:nvPr/>
          </p:nvSpPr>
          <p:spPr bwMode="auto">
            <a:xfrm>
              <a:off x="542321" y="3245166"/>
              <a:ext cx="839067" cy="457156"/>
            </a:xfrm>
            <a:prstGeom prst="roundRect">
              <a:avLst/>
            </a:prstGeom>
            <a:solidFill>
              <a:schemeClr val="bg1"/>
            </a:solidFill>
            <a:ln w="12700" cap="flat" cmpd="sng" algn="ctr">
              <a:noFill/>
              <a:prstDash val="solid"/>
              <a:round/>
              <a:headEnd type="none" w="med" len="med"/>
              <a:tailEnd type="none" w="med" len="med"/>
            </a:ln>
            <a:effectLst/>
          </p:spPr>
          <p:txBody>
            <a:bodyPr wrap="none" anchor="ctr"/>
            <a:lstStyle/>
            <a:p>
              <a:pPr algn="ctr">
                <a:defRPr/>
              </a:pPr>
              <a:r>
                <a:rPr lang="zh-CN" altLang="en-US" sz="1400" b="1" dirty="0">
                  <a:solidFill>
                    <a:srgbClr val="000000">
                      <a:lumMod val="75000"/>
                      <a:lumOff val="25000"/>
                    </a:srgbClr>
                  </a:solidFill>
                  <a:latin typeface="微软雅黑" panose="020B0503020204020204" pitchFamily="34" charset="-122"/>
                  <a:ea typeface="微软雅黑" panose="020B0503020204020204" pitchFamily="34" charset="-122"/>
                </a:rPr>
                <a:t>应用管理</a:t>
              </a:r>
            </a:p>
          </p:txBody>
        </p:sp>
      </p:grpSp>
      <p:grpSp>
        <p:nvGrpSpPr>
          <p:cNvPr id="72727" name="组合 94"/>
          <p:cNvGrpSpPr>
            <a:grpSpLocks/>
          </p:cNvGrpSpPr>
          <p:nvPr/>
        </p:nvGrpSpPr>
        <p:grpSpPr bwMode="auto">
          <a:xfrm>
            <a:off x="3308350" y="3590925"/>
            <a:ext cx="1296988" cy="623888"/>
            <a:chOff x="3366178" y="3213309"/>
            <a:chExt cx="1296987" cy="623887"/>
          </a:xfrm>
        </p:grpSpPr>
        <p:sp>
          <p:nvSpPr>
            <p:cNvPr id="65" name="AutoShape 22"/>
            <p:cNvSpPr>
              <a:spLocks noChangeArrowheads="1"/>
            </p:cNvSpPr>
            <p:nvPr/>
          </p:nvSpPr>
          <p:spPr bwMode="auto">
            <a:xfrm>
              <a:off x="3366178" y="3213309"/>
              <a:ext cx="1296987" cy="623887"/>
            </a:xfrm>
            <a:prstGeom prst="roundRect">
              <a:avLst>
                <a:gd name="adj" fmla="val 10919"/>
              </a:avLst>
            </a:prstGeom>
            <a:noFill/>
            <a:ln w="12700">
              <a:solidFill>
                <a:srgbClr val="E60012"/>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lstStyle/>
            <a:p>
              <a:pP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服务集成基础</a:t>
              </a:r>
            </a:p>
          </p:txBody>
        </p:sp>
        <p:sp>
          <p:nvSpPr>
            <p:cNvPr id="66" name="AutoShape 22"/>
            <p:cNvSpPr>
              <a:spLocks noChangeArrowheads="1"/>
            </p:cNvSpPr>
            <p:nvPr/>
          </p:nvSpPr>
          <p:spPr bwMode="auto">
            <a:xfrm>
              <a:off x="3436028" y="3549858"/>
              <a:ext cx="555625" cy="201613"/>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1200" b="1" dirty="0">
                  <a:solidFill>
                    <a:srgbClr val="000000">
                      <a:lumMod val="75000"/>
                      <a:lumOff val="25000"/>
                    </a:srgbClr>
                  </a:solidFill>
                  <a:latin typeface="微软雅黑" pitchFamily="34" charset="-122"/>
                  <a:ea typeface="微软雅黑" panose="020B0503020204020204" pitchFamily="34" charset="-122"/>
                </a:rPr>
                <a:t>ESB </a:t>
              </a:r>
              <a:endParaRPr lang="zh-CN" altLang="en-US" sz="1200" b="1" dirty="0">
                <a:solidFill>
                  <a:srgbClr val="000000">
                    <a:lumMod val="75000"/>
                    <a:lumOff val="25000"/>
                  </a:srgbClr>
                </a:solidFill>
                <a:latin typeface="微软雅黑" pitchFamily="34" charset="-122"/>
                <a:ea typeface="微软雅黑" panose="020B0503020204020204" pitchFamily="34" charset="-122"/>
              </a:endParaRPr>
            </a:p>
          </p:txBody>
        </p:sp>
        <p:sp>
          <p:nvSpPr>
            <p:cNvPr id="67" name="AutoShape 22"/>
            <p:cNvSpPr>
              <a:spLocks noChangeArrowheads="1"/>
            </p:cNvSpPr>
            <p:nvPr/>
          </p:nvSpPr>
          <p:spPr bwMode="auto">
            <a:xfrm>
              <a:off x="4067852" y="3549858"/>
              <a:ext cx="520700" cy="201613"/>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1200" b="1" dirty="0">
                  <a:solidFill>
                    <a:srgbClr val="000000">
                      <a:lumMod val="75000"/>
                      <a:lumOff val="25000"/>
                    </a:srgbClr>
                  </a:solidFill>
                  <a:latin typeface="微软雅黑" pitchFamily="34" charset="-122"/>
                  <a:ea typeface="微软雅黑" panose="020B0503020204020204" pitchFamily="34" charset="-122"/>
                </a:rPr>
                <a:t>MQ</a:t>
              </a:r>
              <a:endParaRPr lang="zh-CN" altLang="en-US" sz="1200" b="1" dirty="0">
                <a:solidFill>
                  <a:srgbClr val="000000">
                    <a:lumMod val="75000"/>
                    <a:lumOff val="25000"/>
                  </a:srgbClr>
                </a:solidFill>
                <a:latin typeface="微软雅黑" pitchFamily="34" charset="-122"/>
                <a:ea typeface="微软雅黑" panose="020B0503020204020204" pitchFamily="34" charset="-122"/>
              </a:endParaRPr>
            </a:p>
          </p:txBody>
        </p:sp>
      </p:grpSp>
      <p:grpSp>
        <p:nvGrpSpPr>
          <p:cNvPr id="72728" name="组合 157"/>
          <p:cNvGrpSpPr>
            <a:grpSpLocks/>
          </p:cNvGrpSpPr>
          <p:nvPr/>
        </p:nvGrpSpPr>
        <p:grpSpPr bwMode="auto">
          <a:xfrm>
            <a:off x="1687513" y="5800725"/>
            <a:ext cx="6192837" cy="900113"/>
            <a:chOff x="1744649" y="5659789"/>
            <a:chExt cx="6192688" cy="899723"/>
          </a:xfrm>
        </p:grpSpPr>
        <p:sp>
          <p:nvSpPr>
            <p:cNvPr id="69" name="矩形 68"/>
            <p:cNvSpPr/>
            <p:nvPr/>
          </p:nvSpPr>
          <p:spPr bwMode="auto">
            <a:xfrm>
              <a:off x="1744649" y="5659789"/>
              <a:ext cx="6192688" cy="899723"/>
            </a:xfrm>
            <a:prstGeom prst="rect">
              <a:avLst/>
            </a:prstGeom>
            <a:solidFill>
              <a:schemeClr val="bg1"/>
            </a:solidFill>
            <a:ln w="19050">
              <a:solidFill>
                <a:srgbClr val="B5B5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zh-CN" altLang="en-US" sz="1400" b="1" dirty="0">
                  <a:solidFill>
                    <a:srgbClr val="E60012"/>
                  </a:solidFill>
                  <a:latin typeface="微软雅黑" panose="020B0503020204020204" pitchFamily="34" charset="-122"/>
                  <a:ea typeface="微软雅黑" panose="020B0503020204020204" pitchFamily="34" charset="-122"/>
                </a:rPr>
                <a:t>多数据中心</a:t>
              </a:r>
            </a:p>
          </p:txBody>
        </p:sp>
        <p:sp>
          <p:nvSpPr>
            <p:cNvPr id="70" name="TextBox 68"/>
            <p:cNvSpPr txBox="1"/>
            <p:nvPr/>
          </p:nvSpPr>
          <p:spPr>
            <a:xfrm>
              <a:off x="5324375" y="6240562"/>
              <a:ext cx="1219171" cy="180897"/>
            </a:xfrm>
            <a:prstGeom prst="rect">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400" b="1" dirty="0">
                  <a:solidFill>
                    <a:srgbClr val="000000">
                      <a:lumMod val="75000"/>
                      <a:lumOff val="25000"/>
                    </a:srgbClr>
                  </a:solidFill>
                  <a:latin typeface="微软雅黑" panose="020B0503020204020204" pitchFamily="34" charset="-122"/>
                  <a:ea typeface="微软雅黑" panose="020B0503020204020204" pitchFamily="34" charset="-122"/>
                </a:rPr>
                <a:t>存储资源</a:t>
              </a:r>
            </a:p>
          </p:txBody>
        </p:sp>
        <p:sp>
          <p:nvSpPr>
            <p:cNvPr id="71" name="TextBox 69"/>
            <p:cNvSpPr txBox="1"/>
            <p:nvPr/>
          </p:nvSpPr>
          <p:spPr>
            <a:xfrm>
              <a:off x="3800412" y="6240562"/>
              <a:ext cx="1219171" cy="180897"/>
            </a:xfrm>
            <a:prstGeom prst="rect">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400" b="1" dirty="0">
                  <a:solidFill>
                    <a:srgbClr val="000000">
                      <a:lumMod val="75000"/>
                      <a:lumOff val="25000"/>
                    </a:srgbClr>
                  </a:solidFill>
                  <a:latin typeface="微软雅黑" panose="020B0503020204020204" pitchFamily="34" charset="-122"/>
                  <a:ea typeface="微软雅黑" panose="020B0503020204020204" pitchFamily="34" charset="-122"/>
                </a:rPr>
                <a:t>网络资源</a:t>
              </a:r>
            </a:p>
          </p:txBody>
        </p:sp>
        <p:sp>
          <p:nvSpPr>
            <p:cNvPr id="72" name="矩形 71"/>
            <p:cNvSpPr/>
            <p:nvPr/>
          </p:nvSpPr>
          <p:spPr bwMode="auto">
            <a:xfrm>
              <a:off x="2047854" y="6240562"/>
              <a:ext cx="1371567" cy="180897"/>
            </a:xfrm>
            <a:prstGeom prst="rect">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400" b="1" dirty="0">
                  <a:solidFill>
                    <a:srgbClr val="000000">
                      <a:lumMod val="75000"/>
                      <a:lumOff val="25000"/>
                    </a:srgbClr>
                  </a:solidFill>
                  <a:latin typeface="微软雅黑" panose="020B0503020204020204" pitchFamily="34" charset="-122"/>
                  <a:ea typeface="微软雅黑" panose="020B0503020204020204" pitchFamily="34" charset="-122"/>
                </a:rPr>
                <a:t>服务器资源</a:t>
              </a:r>
            </a:p>
          </p:txBody>
        </p:sp>
        <p:sp>
          <p:nvSpPr>
            <p:cNvPr id="73" name="TextBox 71"/>
            <p:cNvSpPr txBox="1"/>
            <p:nvPr/>
          </p:nvSpPr>
          <p:spPr>
            <a:xfrm>
              <a:off x="2047854" y="6000954"/>
              <a:ext cx="4495692" cy="180897"/>
            </a:xfrm>
            <a:prstGeom prst="rect">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400" b="1" dirty="0">
                  <a:solidFill>
                    <a:srgbClr val="000000">
                      <a:lumMod val="75000"/>
                      <a:lumOff val="25000"/>
                    </a:srgbClr>
                  </a:solidFill>
                  <a:latin typeface="微软雅黑" pitchFamily="34" charset="-122"/>
                  <a:ea typeface="微软雅黑" panose="020B0503020204020204" pitchFamily="34" charset="-122"/>
                </a:rPr>
                <a:t>虚拟化与资源池化</a:t>
              </a:r>
              <a:endParaRPr lang="en-US" altLang="zh-CN" sz="1400" b="1" dirty="0">
                <a:solidFill>
                  <a:srgbClr val="000000">
                    <a:lumMod val="75000"/>
                    <a:lumOff val="25000"/>
                  </a:srgbClr>
                </a:solidFill>
                <a:latin typeface="微软雅黑" pitchFamily="34" charset="-122"/>
                <a:ea typeface="微软雅黑" panose="020B0503020204020204" pitchFamily="34" charset="-122"/>
              </a:endParaRPr>
            </a:p>
          </p:txBody>
        </p:sp>
        <p:sp>
          <p:nvSpPr>
            <p:cNvPr id="74" name="AutoShape 22"/>
            <p:cNvSpPr>
              <a:spLocks noChangeArrowheads="1"/>
            </p:cNvSpPr>
            <p:nvPr/>
          </p:nvSpPr>
          <p:spPr bwMode="auto">
            <a:xfrm>
              <a:off x="1895457" y="5940655"/>
              <a:ext cx="4800484" cy="556971"/>
            </a:xfrm>
            <a:prstGeom prst="roundRect">
              <a:avLst>
                <a:gd name="adj" fmla="val 8046"/>
              </a:avLst>
            </a:prstGeom>
            <a:noFill/>
            <a:ln w="12700">
              <a:solidFill>
                <a:srgbClr val="E60012"/>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lstStyle/>
            <a:p>
              <a:pPr>
                <a:defRPr/>
              </a:pPr>
              <a:endParaRPr lang="zh-CN" altLang="en-US" sz="1050" b="1"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75" name="AutoShape 22"/>
            <p:cNvSpPr>
              <a:spLocks noChangeArrowheads="1"/>
            </p:cNvSpPr>
            <p:nvPr/>
          </p:nvSpPr>
          <p:spPr bwMode="auto">
            <a:xfrm>
              <a:off x="6695942" y="5937482"/>
              <a:ext cx="1142972" cy="558558"/>
            </a:xfrm>
            <a:prstGeom prst="roundRect">
              <a:avLst>
                <a:gd name="adj" fmla="val 8046"/>
              </a:avLst>
            </a:prstGeom>
            <a:noFill/>
            <a:ln w="12700">
              <a:solidFill>
                <a:srgbClr val="E60012"/>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数据中心</a:t>
              </a:r>
              <a:r>
                <a:rPr lang="en-US" altLang="zh-CN" sz="1200" b="1" dirty="0">
                  <a:solidFill>
                    <a:srgbClr val="000000">
                      <a:lumMod val="75000"/>
                      <a:lumOff val="25000"/>
                    </a:srgbClr>
                  </a:solidFill>
                  <a:latin typeface="微软雅黑" panose="020B0503020204020204" pitchFamily="34" charset="-122"/>
                  <a:ea typeface="微软雅黑" panose="020B0503020204020204" pitchFamily="34" charset="-122"/>
                </a:rPr>
                <a:t>n</a:t>
              </a:r>
              <a:endPar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endParaRPr>
            </a:p>
          </p:txBody>
        </p:sp>
      </p:grpSp>
      <p:grpSp>
        <p:nvGrpSpPr>
          <p:cNvPr id="72729" name="组合 158"/>
          <p:cNvGrpSpPr>
            <a:grpSpLocks/>
          </p:cNvGrpSpPr>
          <p:nvPr/>
        </p:nvGrpSpPr>
        <p:grpSpPr bwMode="auto">
          <a:xfrm>
            <a:off x="1685925" y="5219700"/>
            <a:ext cx="6192838" cy="533400"/>
            <a:chOff x="1743149" y="5078778"/>
            <a:chExt cx="6192688" cy="533386"/>
          </a:xfrm>
        </p:grpSpPr>
        <p:sp>
          <p:nvSpPr>
            <p:cNvPr id="77" name="矩形 76"/>
            <p:cNvSpPr/>
            <p:nvPr/>
          </p:nvSpPr>
          <p:spPr bwMode="auto">
            <a:xfrm>
              <a:off x="1743149" y="5078778"/>
              <a:ext cx="6192688" cy="533386"/>
            </a:xfrm>
            <a:prstGeom prst="rect">
              <a:avLst/>
            </a:prstGeom>
            <a:solidFill>
              <a:schemeClr val="bg1"/>
            </a:solidFill>
            <a:ln w="9525">
              <a:solidFill>
                <a:schemeClr val="bg1">
                  <a:lumMod val="75000"/>
                </a:schemeClr>
              </a:solidFill>
              <a:prstDash val="solid"/>
              <a:miter lim="800000"/>
              <a:headEnd/>
              <a:tailEnd/>
            </a:ln>
          </p:spPr>
          <p:txBody>
            <a:bodyPr wrap="none"/>
            <a:lstStyle/>
            <a:p>
              <a:pPr algn="ctr">
                <a:defRPr/>
              </a:pPr>
              <a:r>
                <a:rPr lang="zh-CN" altLang="en-US" sz="1400" b="1" dirty="0">
                  <a:solidFill>
                    <a:srgbClr val="E60012"/>
                  </a:solidFill>
                  <a:latin typeface="微软雅黑" panose="020B0503020204020204" pitchFamily="34" charset="-122"/>
                  <a:ea typeface="微软雅黑" panose="020B0503020204020204" pitchFamily="34" charset="-122"/>
                  <a:sym typeface="微软雅黑" pitchFamily="34" charset="-122"/>
                </a:rPr>
                <a:t>⑦运行平台</a:t>
              </a:r>
            </a:p>
          </p:txBody>
        </p:sp>
        <p:sp>
          <p:nvSpPr>
            <p:cNvPr id="78" name="AutoShape 22"/>
            <p:cNvSpPr>
              <a:spLocks noChangeArrowheads="1"/>
            </p:cNvSpPr>
            <p:nvPr/>
          </p:nvSpPr>
          <p:spPr bwMode="auto">
            <a:xfrm>
              <a:off x="3648103" y="5370870"/>
              <a:ext cx="1295369" cy="203195"/>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400" b="1" dirty="0">
                  <a:solidFill>
                    <a:srgbClr val="000000">
                      <a:lumMod val="75000"/>
                      <a:lumOff val="25000"/>
                    </a:srgbClr>
                  </a:solidFill>
                  <a:latin typeface="微软雅黑" pitchFamily="34" charset="-122"/>
                  <a:ea typeface="微软雅黑" panose="020B0503020204020204" pitchFamily="34" charset="-122"/>
                </a:rPr>
                <a:t>中间件</a:t>
              </a:r>
              <a:r>
                <a:rPr lang="en-US" altLang="zh-CN" sz="1400" b="1" dirty="0">
                  <a:solidFill>
                    <a:srgbClr val="000000">
                      <a:lumMod val="75000"/>
                      <a:lumOff val="25000"/>
                    </a:srgbClr>
                  </a:solidFill>
                  <a:latin typeface="微软雅黑" pitchFamily="34" charset="-122"/>
                  <a:ea typeface="微软雅黑" panose="020B0503020204020204" pitchFamily="34" charset="-122"/>
                </a:rPr>
                <a:t>/</a:t>
              </a:r>
              <a:r>
                <a:rPr lang="zh-CN" altLang="en-US" sz="1400" b="1" dirty="0">
                  <a:solidFill>
                    <a:srgbClr val="000000">
                      <a:lumMod val="75000"/>
                      <a:lumOff val="25000"/>
                    </a:srgbClr>
                  </a:solidFill>
                  <a:latin typeface="微软雅黑" pitchFamily="34" charset="-122"/>
                  <a:ea typeface="微软雅黑" panose="020B0503020204020204" pitchFamily="34" charset="-122"/>
                </a:rPr>
                <a:t>服务器</a:t>
              </a:r>
            </a:p>
          </p:txBody>
        </p:sp>
        <p:sp>
          <p:nvSpPr>
            <p:cNvPr id="79" name="AutoShape 22"/>
            <p:cNvSpPr>
              <a:spLocks noChangeArrowheads="1"/>
            </p:cNvSpPr>
            <p:nvPr/>
          </p:nvSpPr>
          <p:spPr bwMode="auto">
            <a:xfrm>
              <a:off x="6467435" y="5370870"/>
              <a:ext cx="1295369" cy="203195"/>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400" b="1" dirty="0">
                  <a:solidFill>
                    <a:srgbClr val="000000">
                      <a:lumMod val="75000"/>
                      <a:lumOff val="25000"/>
                    </a:srgbClr>
                  </a:solidFill>
                  <a:latin typeface="微软雅黑" panose="020B0503020204020204" pitchFamily="34" charset="-122"/>
                  <a:ea typeface="微软雅黑" panose="020B0503020204020204" pitchFamily="34" charset="-122"/>
                </a:rPr>
                <a:t>分布式文件服务</a:t>
              </a:r>
            </a:p>
          </p:txBody>
        </p:sp>
        <p:sp>
          <p:nvSpPr>
            <p:cNvPr id="80" name="AutoShape 22"/>
            <p:cNvSpPr>
              <a:spLocks noChangeArrowheads="1"/>
            </p:cNvSpPr>
            <p:nvPr/>
          </p:nvSpPr>
          <p:spPr bwMode="auto">
            <a:xfrm>
              <a:off x="5187941" y="5370870"/>
              <a:ext cx="1050900" cy="203195"/>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400" b="1" dirty="0">
                  <a:solidFill>
                    <a:srgbClr val="000000">
                      <a:lumMod val="75000"/>
                      <a:lumOff val="25000"/>
                    </a:srgbClr>
                  </a:solidFill>
                  <a:latin typeface="微软雅黑" panose="020B0503020204020204" pitchFamily="34" charset="-122"/>
                  <a:ea typeface="微软雅黑" panose="020B0503020204020204" pitchFamily="34" charset="-122"/>
                </a:rPr>
                <a:t>技术适配器</a:t>
              </a:r>
            </a:p>
          </p:txBody>
        </p:sp>
        <p:sp>
          <p:nvSpPr>
            <p:cNvPr id="81" name="AutoShape 22"/>
            <p:cNvSpPr>
              <a:spLocks noChangeArrowheads="1"/>
            </p:cNvSpPr>
            <p:nvPr/>
          </p:nvSpPr>
          <p:spPr bwMode="auto">
            <a:xfrm>
              <a:off x="1987618" y="5370870"/>
              <a:ext cx="1431890" cy="203195"/>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400" b="1" dirty="0">
                  <a:solidFill>
                    <a:srgbClr val="000000">
                      <a:lumMod val="75000"/>
                      <a:lumOff val="25000"/>
                    </a:srgbClr>
                  </a:solidFill>
                  <a:latin typeface="微软雅黑" panose="020B0503020204020204" pitchFamily="34" charset="-122"/>
                  <a:ea typeface="微软雅黑" panose="020B0503020204020204" pitchFamily="34" charset="-122"/>
                </a:rPr>
                <a:t>基础技术类库</a:t>
              </a:r>
            </a:p>
          </p:txBody>
        </p:sp>
      </p:grpSp>
      <p:grpSp>
        <p:nvGrpSpPr>
          <p:cNvPr id="72730" name="组合 108"/>
          <p:cNvGrpSpPr>
            <a:grpSpLocks/>
          </p:cNvGrpSpPr>
          <p:nvPr/>
        </p:nvGrpSpPr>
        <p:grpSpPr bwMode="auto">
          <a:xfrm>
            <a:off x="4870450" y="2628900"/>
            <a:ext cx="1368425" cy="490538"/>
            <a:chOff x="4927827" y="2128398"/>
            <a:chExt cx="1368152" cy="490977"/>
          </a:xfrm>
        </p:grpSpPr>
        <p:sp>
          <p:nvSpPr>
            <p:cNvPr id="83" name="AutoShape 22"/>
            <p:cNvSpPr>
              <a:spLocks noChangeArrowheads="1"/>
            </p:cNvSpPr>
            <p:nvPr/>
          </p:nvSpPr>
          <p:spPr bwMode="auto">
            <a:xfrm>
              <a:off x="4927827" y="2128398"/>
              <a:ext cx="1368152" cy="490977"/>
            </a:xfrm>
            <a:prstGeom prst="roundRect">
              <a:avLst>
                <a:gd name="adj" fmla="val 9314"/>
              </a:avLst>
            </a:prstGeom>
            <a:noFill/>
            <a:ln w="12700">
              <a:solidFill>
                <a:srgbClr val="E60012"/>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lstStyle/>
            <a:p>
              <a:pP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业务建模</a:t>
              </a:r>
            </a:p>
          </p:txBody>
        </p:sp>
        <p:sp>
          <p:nvSpPr>
            <p:cNvPr id="84" name="AutoShape 22"/>
            <p:cNvSpPr>
              <a:spLocks noChangeArrowheads="1"/>
            </p:cNvSpPr>
            <p:nvPr/>
          </p:nvSpPr>
          <p:spPr bwMode="auto">
            <a:xfrm>
              <a:off x="5829347" y="2358792"/>
              <a:ext cx="442825" cy="227215"/>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服务</a:t>
              </a:r>
            </a:p>
          </p:txBody>
        </p:sp>
        <p:sp>
          <p:nvSpPr>
            <p:cNvPr id="85" name="AutoShape 22"/>
            <p:cNvSpPr>
              <a:spLocks noChangeArrowheads="1"/>
            </p:cNvSpPr>
            <p:nvPr/>
          </p:nvSpPr>
          <p:spPr bwMode="auto">
            <a:xfrm>
              <a:off x="4961158" y="2358792"/>
              <a:ext cx="401557" cy="227215"/>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实体</a:t>
              </a:r>
            </a:p>
          </p:txBody>
        </p:sp>
        <p:sp>
          <p:nvSpPr>
            <p:cNvPr id="86" name="AutoShape 22"/>
            <p:cNvSpPr>
              <a:spLocks noChangeArrowheads="1"/>
            </p:cNvSpPr>
            <p:nvPr/>
          </p:nvSpPr>
          <p:spPr bwMode="auto">
            <a:xfrm>
              <a:off x="5396047" y="2358792"/>
              <a:ext cx="399970" cy="225627"/>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规则</a:t>
              </a:r>
            </a:p>
          </p:txBody>
        </p:sp>
      </p:grpSp>
      <p:grpSp>
        <p:nvGrpSpPr>
          <p:cNvPr id="72731" name="组合 123"/>
          <p:cNvGrpSpPr>
            <a:grpSpLocks/>
          </p:cNvGrpSpPr>
          <p:nvPr/>
        </p:nvGrpSpPr>
        <p:grpSpPr bwMode="auto">
          <a:xfrm>
            <a:off x="4860925" y="3702050"/>
            <a:ext cx="1368425" cy="493713"/>
            <a:chOff x="4918302" y="3383376"/>
            <a:chExt cx="1368152" cy="493299"/>
          </a:xfrm>
        </p:grpSpPr>
        <p:sp>
          <p:nvSpPr>
            <p:cNvPr id="88" name="AutoShape 22"/>
            <p:cNvSpPr>
              <a:spLocks noChangeArrowheads="1"/>
            </p:cNvSpPr>
            <p:nvPr/>
          </p:nvSpPr>
          <p:spPr bwMode="auto">
            <a:xfrm>
              <a:off x="4918302" y="3383376"/>
              <a:ext cx="1368152" cy="493299"/>
            </a:xfrm>
            <a:prstGeom prst="roundRect">
              <a:avLst>
                <a:gd name="adj" fmla="val 9295"/>
              </a:avLst>
            </a:prstGeom>
            <a:noFill/>
            <a:ln w="12700">
              <a:solidFill>
                <a:srgbClr val="E60012"/>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lstStyle/>
            <a:p>
              <a:pP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角色建模</a:t>
              </a:r>
            </a:p>
          </p:txBody>
        </p:sp>
        <p:sp>
          <p:nvSpPr>
            <p:cNvPr id="89" name="AutoShape 22"/>
            <p:cNvSpPr>
              <a:spLocks noChangeArrowheads="1"/>
            </p:cNvSpPr>
            <p:nvPr/>
          </p:nvSpPr>
          <p:spPr bwMode="auto">
            <a:xfrm>
              <a:off x="4972266" y="3611784"/>
              <a:ext cx="761848" cy="229995"/>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200" b="1" dirty="0">
                  <a:solidFill>
                    <a:srgbClr val="000000">
                      <a:lumMod val="75000"/>
                      <a:lumOff val="25000"/>
                    </a:srgbClr>
                  </a:solidFill>
                  <a:latin typeface="微软雅黑" pitchFamily="34" charset="-122"/>
                  <a:ea typeface="微软雅黑" panose="020B0503020204020204" pitchFamily="34" charset="-122"/>
                </a:rPr>
                <a:t>用户</a:t>
              </a:r>
              <a:r>
                <a:rPr lang="en-US" altLang="zh-CN" sz="1200" b="1" dirty="0">
                  <a:solidFill>
                    <a:srgbClr val="000000">
                      <a:lumMod val="75000"/>
                      <a:lumOff val="25000"/>
                    </a:srgbClr>
                  </a:solidFill>
                  <a:latin typeface="微软雅黑" pitchFamily="34" charset="-122"/>
                  <a:ea typeface="微软雅黑" panose="020B0503020204020204" pitchFamily="34" charset="-122"/>
                </a:rPr>
                <a:t>/</a:t>
              </a:r>
              <a:r>
                <a:rPr lang="zh-CN" altLang="en-US" sz="1200" b="1" dirty="0">
                  <a:solidFill>
                    <a:srgbClr val="000000">
                      <a:lumMod val="75000"/>
                      <a:lumOff val="25000"/>
                    </a:srgbClr>
                  </a:solidFill>
                  <a:latin typeface="微软雅黑" pitchFamily="34" charset="-122"/>
                  <a:ea typeface="微软雅黑" panose="020B0503020204020204" pitchFamily="34" charset="-122"/>
                </a:rPr>
                <a:t>角色</a:t>
              </a:r>
            </a:p>
          </p:txBody>
        </p:sp>
        <p:sp>
          <p:nvSpPr>
            <p:cNvPr id="90" name="AutoShape 22"/>
            <p:cNvSpPr>
              <a:spLocks noChangeArrowheads="1"/>
            </p:cNvSpPr>
            <p:nvPr/>
          </p:nvSpPr>
          <p:spPr bwMode="auto">
            <a:xfrm>
              <a:off x="5781730" y="3610199"/>
              <a:ext cx="433302" cy="229994"/>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权限</a:t>
              </a:r>
            </a:p>
          </p:txBody>
        </p:sp>
      </p:grpSp>
      <p:sp>
        <p:nvSpPr>
          <p:cNvPr id="72732" name="矩形 115"/>
          <p:cNvSpPr>
            <a:spLocks noChangeArrowheads="1"/>
          </p:cNvSpPr>
          <p:nvPr/>
        </p:nvSpPr>
        <p:spPr bwMode="auto">
          <a:xfrm>
            <a:off x="1371600" y="1368425"/>
            <a:ext cx="74723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wrap="none"/>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en-US" altLang="zh-CN" sz="1400" b="1">
                <a:solidFill>
                  <a:srgbClr val="FFFFFF"/>
                </a:solidFill>
                <a:latin typeface="微软雅黑" pitchFamily="34" charset="-122"/>
                <a:ea typeface="微软雅黑" pitchFamily="34" charset="-122"/>
                <a:cs typeface="宋体" pitchFamily="2" charset="-122"/>
                <a:sym typeface="微软雅黑" pitchFamily="34" charset="-122"/>
              </a:rPr>
              <a:t>ERP       CRM       PLM       </a:t>
            </a:r>
            <a:r>
              <a:rPr lang="zh-CN" altLang="en-US" sz="1400" b="1">
                <a:solidFill>
                  <a:srgbClr val="FFFFFF"/>
                </a:solidFill>
                <a:latin typeface="微软雅黑" pitchFamily="34" charset="-122"/>
                <a:ea typeface="微软雅黑" pitchFamily="34" charset="-122"/>
                <a:cs typeface="宋体" pitchFamily="2" charset="-122"/>
                <a:sym typeface="微软雅黑" pitchFamily="34" charset="-122"/>
              </a:rPr>
              <a:t>商业分析</a:t>
            </a:r>
            <a:r>
              <a:rPr lang="en-US" altLang="zh-CN" sz="1400" b="1">
                <a:solidFill>
                  <a:srgbClr val="FFFFFF"/>
                </a:solidFill>
                <a:latin typeface="微软雅黑" pitchFamily="34" charset="-122"/>
                <a:ea typeface="微软雅黑" pitchFamily="34" charset="-122"/>
                <a:cs typeface="宋体" pitchFamily="2" charset="-122"/>
                <a:sym typeface="微软雅黑" pitchFamily="34" charset="-122"/>
              </a:rPr>
              <a:t>       </a:t>
            </a:r>
            <a:r>
              <a:rPr lang="zh-CN" altLang="en-US" sz="1400" b="1">
                <a:solidFill>
                  <a:srgbClr val="FFFFFF"/>
                </a:solidFill>
                <a:latin typeface="微软雅黑" pitchFamily="34" charset="-122"/>
                <a:ea typeface="微软雅黑" pitchFamily="34" charset="-122"/>
                <a:cs typeface="宋体" pitchFamily="2" charset="-122"/>
                <a:sym typeface="微软雅黑" pitchFamily="34" charset="-122"/>
              </a:rPr>
              <a:t>协同应用</a:t>
            </a:r>
            <a:r>
              <a:rPr lang="en-US" altLang="zh-CN" sz="1400" b="1">
                <a:solidFill>
                  <a:srgbClr val="FFFFFF"/>
                </a:solidFill>
                <a:latin typeface="微软雅黑" pitchFamily="34" charset="-122"/>
                <a:ea typeface="微软雅黑" pitchFamily="34" charset="-122"/>
                <a:cs typeface="宋体" pitchFamily="2" charset="-122"/>
                <a:sym typeface="微软雅黑" pitchFamily="34" charset="-122"/>
              </a:rPr>
              <a:t>       </a:t>
            </a:r>
            <a:r>
              <a:rPr lang="zh-CN" altLang="en-US" sz="1400" b="1">
                <a:solidFill>
                  <a:srgbClr val="FFFFFF"/>
                </a:solidFill>
                <a:latin typeface="微软雅黑" pitchFamily="34" charset="-122"/>
                <a:ea typeface="微软雅黑" pitchFamily="34" charset="-122"/>
                <a:cs typeface="宋体" pitchFamily="2" charset="-122"/>
                <a:sym typeface="微软雅黑" pitchFamily="34" charset="-122"/>
              </a:rPr>
              <a:t>电子商务</a:t>
            </a:r>
            <a:r>
              <a:rPr lang="en-US" altLang="zh-CN" sz="1400" b="1">
                <a:solidFill>
                  <a:srgbClr val="FFFFFF"/>
                </a:solidFill>
                <a:latin typeface="微软雅黑" pitchFamily="34" charset="-122"/>
                <a:ea typeface="微软雅黑" pitchFamily="34" charset="-122"/>
                <a:cs typeface="宋体" pitchFamily="2" charset="-122"/>
                <a:sym typeface="微软雅黑" pitchFamily="34" charset="-122"/>
              </a:rPr>
              <a:t>      </a:t>
            </a:r>
            <a:r>
              <a:rPr lang="zh-CN" altLang="en-US" sz="1400" b="1">
                <a:solidFill>
                  <a:srgbClr val="FFFFFF"/>
                </a:solidFill>
                <a:latin typeface="微软雅黑" pitchFamily="34" charset="-122"/>
                <a:ea typeface="微软雅黑" pitchFamily="34" charset="-122"/>
                <a:cs typeface="宋体" pitchFamily="2" charset="-122"/>
                <a:sym typeface="微软雅黑" pitchFamily="34" charset="-122"/>
              </a:rPr>
              <a:t>知识管理</a:t>
            </a:r>
            <a:r>
              <a:rPr lang="en-US" altLang="zh-CN" sz="1400" b="1">
                <a:solidFill>
                  <a:srgbClr val="FFFFFF"/>
                </a:solidFill>
                <a:latin typeface="微软雅黑" pitchFamily="34" charset="-122"/>
                <a:ea typeface="微软雅黑" pitchFamily="34" charset="-122"/>
                <a:cs typeface="宋体" pitchFamily="2" charset="-122"/>
                <a:sym typeface="微软雅黑" pitchFamily="34" charset="-122"/>
              </a:rPr>
              <a:t>        </a:t>
            </a:r>
            <a:r>
              <a:rPr lang="zh-CN" altLang="en-US" sz="1400" b="1">
                <a:solidFill>
                  <a:srgbClr val="FFFFFF"/>
                </a:solidFill>
                <a:latin typeface="微软雅黑" pitchFamily="34" charset="-122"/>
                <a:ea typeface="微软雅黑" pitchFamily="34" charset="-122"/>
                <a:cs typeface="宋体" pitchFamily="2" charset="-122"/>
                <a:sym typeface="微软雅黑" pitchFamily="34" charset="-122"/>
              </a:rPr>
              <a:t>社区网络</a:t>
            </a:r>
          </a:p>
        </p:txBody>
      </p:sp>
      <p:grpSp>
        <p:nvGrpSpPr>
          <p:cNvPr id="72733" name="组合 120"/>
          <p:cNvGrpSpPr>
            <a:grpSpLocks/>
          </p:cNvGrpSpPr>
          <p:nvPr/>
        </p:nvGrpSpPr>
        <p:grpSpPr bwMode="auto">
          <a:xfrm>
            <a:off x="4856163" y="3159125"/>
            <a:ext cx="1368425" cy="504825"/>
            <a:chOff x="4913000" y="2754742"/>
            <a:chExt cx="1368152" cy="504168"/>
          </a:xfrm>
        </p:grpSpPr>
        <p:sp>
          <p:nvSpPr>
            <p:cNvPr id="93" name="AutoShape 22"/>
            <p:cNvSpPr>
              <a:spLocks noChangeArrowheads="1"/>
            </p:cNvSpPr>
            <p:nvPr/>
          </p:nvSpPr>
          <p:spPr bwMode="auto">
            <a:xfrm>
              <a:off x="4913000" y="2754742"/>
              <a:ext cx="1368152" cy="493070"/>
            </a:xfrm>
            <a:prstGeom prst="roundRect">
              <a:avLst>
                <a:gd name="adj" fmla="val 9295"/>
              </a:avLst>
            </a:prstGeom>
            <a:noFill/>
            <a:ln w="12700">
              <a:solidFill>
                <a:srgbClr val="E60012"/>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lstStyle/>
            <a:p>
              <a:pP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流程建模</a:t>
              </a:r>
            </a:p>
          </p:txBody>
        </p:sp>
        <p:sp>
          <p:nvSpPr>
            <p:cNvPr id="94" name="AutoShape 22"/>
            <p:cNvSpPr>
              <a:spLocks noChangeArrowheads="1"/>
            </p:cNvSpPr>
            <p:nvPr/>
          </p:nvSpPr>
          <p:spPr bwMode="auto">
            <a:xfrm>
              <a:off x="5420899" y="3025852"/>
              <a:ext cx="850730" cy="233058"/>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200" b="1" dirty="0">
                  <a:solidFill>
                    <a:srgbClr val="000000">
                      <a:lumMod val="75000"/>
                      <a:lumOff val="25000"/>
                    </a:srgbClr>
                  </a:solidFill>
                  <a:latin typeface="微软雅黑" pitchFamily="34" charset="-122"/>
                  <a:ea typeface="微软雅黑" panose="020B0503020204020204" pitchFamily="34" charset="-122"/>
                </a:rPr>
                <a:t>模拟</a:t>
              </a:r>
              <a:r>
                <a:rPr lang="en-US" altLang="zh-CN" sz="1200" b="1" dirty="0">
                  <a:solidFill>
                    <a:srgbClr val="000000">
                      <a:lumMod val="75000"/>
                      <a:lumOff val="25000"/>
                    </a:srgbClr>
                  </a:solidFill>
                  <a:latin typeface="微软雅黑" pitchFamily="34" charset="-122"/>
                  <a:ea typeface="微软雅黑" panose="020B0503020204020204" pitchFamily="34" charset="-122"/>
                </a:rPr>
                <a:t>/</a:t>
              </a:r>
              <a:r>
                <a:rPr lang="zh-CN" altLang="en-US" sz="1200" b="1" dirty="0">
                  <a:solidFill>
                    <a:srgbClr val="000000">
                      <a:lumMod val="75000"/>
                      <a:lumOff val="25000"/>
                    </a:srgbClr>
                  </a:solidFill>
                  <a:latin typeface="微软雅黑" pitchFamily="34" charset="-122"/>
                  <a:ea typeface="微软雅黑" panose="020B0503020204020204" pitchFamily="34" charset="-122"/>
                </a:rPr>
                <a:t>监控</a:t>
              </a:r>
            </a:p>
          </p:txBody>
        </p:sp>
        <p:sp>
          <p:nvSpPr>
            <p:cNvPr id="95" name="AutoShape 22"/>
            <p:cNvSpPr>
              <a:spLocks noChangeArrowheads="1"/>
            </p:cNvSpPr>
            <p:nvPr/>
          </p:nvSpPr>
          <p:spPr bwMode="auto">
            <a:xfrm>
              <a:off x="4955853" y="3030608"/>
              <a:ext cx="449173" cy="210863"/>
            </a:xfrm>
            <a:prstGeom prst="roundRect">
              <a:avLst>
                <a:gd name="adj" fmla="val 16667"/>
              </a:avLst>
            </a:prstGeom>
            <a:solidFill>
              <a:schemeClr val="bg1">
                <a:lumMod val="95000"/>
              </a:schemeClr>
            </a:solidFill>
            <a:ln>
              <a:solidFill>
                <a:schemeClr val="bg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zh-CN" altLang="en-US" sz="1200" b="1" dirty="0">
                  <a:solidFill>
                    <a:srgbClr val="000000">
                      <a:lumMod val="75000"/>
                      <a:lumOff val="25000"/>
                    </a:srgbClr>
                  </a:solidFill>
                  <a:latin typeface="微软雅黑" panose="020B0503020204020204" pitchFamily="34" charset="-122"/>
                  <a:ea typeface="微软雅黑" panose="020B0503020204020204" pitchFamily="34" charset="-122"/>
                </a:rPr>
                <a:t>引擎</a:t>
              </a:r>
            </a:p>
          </p:txBody>
        </p:sp>
      </p:grpSp>
    </p:spTree>
    <p:extLst>
      <p:ext uri="{BB962C8B-B14F-4D97-AF65-F5344CB8AC3E}">
        <p14:creationId xmlns:p14="http://schemas.microsoft.com/office/powerpoint/2010/main" val="1756564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18" y="838268"/>
            <a:ext cx="5105266" cy="6032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76318" y="2521565"/>
            <a:ext cx="3581306" cy="2431435"/>
          </a:xfrm>
          <a:prstGeom prst="rect">
            <a:avLst/>
          </a:prstGeom>
        </p:spPr>
        <p:txBody>
          <a:bodyPr wrap="square">
            <a:spAutoFit/>
          </a:bodyPr>
          <a:lstStyle/>
          <a:p>
            <a:pPr marL="342900" indent="-342900">
              <a:spcBef>
                <a:spcPct val="20000"/>
              </a:spcBef>
              <a:buSzPct val="90000"/>
              <a:buBlip>
                <a:blip r:embed="rId3"/>
              </a:buBlip>
            </a:pPr>
            <a:r>
              <a:rPr kumimoji="1" lang="zh-CN" altLang="en-US" sz="2000" b="1" dirty="0">
                <a:solidFill>
                  <a:srgbClr val="FF0000"/>
                </a:solidFill>
                <a:latin typeface="+mn-lt"/>
                <a:ea typeface="+mn-ea"/>
                <a:cs typeface="微软雅黑" charset="0"/>
              </a:rPr>
              <a:t>全套</a:t>
            </a:r>
            <a:r>
              <a:rPr kumimoji="1" lang="zh-CN" altLang="en-US" sz="2000" dirty="0">
                <a:latin typeface="+mn-lt"/>
                <a:ea typeface="+mn-ea"/>
                <a:cs typeface="微软雅黑" charset="0"/>
              </a:rPr>
              <a:t>解决方案</a:t>
            </a:r>
            <a:endParaRPr kumimoji="1" lang="en-US" altLang="zh-CN" sz="2000" dirty="0">
              <a:latin typeface="+mn-lt"/>
              <a:ea typeface="+mn-ea"/>
              <a:cs typeface="微软雅黑" charset="0"/>
            </a:endParaRPr>
          </a:p>
          <a:p>
            <a:endParaRPr lang="en-US" altLang="zh-CN" dirty="0">
              <a:solidFill>
                <a:srgbClr val="000000"/>
              </a:solidFill>
            </a:endParaRPr>
          </a:p>
          <a:p>
            <a:pPr marL="342900" indent="-342900">
              <a:spcBef>
                <a:spcPct val="20000"/>
              </a:spcBef>
              <a:buSzPct val="90000"/>
              <a:buBlip>
                <a:blip r:embed="rId3"/>
              </a:buBlip>
            </a:pPr>
            <a:r>
              <a:rPr kumimoji="1" lang="zh-CN" altLang="en-US" sz="2000" dirty="0">
                <a:latin typeface="+mn-lt"/>
                <a:ea typeface="+mn-ea"/>
                <a:cs typeface="微软雅黑" charset="0"/>
              </a:rPr>
              <a:t>可以在</a:t>
            </a:r>
            <a:r>
              <a:rPr kumimoji="1" lang="zh-CN" altLang="en-US" sz="2000" b="1" dirty="0">
                <a:solidFill>
                  <a:srgbClr val="FF0000"/>
                </a:solidFill>
                <a:latin typeface="+mn-lt"/>
                <a:ea typeface="+mn-ea"/>
                <a:cs typeface="微软雅黑" charset="0"/>
              </a:rPr>
              <a:t>局部</a:t>
            </a:r>
            <a:r>
              <a:rPr kumimoji="1" lang="zh-CN" altLang="en-US" sz="2000" dirty="0">
                <a:latin typeface="+mn-lt"/>
                <a:ea typeface="+mn-ea"/>
                <a:cs typeface="微软雅黑" charset="0"/>
              </a:rPr>
              <a:t>与其他产品集成</a:t>
            </a:r>
            <a:endParaRPr kumimoji="1" lang="en-US" altLang="zh-CN" sz="2000" dirty="0">
              <a:latin typeface="+mn-lt"/>
              <a:ea typeface="+mn-ea"/>
              <a:cs typeface="微软雅黑" charset="0"/>
            </a:endParaRPr>
          </a:p>
          <a:p>
            <a:pPr marL="342900" indent="-342900">
              <a:spcBef>
                <a:spcPct val="20000"/>
              </a:spcBef>
              <a:buSzPct val="90000"/>
              <a:buBlip>
                <a:blip r:embed="rId3"/>
              </a:buBlip>
            </a:pPr>
            <a:endParaRPr kumimoji="1" lang="en-US" altLang="zh-CN" sz="2000" dirty="0">
              <a:latin typeface="+mn-lt"/>
              <a:ea typeface="+mn-ea"/>
              <a:cs typeface="微软雅黑" charset="0"/>
            </a:endParaRPr>
          </a:p>
          <a:p>
            <a:pPr marL="342900" indent="-342900">
              <a:spcBef>
                <a:spcPct val="20000"/>
              </a:spcBef>
              <a:buSzPct val="90000"/>
              <a:buBlip>
                <a:blip r:embed="rId3"/>
              </a:buBlip>
            </a:pPr>
            <a:r>
              <a:rPr kumimoji="1" lang="zh-CN" altLang="en-US" sz="2000" b="1" dirty="0">
                <a:solidFill>
                  <a:srgbClr val="FF0000"/>
                </a:solidFill>
                <a:latin typeface="+mn-lt"/>
                <a:ea typeface="+mn-ea"/>
                <a:cs typeface="微软雅黑" charset="0"/>
              </a:rPr>
              <a:t>自主研发</a:t>
            </a:r>
            <a:r>
              <a:rPr kumimoji="1" lang="zh-CN" altLang="en-US" sz="2000" dirty="0">
                <a:latin typeface="+mn-lt"/>
                <a:ea typeface="+mn-ea"/>
                <a:cs typeface="微软雅黑" charset="0"/>
              </a:rPr>
              <a:t>，保障支持力度</a:t>
            </a:r>
            <a:endParaRPr kumimoji="1" lang="en-US" altLang="zh-CN" sz="2000" dirty="0">
              <a:latin typeface="+mn-lt"/>
              <a:ea typeface="+mn-ea"/>
              <a:cs typeface="微软雅黑" charset="0"/>
            </a:endParaRPr>
          </a:p>
          <a:p>
            <a:pPr marL="342900" indent="-342900">
              <a:spcBef>
                <a:spcPct val="20000"/>
              </a:spcBef>
              <a:buSzPct val="90000"/>
              <a:buBlip>
                <a:blip r:embed="rId3"/>
              </a:buBlip>
            </a:pPr>
            <a:endParaRPr kumimoji="1" lang="en-US" altLang="zh-CN" sz="2000" dirty="0">
              <a:latin typeface="+mn-lt"/>
              <a:ea typeface="+mn-ea"/>
              <a:cs typeface="微软雅黑" charset="0"/>
            </a:endParaRPr>
          </a:p>
          <a:p>
            <a:endParaRPr lang="en-US" altLang="zh-CN" b="1" dirty="0" smtClean="0">
              <a:solidFill>
                <a:srgbClr val="000000"/>
              </a:solidFill>
            </a:endParaRPr>
          </a:p>
        </p:txBody>
      </p:sp>
      <p:sp>
        <p:nvSpPr>
          <p:cNvPr id="4" name="标题 1"/>
          <p:cNvSpPr txBox="1">
            <a:spLocks/>
          </p:cNvSpPr>
          <p:nvPr/>
        </p:nvSpPr>
        <p:spPr>
          <a:xfrm>
            <a:off x="228600" y="152400"/>
            <a:ext cx="8915400" cy="585788"/>
          </a:xfrm>
          <a:prstGeom prst="rect">
            <a:avLst/>
          </a:prstGeom>
        </p:spPr>
        <p:txBody>
          <a:bodyPr/>
          <a:lstStyle>
            <a:lvl1pPr algn="l" rtl="0" eaLnBrk="0" fontAlgn="base" hangingPunct="0">
              <a:spcBef>
                <a:spcPct val="0"/>
              </a:spcBef>
              <a:spcAft>
                <a:spcPct val="0"/>
              </a:spcAft>
              <a:defRPr sz="3200">
                <a:solidFill>
                  <a:srgbClr val="C00000"/>
                </a:solidFill>
                <a:latin typeface="+mj-lt"/>
                <a:ea typeface="+mj-ea"/>
                <a:cs typeface="+mj-cs"/>
              </a:defRPr>
            </a:lvl1pPr>
            <a:lvl2pPr algn="l" rtl="0" eaLnBrk="0" fontAlgn="base" hangingPunct="0">
              <a:spcBef>
                <a:spcPct val="0"/>
              </a:spcBef>
              <a:spcAft>
                <a:spcPct val="0"/>
              </a:spcAft>
              <a:defRPr sz="3200">
                <a:solidFill>
                  <a:srgbClr val="C00000"/>
                </a:solidFill>
                <a:latin typeface="Calibri" pitchFamily="34" charset="0"/>
                <a:ea typeface="黑体" pitchFamily="49" charset="-122"/>
              </a:defRPr>
            </a:lvl2pPr>
            <a:lvl3pPr algn="l" rtl="0" eaLnBrk="0" fontAlgn="base" hangingPunct="0">
              <a:spcBef>
                <a:spcPct val="0"/>
              </a:spcBef>
              <a:spcAft>
                <a:spcPct val="0"/>
              </a:spcAft>
              <a:defRPr sz="3200">
                <a:solidFill>
                  <a:srgbClr val="C00000"/>
                </a:solidFill>
                <a:latin typeface="Calibri" pitchFamily="34" charset="0"/>
                <a:ea typeface="黑体" pitchFamily="49" charset="-122"/>
              </a:defRPr>
            </a:lvl3pPr>
            <a:lvl4pPr algn="l" rtl="0" eaLnBrk="0" fontAlgn="base" hangingPunct="0">
              <a:spcBef>
                <a:spcPct val="0"/>
              </a:spcBef>
              <a:spcAft>
                <a:spcPct val="0"/>
              </a:spcAft>
              <a:defRPr sz="3200">
                <a:solidFill>
                  <a:srgbClr val="C00000"/>
                </a:solidFill>
                <a:latin typeface="Calibri" pitchFamily="34" charset="0"/>
                <a:ea typeface="黑体" pitchFamily="49" charset="-122"/>
              </a:defRPr>
            </a:lvl4pPr>
            <a:lvl5pPr algn="l" rtl="0" eaLnBrk="0" fontAlgn="base" hangingPunct="0">
              <a:spcBef>
                <a:spcPct val="0"/>
              </a:spcBef>
              <a:spcAft>
                <a:spcPct val="0"/>
              </a:spcAft>
              <a:defRPr sz="3200">
                <a:solidFill>
                  <a:srgbClr val="C00000"/>
                </a:solidFill>
                <a:latin typeface="Calibri" pitchFamily="34" charset="0"/>
                <a:ea typeface="黑体" pitchFamily="49" charset="-122"/>
              </a:defRPr>
            </a:lvl5pPr>
            <a:lvl6pPr marL="457200" algn="l" rtl="0" fontAlgn="base">
              <a:spcBef>
                <a:spcPct val="0"/>
              </a:spcBef>
              <a:spcAft>
                <a:spcPct val="0"/>
              </a:spcAft>
              <a:defRPr sz="3200">
                <a:solidFill>
                  <a:srgbClr val="C00000"/>
                </a:solidFill>
                <a:latin typeface="Calibri" pitchFamily="34" charset="0"/>
                <a:ea typeface="黑体" pitchFamily="49" charset="-122"/>
              </a:defRPr>
            </a:lvl6pPr>
            <a:lvl7pPr marL="914400" algn="l" rtl="0" fontAlgn="base">
              <a:spcBef>
                <a:spcPct val="0"/>
              </a:spcBef>
              <a:spcAft>
                <a:spcPct val="0"/>
              </a:spcAft>
              <a:defRPr sz="3200">
                <a:solidFill>
                  <a:srgbClr val="C00000"/>
                </a:solidFill>
                <a:latin typeface="Calibri" pitchFamily="34" charset="0"/>
                <a:ea typeface="黑体" pitchFamily="49" charset="-122"/>
              </a:defRPr>
            </a:lvl7pPr>
            <a:lvl8pPr marL="1371600" algn="l" rtl="0" fontAlgn="base">
              <a:spcBef>
                <a:spcPct val="0"/>
              </a:spcBef>
              <a:spcAft>
                <a:spcPct val="0"/>
              </a:spcAft>
              <a:defRPr sz="3200">
                <a:solidFill>
                  <a:srgbClr val="C00000"/>
                </a:solidFill>
                <a:latin typeface="Calibri" pitchFamily="34" charset="0"/>
                <a:ea typeface="黑体" pitchFamily="49" charset="-122"/>
              </a:defRPr>
            </a:lvl8pPr>
            <a:lvl9pPr marL="1828800" algn="l" rtl="0" fontAlgn="base">
              <a:spcBef>
                <a:spcPct val="0"/>
              </a:spcBef>
              <a:spcAft>
                <a:spcPct val="0"/>
              </a:spcAft>
              <a:defRPr sz="3200">
                <a:solidFill>
                  <a:srgbClr val="C00000"/>
                </a:solidFill>
                <a:latin typeface="Calibri" pitchFamily="34" charset="0"/>
                <a:ea typeface="黑体" pitchFamily="49" charset="-122"/>
              </a:defRPr>
            </a:lvl9pPr>
          </a:lstStyle>
          <a:p>
            <a:pPr>
              <a:buSzPct val="25000"/>
              <a:defRPr/>
            </a:pPr>
            <a:r>
              <a:rPr lang="en-US" altLang="zh-CN" b="1" dirty="0">
                <a:solidFill>
                  <a:srgbClr val="C0504D"/>
                </a:solidFill>
                <a:latin typeface="微软雅黑" pitchFamily="34" charset="-122"/>
                <a:ea typeface="微软雅黑" pitchFamily="34" charset="-122"/>
              </a:rPr>
              <a:t>UAP</a:t>
            </a:r>
            <a:r>
              <a:rPr lang="zh-CN" altLang="en-US" b="1" dirty="0">
                <a:solidFill>
                  <a:srgbClr val="C0504D"/>
                </a:solidFill>
                <a:latin typeface="微软雅黑" pitchFamily="34" charset="-122"/>
                <a:ea typeface="微软雅黑" pitchFamily="34" charset="-122"/>
              </a:rPr>
              <a:t>组成部分与行业同类产品的对应关系</a:t>
            </a:r>
            <a:endParaRPr lang="zh-CN" altLang="en-US" b="1" kern="1200" dirty="0">
              <a:solidFill>
                <a:srgbClr val="C0504D"/>
              </a:solidFill>
              <a:latin typeface="微软雅黑" pitchFamily="34" charset="-122"/>
              <a:ea typeface="微软雅黑" pitchFamily="34" charset="-122"/>
            </a:endParaRPr>
          </a:p>
        </p:txBody>
      </p:sp>
    </p:spTree>
    <p:extLst>
      <p:ext uri="{BB962C8B-B14F-4D97-AF65-F5344CB8AC3E}">
        <p14:creationId xmlns:p14="http://schemas.microsoft.com/office/powerpoint/2010/main" val="664036549"/>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mtClean="0"/>
          </a:p>
        </p:txBody>
      </p:sp>
      <p:sp>
        <p:nvSpPr>
          <p:cNvPr id="73731" name="内容占位符 2"/>
          <p:cNvSpPr>
            <a:spLocks noGrp="1"/>
          </p:cNvSpPr>
          <p:nvPr>
            <p:ph idx="1"/>
          </p:nvPr>
        </p:nvSpPr>
        <p:spPr bwMode="auto">
          <a:xfrm>
            <a:off x="457200" y="5334000"/>
            <a:ext cx="8229600" cy="79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gn="ctr">
              <a:buFont typeface="Arial" pitchFamily="34" charset="0"/>
              <a:buNone/>
            </a:pPr>
            <a:r>
              <a:rPr lang="zh-CN" altLang="en-US" b="1" smtClean="0">
                <a:latin typeface="微软雅黑" pitchFamily="34" charset="-122"/>
                <a:ea typeface="微软雅黑" pitchFamily="34" charset="-122"/>
              </a:rPr>
              <a:t>欢迎交流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3"/>
          <p:cNvSpPr>
            <a:spLocks noGrp="1"/>
          </p:cNvSpPr>
          <p:nvPr>
            <p:ph type="title"/>
          </p:nvPr>
        </p:nvSpPr>
        <p:spPr>
          <a:xfrm>
            <a:off x="3962400" y="933450"/>
            <a:ext cx="2057400" cy="635000"/>
          </a:xfrm>
        </p:spPr>
        <p:txBody>
          <a:bodyPr/>
          <a:lstStyle/>
          <a:p>
            <a:r>
              <a:rPr lang="zh-CN" altLang="en-US" b="1" smtClean="0"/>
              <a:t>提 纲</a:t>
            </a:r>
          </a:p>
        </p:txBody>
      </p:sp>
      <p:sp>
        <p:nvSpPr>
          <p:cNvPr id="5" name="矩形 4"/>
          <p:cNvSpPr/>
          <p:nvPr/>
        </p:nvSpPr>
        <p:spPr>
          <a:xfrm>
            <a:off x="1752600" y="2590800"/>
            <a:ext cx="7391400" cy="5334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b="1">
              <a:solidFill>
                <a:srgbClr val="FFFFFF"/>
              </a:solidFill>
            </a:endParaRPr>
          </a:p>
        </p:txBody>
      </p:sp>
      <p:sp>
        <p:nvSpPr>
          <p:cNvPr id="6" name="矩形 8"/>
          <p:cNvSpPr>
            <a:spLocks noChangeArrowheads="1"/>
          </p:cNvSpPr>
          <p:nvPr/>
        </p:nvSpPr>
        <p:spPr bwMode="auto">
          <a:xfrm>
            <a:off x="1828800" y="1771650"/>
            <a:ext cx="6858000" cy="366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SzPct val="90000"/>
              <a:buFont typeface="Arial" pitchFamily="34" charset="0"/>
              <a:buBlip>
                <a:blip r:embed="rId2"/>
              </a:buBlip>
              <a:defRPr sz="2400">
                <a:solidFill>
                  <a:schemeClr val="tx1"/>
                </a:solidFill>
                <a:latin typeface="Calibri" pitchFamily="34" charset="0"/>
                <a:ea typeface="黑体" pitchFamily="49" charset="-122"/>
                <a:cs typeface="宋体" pitchFamily="2" charset="-122"/>
              </a:defRPr>
            </a:lvl1pPr>
            <a:lvl2pPr marL="742950" indent="-285750">
              <a:spcBef>
                <a:spcPct val="20000"/>
              </a:spcBef>
              <a:buSzPct val="75000"/>
              <a:buFont typeface="Arial" pitchFamily="34" charset="0"/>
              <a:buBlip>
                <a:blip r:embed="rId3"/>
              </a:buBlip>
              <a:defRPr sz="2000">
                <a:solidFill>
                  <a:schemeClr val="tx1"/>
                </a:solidFill>
                <a:latin typeface="Calibri" pitchFamily="34" charset="0"/>
                <a:ea typeface="黑体" pitchFamily="49" charset="-122"/>
                <a:cs typeface="宋体" pitchFamily="2" charset="-122"/>
              </a:defRPr>
            </a:lvl2pPr>
            <a:lvl3pPr marL="1143000" indent="-228600">
              <a:spcBef>
                <a:spcPct val="20000"/>
              </a:spcBef>
              <a:buSzPct val="50000"/>
              <a:buFont typeface="Arial" pitchFamily="34" charset="0"/>
              <a:buBlip>
                <a:blip r:embed="rId4"/>
              </a:buBlip>
              <a:defRPr sz="2400">
                <a:solidFill>
                  <a:schemeClr val="tx1"/>
                </a:solidFill>
                <a:latin typeface="Calibri" pitchFamily="34" charset="0"/>
                <a:ea typeface="黑体" pitchFamily="49" charset="-122"/>
                <a:cs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cs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cs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cs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cs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cs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cs typeface="宋体" pitchFamily="2" charset="-122"/>
              </a:defRPr>
            </a:lvl9pPr>
          </a:lstStyle>
          <a:p>
            <a:pPr>
              <a:lnSpc>
                <a:spcPct val="150000"/>
              </a:lnSpc>
              <a:buFontTx/>
              <a:buBlip>
                <a:blip r:embed="rId2"/>
              </a:buBlip>
            </a:pPr>
            <a:r>
              <a:rPr lang="zh-CN" altLang="en-US" sz="2800" b="1" dirty="0" smtClean="0">
                <a:latin typeface="微软雅黑" pitchFamily="34" charset="-122"/>
                <a:ea typeface="微软雅黑" pitchFamily="34" charset="-122"/>
              </a:rPr>
              <a:t>医院信息平台建设背景</a:t>
            </a:r>
            <a:endParaRPr lang="en-US" altLang="zh-CN" sz="2800" b="1" dirty="0">
              <a:latin typeface="微软雅黑" pitchFamily="34" charset="-122"/>
              <a:ea typeface="微软雅黑" pitchFamily="34" charset="-122"/>
            </a:endParaRPr>
          </a:p>
          <a:p>
            <a:pPr>
              <a:lnSpc>
                <a:spcPct val="150000"/>
              </a:lnSpc>
              <a:buFontTx/>
              <a:buBlip>
                <a:blip r:embed="rId2"/>
              </a:buBlip>
            </a:pPr>
            <a:r>
              <a:rPr lang="zh-CN" altLang="en-US" sz="2800" b="1" dirty="0">
                <a:latin typeface="微软雅黑" pitchFamily="34" charset="-122"/>
                <a:ea typeface="微软雅黑" pitchFamily="34" charset="-122"/>
              </a:rPr>
              <a:t>医院信息化集成的必要性</a:t>
            </a:r>
            <a:endParaRPr lang="en-US" altLang="zh-CN" sz="2800" b="1" dirty="0">
              <a:latin typeface="微软雅黑" pitchFamily="34" charset="-122"/>
              <a:ea typeface="微软雅黑" pitchFamily="34" charset="-122"/>
            </a:endParaRPr>
          </a:p>
          <a:p>
            <a:pPr>
              <a:lnSpc>
                <a:spcPct val="150000"/>
              </a:lnSpc>
              <a:buFontTx/>
              <a:buBlip>
                <a:blip r:embed="rId2"/>
              </a:buBlip>
            </a:pPr>
            <a:r>
              <a:rPr lang="zh-CN" altLang="en-US" sz="2800" b="1" dirty="0">
                <a:latin typeface="微软雅黑" pitchFamily="34" charset="-122"/>
                <a:ea typeface="微软雅黑" pitchFamily="34" charset="-122"/>
              </a:rPr>
              <a:t>用友的信息化集成思路</a:t>
            </a:r>
            <a:endParaRPr lang="en-US" altLang="zh-CN" sz="2800" b="1" dirty="0">
              <a:latin typeface="微软雅黑" pitchFamily="34" charset="-122"/>
              <a:ea typeface="微软雅黑" pitchFamily="34" charset="-122"/>
            </a:endParaRPr>
          </a:p>
          <a:p>
            <a:pPr>
              <a:lnSpc>
                <a:spcPct val="150000"/>
              </a:lnSpc>
              <a:buFontTx/>
              <a:buBlip>
                <a:blip r:embed="rId2"/>
              </a:buBlip>
            </a:pPr>
            <a:r>
              <a:rPr lang="zh-CN" altLang="en-US" sz="2800" b="1" dirty="0">
                <a:latin typeface="微软雅黑" pitchFamily="34" charset="-122"/>
                <a:ea typeface="微软雅黑" pitchFamily="34" charset="-122"/>
              </a:rPr>
              <a:t>用友医院信息平台产品介绍</a:t>
            </a:r>
            <a:endParaRPr lang="en-US" altLang="zh-CN" sz="2800" b="1" dirty="0">
              <a:latin typeface="微软雅黑" pitchFamily="34" charset="-122"/>
              <a:ea typeface="微软雅黑" pitchFamily="34" charset="-122"/>
            </a:endParaRPr>
          </a:p>
          <a:p>
            <a:pPr>
              <a:lnSpc>
                <a:spcPct val="150000"/>
              </a:lnSpc>
            </a:pPr>
            <a:r>
              <a:rPr lang="zh-CN" altLang="en-US" sz="2800" b="1" dirty="0" smtClean="0">
                <a:latin typeface="微软雅黑" pitchFamily="34" charset="-122"/>
                <a:ea typeface="微软雅黑" pitchFamily="34" charset="-122"/>
              </a:rPr>
              <a:t>用友</a:t>
            </a:r>
            <a:r>
              <a:rPr lang="en-US" altLang="zh-CN" sz="2800" b="1" dirty="0" smtClean="0">
                <a:latin typeface="微软雅黑" pitchFamily="34" charset="-122"/>
                <a:ea typeface="微软雅黑" pitchFamily="34" charset="-122"/>
              </a:rPr>
              <a:t>UAP</a:t>
            </a:r>
            <a:r>
              <a:rPr lang="zh-CN" altLang="en-US" sz="2800" b="1" dirty="0" smtClean="0">
                <a:latin typeface="微软雅黑" pitchFamily="34" charset="-122"/>
                <a:ea typeface="微软雅黑" pitchFamily="34" charset="-122"/>
              </a:rPr>
              <a:t>平台介绍</a:t>
            </a:r>
            <a:endParaRPr lang="en-US" altLang="zh-CN" sz="2800" b="1" dirty="0">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医院信息化集成的必要性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政策层面</a:t>
            </a:r>
          </a:p>
        </p:txBody>
      </p:sp>
      <p:grpSp>
        <p:nvGrpSpPr>
          <p:cNvPr id="14339" name="组合 39"/>
          <p:cNvGrpSpPr>
            <a:grpSpLocks/>
          </p:cNvGrpSpPr>
          <p:nvPr/>
        </p:nvGrpSpPr>
        <p:grpSpPr bwMode="auto">
          <a:xfrm>
            <a:off x="411163" y="1143000"/>
            <a:ext cx="8275637" cy="5486400"/>
            <a:chOff x="549812" y="838184"/>
            <a:chExt cx="8275638" cy="5486416"/>
          </a:xfrm>
        </p:grpSpPr>
        <p:pic>
          <p:nvPicPr>
            <p:cNvPr id="14343" name="Picture 2" descr="D:\工作项目\nc-ppt\j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2687">
              <a:off x="549812" y="2789475"/>
              <a:ext cx="8275638"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4" name="Group 47"/>
            <p:cNvGrpSpPr>
              <a:grpSpLocks/>
            </p:cNvGrpSpPr>
            <p:nvPr/>
          </p:nvGrpSpPr>
          <p:grpSpPr bwMode="auto">
            <a:xfrm>
              <a:off x="1097966" y="4267200"/>
              <a:ext cx="288925" cy="885825"/>
              <a:chOff x="965" y="2552"/>
              <a:chExt cx="136" cy="992"/>
            </a:xfrm>
          </p:grpSpPr>
          <p:sp>
            <p:nvSpPr>
              <p:cNvPr id="14398" name="Line 48"/>
              <p:cNvSpPr>
                <a:spLocks noChangeShapeType="1"/>
              </p:cNvSpPr>
              <p:nvPr/>
            </p:nvSpPr>
            <p:spPr bwMode="auto">
              <a:xfrm flipV="1">
                <a:off x="1037" y="2552"/>
                <a:ext cx="0" cy="864"/>
              </a:xfrm>
              <a:prstGeom prst="line">
                <a:avLst/>
              </a:prstGeom>
              <a:noFill/>
              <a:ln w="38100">
                <a:solidFill>
                  <a:srgbClr val="CC3300"/>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pic>
            <p:nvPicPr>
              <p:cNvPr id="14399" name="Picture 49" descr="orange-ball_ti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 y="340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45" name="Group 50"/>
            <p:cNvGrpSpPr>
              <a:grpSpLocks/>
            </p:cNvGrpSpPr>
            <p:nvPr/>
          </p:nvGrpSpPr>
          <p:grpSpPr bwMode="auto">
            <a:xfrm>
              <a:off x="4314148" y="3608388"/>
              <a:ext cx="288925" cy="885825"/>
              <a:chOff x="1157" y="2552"/>
              <a:chExt cx="136" cy="992"/>
            </a:xfrm>
          </p:grpSpPr>
          <p:sp>
            <p:nvSpPr>
              <p:cNvPr id="14396" name="Line 51"/>
              <p:cNvSpPr>
                <a:spLocks noChangeShapeType="1"/>
              </p:cNvSpPr>
              <p:nvPr/>
            </p:nvSpPr>
            <p:spPr bwMode="auto">
              <a:xfrm flipV="1">
                <a:off x="1221" y="2552"/>
                <a:ext cx="0" cy="864"/>
              </a:xfrm>
              <a:prstGeom prst="line">
                <a:avLst/>
              </a:prstGeom>
              <a:noFill/>
              <a:ln w="38100">
                <a:solidFill>
                  <a:srgbClr val="CC3300"/>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pic>
            <p:nvPicPr>
              <p:cNvPr id="14397" name="Picture 52" descr="orange-ball_ti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 y="340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46" name="Group 53"/>
            <p:cNvGrpSpPr>
              <a:grpSpLocks/>
            </p:cNvGrpSpPr>
            <p:nvPr/>
          </p:nvGrpSpPr>
          <p:grpSpPr bwMode="auto">
            <a:xfrm>
              <a:off x="7591752" y="2997200"/>
              <a:ext cx="288925" cy="885825"/>
              <a:chOff x="1286" y="2552"/>
              <a:chExt cx="136" cy="992"/>
            </a:xfrm>
          </p:grpSpPr>
          <p:sp>
            <p:nvSpPr>
              <p:cNvPr id="14394" name="Line 54"/>
              <p:cNvSpPr>
                <a:spLocks noChangeShapeType="1"/>
              </p:cNvSpPr>
              <p:nvPr/>
            </p:nvSpPr>
            <p:spPr bwMode="auto">
              <a:xfrm flipV="1">
                <a:off x="1350" y="2552"/>
                <a:ext cx="0" cy="864"/>
              </a:xfrm>
              <a:prstGeom prst="line">
                <a:avLst/>
              </a:prstGeom>
              <a:noFill/>
              <a:ln w="38100">
                <a:solidFill>
                  <a:srgbClr val="CC3300"/>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pic>
            <p:nvPicPr>
              <p:cNvPr id="14395" name="Picture 55" descr="orange-ball_ti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 y="340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47" name="Group 56"/>
            <p:cNvGrpSpPr>
              <a:grpSpLocks/>
            </p:cNvGrpSpPr>
            <p:nvPr/>
          </p:nvGrpSpPr>
          <p:grpSpPr bwMode="auto">
            <a:xfrm>
              <a:off x="5991552" y="3327400"/>
              <a:ext cx="288925" cy="885825"/>
              <a:chOff x="1286" y="2552"/>
              <a:chExt cx="136" cy="992"/>
            </a:xfrm>
          </p:grpSpPr>
          <p:sp>
            <p:nvSpPr>
              <p:cNvPr id="14392" name="Line 57"/>
              <p:cNvSpPr>
                <a:spLocks noChangeShapeType="1"/>
              </p:cNvSpPr>
              <p:nvPr/>
            </p:nvSpPr>
            <p:spPr bwMode="auto">
              <a:xfrm flipV="1">
                <a:off x="1350" y="2552"/>
                <a:ext cx="0" cy="864"/>
              </a:xfrm>
              <a:prstGeom prst="line">
                <a:avLst/>
              </a:prstGeom>
              <a:noFill/>
              <a:ln w="38100">
                <a:solidFill>
                  <a:srgbClr val="CC3300"/>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pic>
            <p:nvPicPr>
              <p:cNvPr id="14393" name="Picture 58" descr="orange-ball_ti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 y="340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48" name="Group 59"/>
            <p:cNvGrpSpPr>
              <a:grpSpLocks/>
            </p:cNvGrpSpPr>
            <p:nvPr/>
          </p:nvGrpSpPr>
          <p:grpSpPr bwMode="auto">
            <a:xfrm>
              <a:off x="2713761" y="3938588"/>
              <a:ext cx="288925" cy="885825"/>
              <a:chOff x="1065" y="2552"/>
              <a:chExt cx="136" cy="992"/>
            </a:xfrm>
          </p:grpSpPr>
          <p:sp>
            <p:nvSpPr>
              <p:cNvPr id="14390" name="Line 60"/>
              <p:cNvSpPr>
                <a:spLocks noChangeShapeType="1"/>
              </p:cNvSpPr>
              <p:nvPr/>
            </p:nvSpPr>
            <p:spPr bwMode="auto">
              <a:xfrm flipV="1">
                <a:off x="1130" y="2552"/>
                <a:ext cx="0" cy="864"/>
              </a:xfrm>
              <a:prstGeom prst="line">
                <a:avLst/>
              </a:prstGeom>
              <a:noFill/>
              <a:ln w="38100">
                <a:solidFill>
                  <a:srgbClr val="CC3300"/>
                </a:solidFill>
                <a:round/>
                <a:headEnd/>
                <a:tailEnd type="none" w="sm" len="sm"/>
              </a:ln>
              <a:extLst>
                <a:ext uri="{909E8E84-426E-40DD-AFC4-6F175D3DCCD1}">
                  <a14:hiddenFill xmlns:a14="http://schemas.microsoft.com/office/drawing/2010/main">
                    <a:noFill/>
                  </a14:hiddenFill>
                </a:ext>
              </a:extLst>
            </p:spPr>
            <p:txBody>
              <a:bodyPr/>
              <a:lstStyle/>
              <a:p>
                <a:endParaRPr lang="zh-CN" altLang="en-US"/>
              </a:p>
            </p:txBody>
          </p:sp>
          <p:pic>
            <p:nvPicPr>
              <p:cNvPr id="14391" name="Picture 61" descr="orange-ball_ti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 y="340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矩形 9"/>
            <p:cNvSpPr/>
            <p:nvPr/>
          </p:nvSpPr>
          <p:spPr bwMode="auto">
            <a:xfrm>
              <a:off x="565150" y="2133588"/>
              <a:ext cx="1447800" cy="2633686"/>
            </a:xfrm>
            <a:prstGeom prst="rect">
              <a:avLst/>
            </a:prstGeom>
            <a:solidFill>
              <a:schemeClr val="accent1">
                <a:lumMod val="20000"/>
                <a:lumOff val="80000"/>
              </a:schemeClr>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1600" b="1" dirty="0">
                  <a:solidFill>
                    <a:schemeClr val="tx1"/>
                  </a:solidFill>
                  <a:latin typeface="微软雅黑" pitchFamily="34" charset="-122"/>
                  <a:ea typeface="微软雅黑" pitchFamily="34" charset="-122"/>
                </a:rPr>
                <a:t>部门级</a:t>
              </a:r>
              <a:endParaRPr lang="en-US" altLang="zh-CN" sz="1600" b="1" dirty="0">
                <a:solidFill>
                  <a:schemeClr val="tx1"/>
                </a:solidFill>
                <a:latin typeface="微软雅黑" pitchFamily="34" charset="-122"/>
                <a:ea typeface="微软雅黑" pitchFamily="34" charset="-122"/>
              </a:endParaRPr>
            </a:p>
            <a:p>
              <a:pPr algn="ctr" eaLnBrk="1" hangingPunct="1">
                <a:defRPr/>
              </a:pPr>
              <a:r>
                <a:rPr lang="zh-CN" altLang="en-US" sz="1600" b="1" dirty="0">
                  <a:solidFill>
                    <a:schemeClr val="tx1"/>
                  </a:solidFill>
                  <a:latin typeface="微软雅黑" pitchFamily="34" charset="-122"/>
                  <a:ea typeface="微软雅黑" pitchFamily="34" charset="-122"/>
                </a:rPr>
                <a:t>（费用）</a:t>
              </a:r>
              <a:endParaRPr lang="en-US" altLang="zh-CN" b="1" dirty="0">
                <a:solidFill>
                  <a:schemeClr val="tx1"/>
                </a:solidFill>
                <a:latin typeface="微软雅黑" pitchFamily="34" charset="-122"/>
                <a:ea typeface="微软雅黑" pitchFamily="34" charset="-122"/>
              </a:endParaRPr>
            </a:p>
            <a:p>
              <a:pPr eaLnBrk="1" hangingPunct="1">
                <a:defRPr/>
              </a:pPr>
              <a:r>
                <a:rPr lang="zh-CN" altLang="en-US" sz="1400" dirty="0">
                  <a:solidFill>
                    <a:schemeClr val="tx1"/>
                  </a:solidFill>
                  <a:latin typeface="微软雅黑" pitchFamily="34" charset="-122"/>
                  <a:ea typeface="微软雅黑" pitchFamily="34" charset="-122"/>
                </a:rPr>
                <a:t>特点：</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1</a:t>
              </a:r>
              <a:r>
                <a:rPr lang="zh-CN" altLang="en-US" sz="1400" dirty="0">
                  <a:solidFill>
                    <a:schemeClr val="tx1"/>
                  </a:solidFill>
                  <a:latin typeface="微软雅黑" pitchFamily="34" charset="-122"/>
                  <a:ea typeface="微软雅黑" pitchFamily="34" charset="-122"/>
                </a:rPr>
                <a:t>，部门内业务</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2</a:t>
              </a:r>
              <a:r>
                <a:rPr lang="zh-CN" altLang="en-US" sz="1400" dirty="0">
                  <a:solidFill>
                    <a:schemeClr val="tx1"/>
                  </a:solidFill>
                  <a:latin typeface="微软雅黑" pitchFamily="34" charset="-122"/>
                  <a:ea typeface="微软雅黑" pitchFamily="34" charset="-122"/>
                </a:rPr>
                <a:t>，部门内字典</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3</a:t>
              </a:r>
              <a:r>
                <a:rPr lang="zh-CN" altLang="en-US" sz="1400" dirty="0">
                  <a:solidFill>
                    <a:schemeClr val="tx1"/>
                  </a:solidFill>
                  <a:latin typeface="微软雅黑" pitchFamily="34" charset="-122"/>
                  <a:ea typeface="微软雅黑" pitchFamily="34" charset="-122"/>
                </a:rPr>
                <a:t>，部门内信息</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200" dirty="0">
                  <a:solidFill>
                    <a:schemeClr val="tx1"/>
                  </a:solidFill>
                  <a:latin typeface="微软雅黑" pitchFamily="34" charset="-122"/>
                  <a:ea typeface="微软雅黑" pitchFamily="34" charset="-122"/>
                </a:rPr>
                <a:t>  1</a:t>
              </a:r>
              <a:r>
                <a:rPr lang="zh-CN" altLang="en-US" sz="1200" dirty="0">
                  <a:solidFill>
                    <a:schemeClr val="tx1"/>
                  </a:solidFill>
                  <a:latin typeface="微软雅黑" pitchFamily="34" charset="-122"/>
                  <a:ea typeface="微软雅黑" pitchFamily="34" charset="-122"/>
                </a:rPr>
                <a:t>级：仅数据采集</a:t>
              </a:r>
              <a:endParaRPr lang="en-US" altLang="zh-CN" sz="1200" dirty="0">
                <a:solidFill>
                  <a:schemeClr val="tx1"/>
                </a:solidFill>
                <a:latin typeface="微软雅黑" pitchFamily="34" charset="-122"/>
                <a:ea typeface="微软雅黑" pitchFamily="34" charset="-122"/>
              </a:endParaRPr>
            </a:p>
            <a:p>
              <a:pPr eaLnBrk="1" hangingPunct="1">
                <a:defRPr/>
              </a:pPr>
              <a:r>
                <a:rPr lang="en-US" altLang="zh-CN" sz="1200" dirty="0">
                  <a:solidFill>
                    <a:schemeClr val="tx1"/>
                  </a:solidFill>
                  <a:latin typeface="微软雅黑" pitchFamily="34" charset="-122"/>
                  <a:ea typeface="微软雅黑" pitchFamily="34" charset="-122"/>
                </a:rPr>
                <a:t>  2</a:t>
              </a:r>
              <a:r>
                <a:rPr lang="zh-CN" altLang="en-US" sz="1200" dirty="0">
                  <a:solidFill>
                    <a:schemeClr val="tx1"/>
                  </a:solidFill>
                  <a:latin typeface="微软雅黑" pitchFamily="34" charset="-122"/>
                  <a:ea typeface="微软雅黑" pitchFamily="34" charset="-122"/>
                </a:rPr>
                <a:t>级：可数据共享</a:t>
              </a:r>
              <a:endParaRPr lang="en-US" altLang="zh-CN" sz="12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4</a:t>
              </a:r>
              <a:r>
                <a:rPr lang="zh-CN" altLang="en-US" sz="1400" dirty="0">
                  <a:solidFill>
                    <a:schemeClr val="tx1"/>
                  </a:solidFill>
                  <a:latin typeface="微软雅黑" pitchFamily="34" charset="-122"/>
                  <a:ea typeface="微软雅黑" pitchFamily="34" charset="-122"/>
                </a:rPr>
                <a:t>，部门外手工</a:t>
              </a:r>
              <a:endParaRPr lang="en-US" altLang="zh-CN" sz="1400" dirty="0">
                <a:solidFill>
                  <a:schemeClr val="tx1"/>
                </a:solidFill>
                <a:latin typeface="微软雅黑" pitchFamily="34" charset="-122"/>
                <a:ea typeface="微软雅黑" pitchFamily="34" charset="-122"/>
              </a:endParaRPr>
            </a:p>
          </p:txBody>
        </p:sp>
        <p:sp>
          <p:nvSpPr>
            <p:cNvPr id="11" name="矩形 10"/>
            <p:cNvSpPr/>
            <p:nvPr/>
          </p:nvSpPr>
          <p:spPr bwMode="auto">
            <a:xfrm>
              <a:off x="2089150" y="1752587"/>
              <a:ext cx="1524000" cy="2657497"/>
            </a:xfrm>
            <a:prstGeom prst="rect">
              <a:avLst/>
            </a:prstGeom>
            <a:solidFill>
              <a:schemeClr val="tx2">
                <a:lumMod val="20000"/>
                <a:lumOff val="80000"/>
              </a:schemeClr>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1600" b="1" dirty="0">
                  <a:solidFill>
                    <a:schemeClr val="tx1"/>
                  </a:solidFill>
                  <a:latin typeface="微软雅黑" pitchFamily="34" charset="-122"/>
                  <a:ea typeface="微软雅黑" pitchFamily="34" charset="-122"/>
                </a:rPr>
                <a:t>全院级</a:t>
              </a:r>
              <a:endParaRPr lang="en-US" altLang="zh-CN" sz="1600" b="1" dirty="0">
                <a:solidFill>
                  <a:schemeClr val="tx1"/>
                </a:solidFill>
                <a:latin typeface="微软雅黑" pitchFamily="34" charset="-122"/>
                <a:ea typeface="微软雅黑" pitchFamily="34" charset="-122"/>
              </a:endParaRPr>
            </a:p>
            <a:p>
              <a:pPr algn="ctr" eaLnBrk="1" hangingPunct="1">
                <a:defRPr/>
              </a:pPr>
              <a:r>
                <a:rPr lang="zh-CN" altLang="en-US" sz="1600" b="1" dirty="0">
                  <a:solidFill>
                    <a:schemeClr val="tx1"/>
                  </a:solidFill>
                  <a:latin typeface="微软雅黑" pitchFamily="34" charset="-122"/>
                  <a:ea typeface="微软雅黑" pitchFamily="34" charset="-122"/>
                </a:rPr>
                <a:t>（费用</a:t>
              </a:r>
              <a:r>
                <a:rPr lang="en-US" altLang="zh-CN" sz="1600" b="1" dirty="0">
                  <a:solidFill>
                    <a:schemeClr val="tx1"/>
                  </a:solidFill>
                  <a:latin typeface="微软雅黑" pitchFamily="34" charset="-122"/>
                  <a:ea typeface="微软雅黑" pitchFamily="34" charset="-122"/>
                </a:rPr>
                <a:t>+</a:t>
              </a:r>
              <a:r>
                <a:rPr lang="zh-CN" altLang="en-US" sz="1600" b="1" dirty="0">
                  <a:solidFill>
                    <a:schemeClr val="tx1"/>
                  </a:solidFill>
                  <a:latin typeface="微软雅黑" pitchFamily="34" charset="-122"/>
                  <a:ea typeface="微软雅黑" pitchFamily="34" charset="-122"/>
                </a:rPr>
                <a:t>医嘱）</a:t>
              </a:r>
              <a:endParaRPr lang="en-US" altLang="zh-CN" sz="1600" b="1" dirty="0">
                <a:solidFill>
                  <a:schemeClr val="tx1"/>
                </a:solidFill>
                <a:latin typeface="微软雅黑" pitchFamily="34" charset="-122"/>
                <a:ea typeface="微软雅黑" pitchFamily="34" charset="-122"/>
              </a:endParaRPr>
            </a:p>
            <a:p>
              <a:pPr eaLnBrk="1" hangingPunct="1">
                <a:defRPr/>
              </a:pPr>
              <a:r>
                <a:rPr lang="zh-CN" altLang="en-US" sz="1400" dirty="0">
                  <a:solidFill>
                    <a:schemeClr val="tx1"/>
                  </a:solidFill>
                  <a:latin typeface="微软雅黑" pitchFamily="34" charset="-122"/>
                  <a:ea typeface="微软雅黑" pitchFamily="34" charset="-122"/>
                </a:rPr>
                <a:t>特点：</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1</a:t>
              </a:r>
              <a:r>
                <a:rPr lang="zh-CN" altLang="en-US" sz="1400" dirty="0">
                  <a:solidFill>
                    <a:schemeClr val="tx1"/>
                  </a:solidFill>
                  <a:latin typeface="微软雅黑" pitchFamily="34" charset="-122"/>
                  <a:ea typeface="微软雅黑" pitchFamily="34" charset="-122"/>
                </a:rPr>
                <a:t>，全院内业务</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2</a:t>
              </a:r>
              <a:r>
                <a:rPr lang="zh-CN" altLang="en-US" sz="1400" dirty="0">
                  <a:solidFill>
                    <a:schemeClr val="tx1"/>
                  </a:solidFill>
                  <a:latin typeface="微软雅黑" pitchFamily="34" charset="-122"/>
                  <a:ea typeface="微软雅黑" pitchFamily="34" charset="-122"/>
                </a:rPr>
                <a:t>，各系统字典</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3</a:t>
              </a:r>
              <a:r>
                <a:rPr lang="zh-CN" altLang="en-US" sz="1400" dirty="0">
                  <a:solidFill>
                    <a:schemeClr val="tx1"/>
                  </a:solidFill>
                  <a:latin typeface="微软雅黑" pitchFamily="34" charset="-122"/>
                  <a:ea typeface="微软雅黑" pitchFamily="34" charset="-122"/>
                </a:rPr>
                <a:t>，系统互联</a:t>
              </a:r>
              <a:r>
                <a:rPr lang="en-US" altLang="zh-CN" sz="1400" dirty="0">
                  <a:solidFill>
                    <a:schemeClr val="tx1"/>
                  </a:solidFill>
                  <a:latin typeface="微软雅黑" pitchFamily="34" charset="-122"/>
                  <a:ea typeface="微软雅黑" pitchFamily="34" charset="-122"/>
                </a:rPr>
                <a:t/>
              </a:r>
              <a:br>
                <a:rPr lang="en-US" altLang="zh-CN" sz="1400" dirty="0">
                  <a:solidFill>
                    <a:schemeClr val="tx1"/>
                  </a:solidFill>
                  <a:latin typeface="微软雅黑" pitchFamily="34" charset="-122"/>
                  <a:ea typeface="微软雅黑" pitchFamily="34" charset="-122"/>
                </a:rPr>
              </a:br>
              <a:r>
                <a:rPr lang="en-US" altLang="zh-CN" sz="1400" dirty="0">
                  <a:solidFill>
                    <a:schemeClr val="tx1"/>
                  </a:solidFill>
                  <a:latin typeface="微软雅黑" pitchFamily="34" charset="-122"/>
                  <a:ea typeface="微软雅黑" pitchFamily="34" charset="-122"/>
                </a:rPr>
                <a:t>  </a:t>
              </a:r>
              <a:r>
                <a:rPr lang="en-US" altLang="zh-CN" sz="1200" dirty="0">
                  <a:solidFill>
                    <a:schemeClr val="tx1"/>
                  </a:solidFill>
                  <a:latin typeface="微软雅黑" pitchFamily="34" charset="-122"/>
                  <a:ea typeface="微软雅黑" pitchFamily="34" charset="-122"/>
                </a:rPr>
                <a:t>3</a:t>
              </a:r>
              <a:r>
                <a:rPr lang="zh-CN" altLang="en-US" sz="1200" dirty="0">
                  <a:solidFill>
                    <a:schemeClr val="tx1"/>
                  </a:solidFill>
                  <a:latin typeface="微软雅黑" pitchFamily="34" charset="-122"/>
                  <a:ea typeface="微软雅黑" pitchFamily="34" charset="-122"/>
                </a:rPr>
                <a:t>级：共享方式</a:t>
              </a:r>
              <a:endParaRPr lang="en-US" altLang="zh-CN" sz="1200" dirty="0">
                <a:solidFill>
                  <a:schemeClr val="tx1"/>
                </a:solidFill>
                <a:latin typeface="微软雅黑" pitchFamily="34" charset="-122"/>
                <a:ea typeface="微软雅黑" pitchFamily="34" charset="-122"/>
              </a:endParaRPr>
            </a:p>
            <a:p>
              <a:pPr eaLnBrk="1" hangingPunct="1">
                <a:defRPr/>
              </a:pPr>
              <a:r>
                <a:rPr lang="en-US" altLang="zh-CN" sz="1200" dirty="0">
                  <a:solidFill>
                    <a:schemeClr val="tx1"/>
                  </a:solidFill>
                  <a:latin typeface="微软雅黑" pitchFamily="34" charset="-122"/>
                  <a:ea typeface="微软雅黑" pitchFamily="34" charset="-122"/>
                </a:rPr>
                <a:t>  4</a:t>
              </a:r>
              <a:r>
                <a:rPr lang="zh-CN" altLang="en-US" sz="1200" dirty="0">
                  <a:solidFill>
                    <a:schemeClr val="tx1"/>
                  </a:solidFill>
                  <a:latin typeface="微软雅黑" pitchFamily="34" charset="-122"/>
                  <a:ea typeface="微软雅黑" pitchFamily="34" charset="-122"/>
                </a:rPr>
                <a:t>级：接口方式</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4</a:t>
              </a:r>
              <a:r>
                <a:rPr lang="zh-CN" altLang="en-US" sz="1400" dirty="0">
                  <a:solidFill>
                    <a:schemeClr val="tx1"/>
                  </a:solidFill>
                  <a:latin typeface="微软雅黑" pitchFamily="34" charset="-122"/>
                  <a:ea typeface="微软雅黑" pitchFamily="34" charset="-122"/>
                </a:rPr>
                <a:t>，临床决策</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200" dirty="0">
                  <a:solidFill>
                    <a:schemeClr val="tx1"/>
                  </a:solidFill>
                  <a:latin typeface="微软雅黑" pitchFamily="34" charset="-122"/>
                  <a:ea typeface="微软雅黑" pitchFamily="34" charset="-122"/>
                </a:rPr>
                <a:t>  3</a:t>
              </a:r>
              <a:r>
                <a:rPr lang="zh-CN" altLang="en-US" sz="1200" dirty="0">
                  <a:solidFill>
                    <a:schemeClr val="tx1"/>
                  </a:solidFill>
                  <a:latin typeface="微软雅黑" pitchFamily="34" charset="-122"/>
                  <a:ea typeface="微软雅黑" pitchFamily="34" charset="-122"/>
                </a:rPr>
                <a:t>级：初级（费用）</a:t>
              </a:r>
              <a:endParaRPr lang="en-US" altLang="zh-CN" sz="1200" dirty="0">
                <a:solidFill>
                  <a:schemeClr val="tx1"/>
                </a:solidFill>
                <a:latin typeface="微软雅黑" pitchFamily="34" charset="-122"/>
                <a:ea typeface="微软雅黑" pitchFamily="34" charset="-122"/>
              </a:endParaRPr>
            </a:p>
            <a:p>
              <a:pPr eaLnBrk="1" hangingPunct="1">
                <a:defRPr/>
              </a:pPr>
              <a:r>
                <a:rPr lang="en-US" altLang="zh-CN" sz="1200" dirty="0">
                  <a:solidFill>
                    <a:schemeClr val="tx1"/>
                  </a:solidFill>
                  <a:latin typeface="微软雅黑" pitchFamily="34" charset="-122"/>
                  <a:ea typeface="微软雅黑" pitchFamily="34" charset="-122"/>
                </a:rPr>
                <a:t>  4</a:t>
              </a:r>
              <a:r>
                <a:rPr lang="zh-CN" altLang="en-US" sz="1200" dirty="0">
                  <a:solidFill>
                    <a:schemeClr val="tx1"/>
                  </a:solidFill>
                  <a:latin typeface="微软雅黑" pitchFamily="34" charset="-122"/>
                  <a:ea typeface="微软雅黑" pitchFamily="34" charset="-122"/>
                </a:rPr>
                <a:t>级：中级（临床）</a:t>
              </a:r>
              <a:endParaRPr lang="en-US" altLang="zh-CN" sz="1400" dirty="0">
                <a:solidFill>
                  <a:schemeClr val="tx1"/>
                </a:solidFill>
                <a:latin typeface="微软雅黑" pitchFamily="34" charset="-122"/>
                <a:ea typeface="微软雅黑" pitchFamily="34" charset="-122"/>
              </a:endParaRPr>
            </a:p>
            <a:p>
              <a:pPr algn="ctr" eaLnBrk="1" hangingPunct="1">
                <a:defRPr/>
              </a:pPr>
              <a:endParaRPr lang="en-US" altLang="zh-CN" sz="1600" dirty="0">
                <a:solidFill>
                  <a:schemeClr val="tx1"/>
                </a:solidFill>
                <a:latin typeface="微软雅黑" pitchFamily="34" charset="-122"/>
                <a:ea typeface="微软雅黑" pitchFamily="34" charset="-122"/>
              </a:endParaRPr>
            </a:p>
          </p:txBody>
        </p:sp>
        <p:sp>
          <p:nvSpPr>
            <p:cNvPr id="12" name="矩形 11"/>
            <p:cNvSpPr/>
            <p:nvPr/>
          </p:nvSpPr>
          <p:spPr bwMode="auto">
            <a:xfrm>
              <a:off x="3689350" y="1371586"/>
              <a:ext cx="1524000" cy="2681308"/>
            </a:xfrm>
            <a:prstGeom prst="rect">
              <a:avLst/>
            </a:prstGeom>
            <a:solidFill>
              <a:schemeClr val="accent1">
                <a:lumMod val="40000"/>
                <a:lumOff val="60000"/>
              </a:schemeClr>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1600" b="1" dirty="0">
                  <a:solidFill>
                    <a:schemeClr val="tx1"/>
                  </a:solidFill>
                  <a:latin typeface="微软雅黑" pitchFamily="34" charset="-122"/>
                  <a:ea typeface="微软雅黑" pitchFamily="34" charset="-122"/>
                </a:rPr>
                <a:t>全院级</a:t>
              </a:r>
              <a:endParaRPr lang="en-US" altLang="zh-CN" sz="1600" b="1" dirty="0">
                <a:solidFill>
                  <a:schemeClr val="tx1"/>
                </a:solidFill>
                <a:latin typeface="微软雅黑" pitchFamily="34" charset="-122"/>
                <a:ea typeface="微软雅黑" pitchFamily="34" charset="-122"/>
              </a:endParaRPr>
            </a:p>
            <a:p>
              <a:pPr algn="ctr" eaLnBrk="1" hangingPunct="1">
                <a:defRPr/>
              </a:pPr>
              <a:r>
                <a:rPr lang="zh-CN" altLang="en-US" sz="1600" b="1" dirty="0">
                  <a:solidFill>
                    <a:schemeClr val="tx1"/>
                  </a:solidFill>
                  <a:latin typeface="微软雅黑" pitchFamily="34" charset="-122"/>
                  <a:ea typeface="微软雅黑" pitchFamily="34" charset="-122"/>
                </a:rPr>
                <a:t>（一体化）</a:t>
              </a:r>
              <a:endParaRPr lang="en-US" altLang="zh-CN" sz="1600" b="1" dirty="0">
                <a:solidFill>
                  <a:schemeClr val="tx1"/>
                </a:solidFill>
                <a:latin typeface="微软雅黑" pitchFamily="34" charset="-122"/>
                <a:ea typeface="微软雅黑" pitchFamily="34" charset="-122"/>
              </a:endParaRPr>
            </a:p>
            <a:p>
              <a:pPr eaLnBrk="1" hangingPunct="1">
                <a:defRPr/>
              </a:pPr>
              <a:r>
                <a:rPr lang="zh-CN" altLang="en-US" sz="1400" dirty="0">
                  <a:solidFill>
                    <a:schemeClr val="tx1"/>
                  </a:solidFill>
                  <a:latin typeface="微软雅黑" pitchFamily="34" charset="-122"/>
                  <a:ea typeface="微软雅黑" pitchFamily="34" charset="-122"/>
                </a:rPr>
                <a:t>特点：</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1</a:t>
              </a:r>
              <a:r>
                <a:rPr lang="zh-CN" altLang="en-US" sz="1400" dirty="0">
                  <a:solidFill>
                    <a:schemeClr val="tx1"/>
                  </a:solidFill>
                  <a:latin typeface="微软雅黑" pitchFamily="34" charset="-122"/>
                  <a:ea typeface="微软雅黑" pitchFamily="34" charset="-122"/>
                </a:rPr>
                <a:t>，互联互通</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2</a:t>
              </a:r>
              <a:r>
                <a:rPr lang="zh-CN" altLang="en-US" sz="1400" dirty="0">
                  <a:solidFill>
                    <a:schemeClr val="tx1"/>
                  </a:solidFill>
                  <a:latin typeface="微软雅黑" pitchFamily="34" charset="-122"/>
                  <a:ea typeface="微软雅黑" pitchFamily="34" charset="-122"/>
                </a:rPr>
                <a:t>，智能书写</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3</a:t>
              </a:r>
              <a:r>
                <a:rPr lang="zh-CN" altLang="en-US" sz="1400" dirty="0">
                  <a:solidFill>
                    <a:schemeClr val="tx1"/>
                  </a:solidFill>
                  <a:latin typeface="微软雅黑" pitchFamily="34" charset="-122"/>
                  <a:ea typeface="微软雅黑" pitchFamily="34" charset="-122"/>
                </a:rPr>
                <a:t>，数据中心</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4</a:t>
              </a:r>
              <a:r>
                <a:rPr lang="zh-CN" altLang="en-US" sz="1400" dirty="0">
                  <a:solidFill>
                    <a:schemeClr val="tx1"/>
                  </a:solidFill>
                  <a:latin typeface="微软雅黑" pitchFamily="34" charset="-122"/>
                  <a:ea typeface="微软雅黑" pitchFamily="34" charset="-122"/>
                </a:rPr>
                <a:t>，知识利用</a:t>
              </a:r>
              <a:r>
                <a:rPr lang="en-US" altLang="zh-CN" sz="1400" dirty="0">
                  <a:solidFill>
                    <a:schemeClr val="tx1"/>
                  </a:solidFill>
                  <a:latin typeface="微软雅黑" pitchFamily="34" charset="-122"/>
                  <a:ea typeface="微软雅黑" pitchFamily="34" charset="-122"/>
                </a:rPr>
                <a:t/>
              </a:r>
              <a:br>
                <a:rPr lang="en-US" altLang="zh-CN" sz="1400" dirty="0">
                  <a:solidFill>
                    <a:schemeClr val="tx1"/>
                  </a:solidFill>
                  <a:latin typeface="微软雅黑" pitchFamily="34" charset="-122"/>
                  <a:ea typeface="微软雅黑" pitchFamily="34" charset="-122"/>
                </a:rPr>
              </a:br>
              <a:r>
                <a:rPr lang="en-US" altLang="zh-CN" sz="1400" dirty="0">
                  <a:solidFill>
                    <a:schemeClr val="tx1"/>
                  </a:solidFill>
                  <a:latin typeface="微软雅黑" pitchFamily="34" charset="-122"/>
                  <a:ea typeface="微软雅黑" pitchFamily="34" charset="-122"/>
                </a:rPr>
                <a:t>5</a:t>
              </a:r>
              <a:r>
                <a:rPr lang="zh-CN" altLang="en-US" sz="1400" dirty="0">
                  <a:solidFill>
                    <a:schemeClr val="tx1"/>
                  </a:solidFill>
                  <a:latin typeface="微软雅黑" pitchFamily="34" charset="-122"/>
                  <a:ea typeface="微软雅黑" pitchFamily="34" charset="-122"/>
                </a:rPr>
                <a:t>，集成门户</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6</a:t>
              </a:r>
              <a:r>
                <a:rPr lang="zh-CN" altLang="en-US" sz="1400" dirty="0">
                  <a:solidFill>
                    <a:schemeClr val="tx1"/>
                  </a:solidFill>
                  <a:latin typeface="微软雅黑" pitchFamily="34" charset="-122"/>
                  <a:ea typeface="微软雅黑" pitchFamily="34" charset="-122"/>
                </a:rPr>
                <a:t>，运营管控</a:t>
              </a:r>
              <a:endParaRPr lang="en-US" altLang="zh-CN" sz="1400" dirty="0">
                <a:solidFill>
                  <a:schemeClr val="tx1"/>
                </a:solidFill>
                <a:latin typeface="微软雅黑" pitchFamily="34" charset="-122"/>
                <a:ea typeface="微软雅黑" pitchFamily="34" charset="-122"/>
              </a:endParaRPr>
            </a:p>
          </p:txBody>
        </p:sp>
        <p:sp>
          <p:nvSpPr>
            <p:cNvPr id="13" name="矩形 12"/>
            <p:cNvSpPr/>
            <p:nvPr/>
          </p:nvSpPr>
          <p:spPr bwMode="auto">
            <a:xfrm>
              <a:off x="5303829" y="1195374"/>
              <a:ext cx="1509722" cy="2500330"/>
            </a:xfrm>
            <a:prstGeom prst="rect">
              <a:avLst/>
            </a:prstGeom>
            <a:solidFill>
              <a:schemeClr val="accent1">
                <a:lumMod val="60000"/>
                <a:lumOff val="40000"/>
              </a:schemeClr>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1600" b="1" dirty="0">
                  <a:solidFill>
                    <a:schemeClr val="tx1"/>
                  </a:solidFill>
                  <a:latin typeface="微软雅黑" pitchFamily="34" charset="-122"/>
                  <a:ea typeface="微软雅黑" pitchFamily="34" charset="-122"/>
                </a:rPr>
                <a:t>全院级</a:t>
              </a:r>
              <a:endParaRPr lang="en-US" altLang="zh-CN" sz="1600" b="1" dirty="0">
                <a:solidFill>
                  <a:schemeClr val="tx1"/>
                </a:solidFill>
                <a:latin typeface="微软雅黑" pitchFamily="34" charset="-122"/>
                <a:ea typeface="微软雅黑" pitchFamily="34" charset="-122"/>
              </a:endParaRPr>
            </a:p>
            <a:p>
              <a:pPr algn="ctr" eaLnBrk="1" hangingPunct="1">
                <a:defRPr/>
              </a:pPr>
              <a:r>
                <a:rPr lang="zh-CN" altLang="en-US" sz="1600" b="1" dirty="0">
                  <a:solidFill>
                    <a:schemeClr val="tx1"/>
                  </a:solidFill>
                  <a:latin typeface="微软雅黑" pitchFamily="34" charset="-122"/>
                  <a:ea typeface="微软雅黑" pitchFamily="34" charset="-122"/>
                </a:rPr>
                <a:t>（全流程与决策）</a:t>
              </a:r>
              <a:endParaRPr lang="en-US" altLang="zh-CN" sz="1600" b="1" dirty="0">
                <a:solidFill>
                  <a:schemeClr val="tx1"/>
                </a:solidFill>
                <a:latin typeface="微软雅黑" pitchFamily="34" charset="-122"/>
                <a:ea typeface="微软雅黑" pitchFamily="34" charset="-122"/>
              </a:endParaRPr>
            </a:p>
            <a:p>
              <a:pPr eaLnBrk="1" hangingPunct="1">
                <a:defRPr/>
              </a:pPr>
              <a:r>
                <a:rPr lang="zh-CN" altLang="en-US" sz="1400" dirty="0">
                  <a:solidFill>
                    <a:schemeClr val="tx1"/>
                  </a:solidFill>
                  <a:latin typeface="微软雅黑" pitchFamily="34" charset="-122"/>
                  <a:ea typeface="微软雅黑" pitchFamily="34" charset="-122"/>
                </a:rPr>
                <a:t>特点：</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1</a:t>
              </a:r>
              <a:r>
                <a:rPr lang="zh-CN" altLang="en-US" sz="1400" dirty="0">
                  <a:solidFill>
                    <a:schemeClr val="tx1"/>
                  </a:solidFill>
                  <a:latin typeface="微软雅黑" pitchFamily="34" charset="-122"/>
                  <a:ea typeface="微软雅黑" pitchFamily="34" charset="-122"/>
                </a:rPr>
                <a:t>，全流程闭环</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2</a:t>
              </a:r>
              <a:r>
                <a:rPr lang="zh-CN" altLang="en-US" sz="1400" dirty="0">
                  <a:solidFill>
                    <a:schemeClr val="tx1"/>
                  </a:solidFill>
                  <a:latin typeface="微软雅黑" pitchFamily="34" charset="-122"/>
                  <a:ea typeface="微软雅黑" pitchFamily="34" charset="-122"/>
                </a:rPr>
                <a:t>，统一知识库</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3</a:t>
              </a:r>
              <a:r>
                <a:rPr lang="zh-CN" altLang="en-US" sz="1400" dirty="0">
                  <a:solidFill>
                    <a:schemeClr val="tx1"/>
                  </a:solidFill>
                  <a:latin typeface="微软雅黑" pitchFamily="34" charset="-122"/>
                  <a:ea typeface="微软雅黑" pitchFamily="34" charset="-122"/>
                </a:rPr>
                <a:t>，无纸化</a:t>
              </a:r>
              <a:endParaRPr lang="en-US" altLang="zh-CN" sz="1400" dirty="0">
                <a:solidFill>
                  <a:schemeClr val="tx1"/>
                </a:solidFill>
                <a:latin typeface="微软雅黑" pitchFamily="34" charset="-122"/>
                <a:ea typeface="微软雅黑" pitchFamily="34" charset="-122"/>
              </a:endParaRPr>
            </a:p>
            <a:p>
              <a:pPr eaLnBrk="1" hangingPunct="1">
                <a:defRPr/>
              </a:pPr>
              <a:r>
                <a:rPr lang="en-US" altLang="zh-CN" sz="1400" dirty="0">
                  <a:solidFill>
                    <a:schemeClr val="tx1"/>
                  </a:solidFill>
                  <a:latin typeface="微软雅黑" pitchFamily="34" charset="-122"/>
                  <a:ea typeface="微软雅黑" pitchFamily="34" charset="-122"/>
                </a:rPr>
                <a:t>4</a:t>
              </a:r>
              <a:r>
                <a:rPr lang="zh-CN" altLang="en-US" sz="1400" dirty="0">
                  <a:solidFill>
                    <a:schemeClr val="tx1"/>
                  </a:solidFill>
                  <a:latin typeface="微软雅黑" pitchFamily="34" charset="-122"/>
                  <a:ea typeface="微软雅黑" pitchFamily="34" charset="-122"/>
                </a:rPr>
                <a:t>，高级决策</a:t>
              </a:r>
              <a:endParaRPr lang="en-US" altLang="zh-CN" sz="1400" dirty="0">
                <a:solidFill>
                  <a:schemeClr val="tx1"/>
                </a:solidFill>
                <a:latin typeface="微软雅黑" pitchFamily="34" charset="-122"/>
                <a:ea typeface="微软雅黑" pitchFamily="34" charset="-122"/>
              </a:endParaRPr>
            </a:p>
            <a:p>
              <a:pPr eaLnBrk="1" hangingPunct="1">
                <a:defRPr/>
              </a:pPr>
              <a:r>
                <a:rPr lang="zh-CN" altLang="en-US" sz="1400" dirty="0">
                  <a:solidFill>
                    <a:schemeClr val="tx1"/>
                  </a:solidFill>
                  <a:latin typeface="微软雅黑" pitchFamily="34" charset="-122"/>
                  <a:ea typeface="微软雅黑" pitchFamily="34" charset="-122"/>
                </a:rPr>
                <a:t>（一体）</a:t>
              </a:r>
            </a:p>
          </p:txBody>
        </p:sp>
        <p:sp>
          <p:nvSpPr>
            <p:cNvPr id="14" name="矩形 13"/>
            <p:cNvSpPr/>
            <p:nvPr/>
          </p:nvSpPr>
          <p:spPr bwMode="auto">
            <a:xfrm>
              <a:off x="6904029" y="838184"/>
              <a:ext cx="1662122" cy="2500330"/>
            </a:xfrm>
            <a:prstGeom prst="rect">
              <a:avLst/>
            </a:prstGeom>
            <a:solidFill>
              <a:schemeClr val="tx2">
                <a:lumMod val="40000"/>
                <a:lumOff val="60000"/>
              </a:schemeClr>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1600" b="1" dirty="0">
                  <a:solidFill>
                    <a:schemeClr val="tx1"/>
                  </a:solidFill>
                  <a:latin typeface="微软雅黑" pitchFamily="34" charset="-122"/>
                  <a:ea typeface="微软雅黑" pitchFamily="34" charset="-122"/>
                </a:rPr>
                <a:t>区域级</a:t>
              </a:r>
              <a:endParaRPr lang="en-US" altLang="zh-CN" sz="1600" b="1" dirty="0">
                <a:solidFill>
                  <a:schemeClr val="tx1"/>
                </a:solidFill>
                <a:latin typeface="微软雅黑" pitchFamily="34" charset="-122"/>
                <a:ea typeface="微软雅黑" pitchFamily="34" charset="-122"/>
              </a:endParaRPr>
            </a:p>
            <a:p>
              <a:pPr algn="ctr" eaLnBrk="1" hangingPunct="1">
                <a:defRPr/>
              </a:pPr>
              <a:r>
                <a:rPr lang="zh-CN" altLang="en-US" sz="1600" b="1" dirty="0">
                  <a:solidFill>
                    <a:schemeClr val="tx1"/>
                  </a:solidFill>
                  <a:latin typeface="微软雅黑" pitchFamily="34" charset="-122"/>
                  <a:ea typeface="微软雅黑" pitchFamily="34" charset="-122"/>
                </a:rPr>
                <a:t>（共享与协同）</a:t>
              </a:r>
              <a:endParaRPr lang="en-US" altLang="zh-CN" sz="1600" b="1" dirty="0">
                <a:solidFill>
                  <a:schemeClr val="tx1"/>
                </a:solidFill>
                <a:latin typeface="微软雅黑" pitchFamily="34" charset="-122"/>
                <a:ea typeface="微软雅黑" pitchFamily="34" charset="-122"/>
              </a:endParaRPr>
            </a:p>
            <a:p>
              <a:pPr eaLnBrk="1" hangingPunct="1">
                <a:defRPr/>
              </a:pPr>
              <a:r>
                <a:rPr lang="zh-CN" altLang="en-US" sz="1600" dirty="0">
                  <a:solidFill>
                    <a:schemeClr val="tx1"/>
                  </a:solidFill>
                  <a:latin typeface="微软雅黑" pitchFamily="34" charset="-122"/>
                  <a:ea typeface="微软雅黑" pitchFamily="34" charset="-122"/>
                </a:rPr>
                <a:t>特点：</a:t>
              </a:r>
              <a:endParaRPr lang="en-US" altLang="zh-CN" sz="1600" dirty="0">
                <a:solidFill>
                  <a:schemeClr val="tx1"/>
                </a:solidFill>
                <a:latin typeface="微软雅黑" pitchFamily="34" charset="-122"/>
                <a:ea typeface="微软雅黑" pitchFamily="34" charset="-122"/>
              </a:endParaRPr>
            </a:p>
            <a:p>
              <a:pPr eaLnBrk="1" hangingPunct="1">
                <a:defRPr/>
              </a:pPr>
              <a:r>
                <a:rPr lang="en-US" altLang="zh-CN" sz="1600" dirty="0">
                  <a:solidFill>
                    <a:schemeClr val="tx1"/>
                  </a:solidFill>
                  <a:latin typeface="微软雅黑" pitchFamily="34" charset="-122"/>
                  <a:ea typeface="微软雅黑" pitchFamily="34" charset="-122"/>
                </a:rPr>
                <a:t>1</a:t>
              </a:r>
              <a:r>
                <a:rPr lang="zh-CN" altLang="en-US" sz="1600" dirty="0">
                  <a:solidFill>
                    <a:schemeClr val="tx1"/>
                  </a:solidFill>
                  <a:latin typeface="微软雅黑" pitchFamily="34" charset="-122"/>
                  <a:ea typeface="微软雅黑" pitchFamily="34" charset="-122"/>
                </a:rPr>
                <a:t>，患者医疗信息</a:t>
              </a:r>
              <a:endParaRPr lang="en-US" altLang="zh-CN" sz="1600" dirty="0">
                <a:solidFill>
                  <a:schemeClr val="tx1"/>
                </a:solidFill>
                <a:latin typeface="微软雅黑" pitchFamily="34" charset="-122"/>
                <a:ea typeface="微软雅黑" pitchFamily="34" charset="-122"/>
              </a:endParaRPr>
            </a:p>
            <a:p>
              <a:pPr eaLnBrk="1" hangingPunct="1">
                <a:defRPr/>
              </a:pPr>
              <a:r>
                <a:rPr lang="zh-CN" altLang="en-US" sz="1600" dirty="0">
                  <a:solidFill>
                    <a:schemeClr val="tx1"/>
                  </a:solidFill>
                  <a:latin typeface="微软雅黑" pitchFamily="34" charset="-122"/>
                  <a:ea typeface="微软雅黑" pitchFamily="34" charset="-122"/>
                </a:rPr>
                <a:t>共享</a:t>
              </a:r>
              <a:endParaRPr lang="en-US" altLang="zh-CN" sz="1600" dirty="0">
                <a:solidFill>
                  <a:schemeClr val="tx1"/>
                </a:solidFill>
                <a:latin typeface="微软雅黑" pitchFamily="34" charset="-122"/>
                <a:ea typeface="微软雅黑" pitchFamily="34" charset="-122"/>
              </a:endParaRPr>
            </a:p>
            <a:p>
              <a:pPr eaLnBrk="1" hangingPunct="1">
                <a:defRPr/>
              </a:pPr>
              <a:r>
                <a:rPr lang="en-US" altLang="zh-CN" sz="1600" dirty="0">
                  <a:solidFill>
                    <a:schemeClr val="tx1"/>
                  </a:solidFill>
                  <a:latin typeface="微软雅黑" pitchFamily="34" charset="-122"/>
                  <a:ea typeface="微软雅黑" pitchFamily="34" charset="-122"/>
                </a:rPr>
                <a:t>2</a:t>
              </a:r>
              <a:r>
                <a:rPr lang="zh-CN" altLang="en-US" sz="1600" dirty="0">
                  <a:solidFill>
                    <a:schemeClr val="tx1"/>
                  </a:solidFill>
                  <a:latin typeface="微软雅黑" pitchFamily="34" charset="-122"/>
                  <a:ea typeface="微软雅黑" pitchFamily="34" charset="-122"/>
                </a:rPr>
                <a:t>，区域医疗业务</a:t>
              </a:r>
              <a:endParaRPr lang="en-US" altLang="zh-CN" sz="1600" dirty="0">
                <a:solidFill>
                  <a:schemeClr val="tx1"/>
                </a:solidFill>
                <a:latin typeface="微软雅黑" pitchFamily="34" charset="-122"/>
                <a:ea typeface="微软雅黑" pitchFamily="34" charset="-122"/>
              </a:endParaRPr>
            </a:p>
            <a:p>
              <a:pPr eaLnBrk="1" hangingPunct="1">
                <a:defRPr/>
              </a:pPr>
              <a:r>
                <a:rPr lang="zh-CN" altLang="en-US" sz="1600" dirty="0">
                  <a:solidFill>
                    <a:schemeClr val="tx1"/>
                  </a:solidFill>
                  <a:latin typeface="微软雅黑" pitchFamily="34" charset="-122"/>
                  <a:ea typeface="微软雅黑" pitchFamily="34" charset="-122"/>
                </a:rPr>
                <a:t>协同</a:t>
              </a:r>
              <a:endParaRPr lang="en-US" altLang="zh-CN" sz="1600" dirty="0">
                <a:solidFill>
                  <a:schemeClr val="tx1"/>
                </a:solidFill>
                <a:latin typeface="微软雅黑" pitchFamily="34" charset="-122"/>
                <a:ea typeface="微软雅黑" pitchFamily="34" charset="-122"/>
              </a:endParaRPr>
            </a:p>
          </p:txBody>
        </p:sp>
        <p:grpSp>
          <p:nvGrpSpPr>
            <p:cNvPr id="14364" name="组合 24"/>
            <p:cNvGrpSpPr>
              <a:grpSpLocks/>
            </p:cNvGrpSpPr>
            <p:nvPr/>
          </p:nvGrpSpPr>
          <p:grpSpPr bwMode="auto">
            <a:xfrm>
              <a:off x="641350" y="5257798"/>
              <a:ext cx="1285875" cy="652464"/>
              <a:chOff x="498447" y="5991241"/>
              <a:chExt cx="1285875" cy="652518"/>
            </a:xfrm>
          </p:grpSpPr>
          <p:sp>
            <p:nvSpPr>
              <p:cNvPr id="29" name="椭圆 28"/>
              <p:cNvSpPr/>
              <p:nvPr/>
            </p:nvSpPr>
            <p:spPr bwMode="auto">
              <a:xfrm>
                <a:off x="498447" y="6000768"/>
                <a:ext cx="1285875" cy="642991"/>
              </a:xfrm>
              <a:prstGeom prst="ellipse">
                <a:avLst/>
              </a:prstGeom>
              <a:solidFill>
                <a:srgbClr val="CC9840"/>
              </a:solidFill>
              <a:ln>
                <a:headEnd/>
                <a:tailEnd/>
              </a:ln>
              <a:effectLst>
                <a:outerShdw sx="1000" sy="1000" rotWithShape="0">
                  <a:srgbClr val="000000"/>
                </a:outerShdw>
              </a:effectLst>
              <a:scene3d>
                <a:camera prst="orthographicFront">
                  <a:rot lat="0" lon="0" rev="0"/>
                </a:camera>
                <a:lightRig rig="threePt" dir="t">
                  <a:rot lat="0" lon="0" rev="0"/>
                </a:lightRig>
              </a:scene3d>
              <a:sp3d>
                <a:bevelT w="0" h="0"/>
              </a:sp3d>
            </p:spPr>
            <p:style>
              <a:lnRef idx="0">
                <a:schemeClr val="accent1"/>
              </a:lnRef>
              <a:fillRef idx="3">
                <a:schemeClr val="accent1"/>
              </a:fillRef>
              <a:effectRef idx="3">
                <a:schemeClr val="accent1"/>
              </a:effectRef>
              <a:fontRef idx="minor">
                <a:schemeClr val="lt1"/>
              </a:fontRef>
            </p:style>
            <p:txBody>
              <a:bodyPr wrap="none" lIns="0" tIns="0" rIns="0" bIns="0" anchor="ctr">
                <a:spAutoFit/>
              </a:bodyPr>
              <a:lstStyle/>
              <a:p>
                <a:pPr algn="ctr" eaLnBrk="1" fontAlgn="auto" hangingPunct="1">
                  <a:spcBef>
                    <a:spcPts val="0"/>
                  </a:spcBef>
                  <a:spcAft>
                    <a:spcPts val="0"/>
                  </a:spcAft>
                  <a:defRPr/>
                </a:pPr>
                <a:endParaRPr lang="zh-CN" altLang="en-US"/>
              </a:p>
            </p:txBody>
          </p:sp>
          <p:sp>
            <p:nvSpPr>
              <p:cNvPr id="14389" name="TextBox 33"/>
              <p:cNvSpPr txBox="1">
                <a:spLocks noChangeArrowheads="1"/>
              </p:cNvSpPr>
              <p:nvPr/>
            </p:nvSpPr>
            <p:spPr bwMode="auto">
              <a:xfrm>
                <a:off x="582592" y="5991241"/>
                <a:ext cx="1142992" cy="6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800">
                    <a:latin typeface="微软雅黑" pitchFamily="34" charset="-122"/>
                    <a:ea typeface="微软雅黑" pitchFamily="34" charset="-122"/>
                    <a:cs typeface="宋体" pitchFamily="2" charset="-122"/>
                  </a:rPr>
                  <a:t>电子病历</a:t>
                </a:r>
                <a:endParaRPr lang="en-US" altLang="zh-CN" sz="1800">
                  <a:latin typeface="微软雅黑" pitchFamily="34" charset="-122"/>
                  <a:ea typeface="微软雅黑" pitchFamily="34" charset="-122"/>
                  <a:cs typeface="宋体" pitchFamily="2" charset="-122"/>
                </a:endParaRPr>
              </a:p>
              <a:p>
                <a:pPr algn="ctr" eaLnBrk="1" hangingPunct="1">
                  <a:spcBef>
                    <a:spcPct val="0"/>
                  </a:spcBef>
                  <a:buSzTx/>
                  <a:buFontTx/>
                  <a:buNone/>
                </a:pPr>
                <a:r>
                  <a:rPr lang="en-US" altLang="zh-CN" sz="1800">
                    <a:latin typeface="微软雅黑" pitchFamily="34" charset="-122"/>
                    <a:ea typeface="微软雅黑" pitchFamily="34" charset="-122"/>
                    <a:cs typeface="宋体" pitchFamily="2" charset="-122"/>
                  </a:rPr>
                  <a:t>1</a:t>
                </a:r>
                <a:r>
                  <a:rPr lang="zh-CN" altLang="en-US" sz="1800">
                    <a:latin typeface="微软雅黑" pitchFamily="34" charset="-122"/>
                    <a:ea typeface="微软雅黑" pitchFamily="34" charset="-122"/>
                    <a:cs typeface="宋体" pitchFamily="2" charset="-122"/>
                  </a:rPr>
                  <a:t>，</a:t>
                </a:r>
                <a:r>
                  <a:rPr lang="en-US" altLang="zh-CN" sz="1800">
                    <a:latin typeface="微软雅黑" pitchFamily="34" charset="-122"/>
                    <a:ea typeface="微软雅黑" pitchFamily="34" charset="-122"/>
                    <a:cs typeface="宋体" pitchFamily="2" charset="-122"/>
                  </a:rPr>
                  <a:t>2</a:t>
                </a:r>
                <a:r>
                  <a:rPr lang="zh-CN" altLang="en-US" sz="1800">
                    <a:latin typeface="微软雅黑" pitchFamily="34" charset="-122"/>
                    <a:ea typeface="微软雅黑" pitchFamily="34" charset="-122"/>
                    <a:cs typeface="宋体" pitchFamily="2" charset="-122"/>
                  </a:rPr>
                  <a:t>级</a:t>
                </a:r>
              </a:p>
            </p:txBody>
          </p:sp>
        </p:grpSp>
        <p:sp>
          <p:nvSpPr>
            <p:cNvPr id="16" name="椭圆 15"/>
            <p:cNvSpPr/>
            <p:nvPr/>
          </p:nvSpPr>
          <p:spPr bwMode="auto">
            <a:xfrm>
              <a:off x="2204684" y="4904733"/>
              <a:ext cx="1285875" cy="642991"/>
            </a:xfrm>
            <a:prstGeom prst="ellipse">
              <a:avLst/>
            </a:prstGeom>
            <a:solidFill>
              <a:srgbClr val="CC9840"/>
            </a:solidFill>
            <a:ln>
              <a:headEnd/>
              <a:tailEnd/>
            </a:ln>
            <a:effectLst>
              <a:outerShdw sx="1000" sy="1000" rotWithShape="0">
                <a:srgbClr val="000000"/>
              </a:outerShdw>
            </a:effectLst>
            <a:scene3d>
              <a:camera prst="orthographicFront">
                <a:rot lat="0" lon="0" rev="0"/>
              </a:camera>
              <a:lightRig rig="threePt" dir="t">
                <a:rot lat="0" lon="0" rev="0"/>
              </a:lightRig>
            </a:scene3d>
            <a:sp3d>
              <a:bevelT w="0" h="0"/>
            </a:sp3d>
          </p:spPr>
          <p:style>
            <a:lnRef idx="0">
              <a:schemeClr val="accent1"/>
            </a:lnRef>
            <a:fillRef idx="3">
              <a:schemeClr val="accent1"/>
            </a:fillRef>
            <a:effectRef idx="3">
              <a:schemeClr val="accent1"/>
            </a:effectRef>
            <a:fontRef idx="minor">
              <a:schemeClr val="lt1"/>
            </a:fontRef>
          </p:style>
          <p:txBody>
            <a:bodyPr wrap="none" lIns="0" tIns="0" rIns="0" bIns="0" anchor="ctr">
              <a:spAutoFit/>
            </a:bodyPr>
            <a:lstStyle/>
            <a:p>
              <a:pPr algn="ctr" eaLnBrk="1" fontAlgn="auto" hangingPunct="1">
                <a:spcBef>
                  <a:spcPts val="0"/>
                </a:spcBef>
                <a:spcAft>
                  <a:spcPts val="0"/>
                </a:spcAft>
                <a:defRPr/>
              </a:pPr>
              <a:endParaRPr lang="zh-CN" altLang="en-US"/>
            </a:p>
          </p:txBody>
        </p:sp>
        <p:sp>
          <p:nvSpPr>
            <p:cNvPr id="14368" name="TextBox 33"/>
            <p:cNvSpPr txBox="1">
              <a:spLocks noChangeArrowheads="1"/>
            </p:cNvSpPr>
            <p:nvPr/>
          </p:nvSpPr>
          <p:spPr bwMode="auto">
            <a:xfrm>
              <a:off x="2317750" y="4876797"/>
              <a:ext cx="1143000" cy="64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800">
                  <a:latin typeface="微软雅黑" pitchFamily="34" charset="-122"/>
                  <a:ea typeface="微软雅黑" pitchFamily="34" charset="-122"/>
                  <a:cs typeface="宋体" pitchFamily="2" charset="-122"/>
                </a:rPr>
                <a:t>电子病历</a:t>
              </a:r>
              <a:endParaRPr lang="en-US" altLang="zh-CN" sz="1800">
                <a:latin typeface="微软雅黑" pitchFamily="34" charset="-122"/>
                <a:ea typeface="微软雅黑" pitchFamily="34" charset="-122"/>
                <a:cs typeface="宋体" pitchFamily="2" charset="-122"/>
              </a:endParaRPr>
            </a:p>
            <a:p>
              <a:pPr algn="ctr" eaLnBrk="1" hangingPunct="1">
                <a:spcBef>
                  <a:spcPct val="0"/>
                </a:spcBef>
                <a:buSzTx/>
                <a:buFontTx/>
                <a:buNone/>
              </a:pPr>
              <a:r>
                <a:rPr lang="en-US" altLang="zh-CN" sz="1800">
                  <a:latin typeface="微软雅黑" pitchFamily="34" charset="-122"/>
                  <a:ea typeface="微软雅黑" pitchFamily="34" charset="-122"/>
                  <a:cs typeface="宋体" pitchFamily="2" charset="-122"/>
                </a:rPr>
                <a:t>3</a:t>
              </a:r>
              <a:r>
                <a:rPr lang="zh-CN" altLang="en-US" sz="1800">
                  <a:latin typeface="微软雅黑" pitchFamily="34" charset="-122"/>
                  <a:ea typeface="微软雅黑" pitchFamily="34" charset="-122"/>
                  <a:cs typeface="宋体" pitchFamily="2" charset="-122"/>
                </a:rPr>
                <a:t>，</a:t>
              </a:r>
              <a:r>
                <a:rPr lang="en-US" altLang="zh-CN" sz="1800">
                  <a:latin typeface="微软雅黑" pitchFamily="34" charset="-122"/>
                  <a:ea typeface="微软雅黑" pitchFamily="34" charset="-122"/>
                  <a:cs typeface="宋体" pitchFamily="2" charset="-122"/>
                </a:rPr>
                <a:t>4</a:t>
              </a:r>
              <a:r>
                <a:rPr lang="zh-CN" altLang="en-US" sz="1800">
                  <a:latin typeface="微软雅黑" pitchFamily="34" charset="-122"/>
                  <a:ea typeface="微软雅黑" pitchFamily="34" charset="-122"/>
                  <a:cs typeface="宋体" pitchFamily="2" charset="-122"/>
                </a:rPr>
                <a:t>级</a:t>
              </a:r>
            </a:p>
          </p:txBody>
        </p:sp>
        <p:sp>
          <p:nvSpPr>
            <p:cNvPr id="18" name="椭圆 17"/>
            <p:cNvSpPr/>
            <p:nvPr/>
          </p:nvSpPr>
          <p:spPr bwMode="auto">
            <a:xfrm>
              <a:off x="3851275" y="4589424"/>
              <a:ext cx="1285875" cy="642991"/>
            </a:xfrm>
            <a:prstGeom prst="ellipse">
              <a:avLst/>
            </a:prstGeom>
            <a:solidFill>
              <a:srgbClr val="CC9840"/>
            </a:solidFill>
            <a:ln>
              <a:headEnd/>
              <a:tailEnd/>
            </a:ln>
            <a:effectLst>
              <a:outerShdw sx="1000" sy="1000" rotWithShape="0">
                <a:srgbClr val="000000"/>
              </a:outerShdw>
            </a:effectLst>
            <a:scene3d>
              <a:camera prst="orthographicFront">
                <a:rot lat="0" lon="0" rev="0"/>
              </a:camera>
              <a:lightRig rig="threePt" dir="t">
                <a:rot lat="0" lon="0" rev="0"/>
              </a:lightRig>
            </a:scene3d>
            <a:sp3d>
              <a:bevelT w="0" h="0"/>
            </a:sp3d>
          </p:spPr>
          <p:style>
            <a:lnRef idx="0">
              <a:schemeClr val="accent1"/>
            </a:lnRef>
            <a:fillRef idx="3">
              <a:schemeClr val="accent1"/>
            </a:fillRef>
            <a:effectRef idx="3">
              <a:schemeClr val="accent1"/>
            </a:effectRef>
            <a:fontRef idx="minor">
              <a:schemeClr val="lt1"/>
            </a:fontRef>
          </p:style>
          <p:txBody>
            <a:bodyPr wrap="none" lIns="0" tIns="0" rIns="0" bIns="0" anchor="ctr">
              <a:spAutoFit/>
            </a:bodyPr>
            <a:lstStyle/>
            <a:p>
              <a:pPr algn="ctr" eaLnBrk="1" fontAlgn="auto" hangingPunct="1">
                <a:spcBef>
                  <a:spcPts val="0"/>
                </a:spcBef>
                <a:spcAft>
                  <a:spcPts val="0"/>
                </a:spcAft>
                <a:defRPr/>
              </a:pPr>
              <a:endParaRPr lang="zh-CN" altLang="en-US"/>
            </a:p>
          </p:txBody>
        </p:sp>
        <p:sp>
          <p:nvSpPr>
            <p:cNvPr id="14372" name="TextBox 33"/>
            <p:cNvSpPr txBox="1">
              <a:spLocks noChangeArrowheads="1"/>
            </p:cNvSpPr>
            <p:nvPr/>
          </p:nvSpPr>
          <p:spPr bwMode="auto">
            <a:xfrm>
              <a:off x="3923395" y="4571996"/>
              <a:ext cx="1143000" cy="64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800">
                  <a:latin typeface="微软雅黑" pitchFamily="34" charset="-122"/>
                  <a:ea typeface="微软雅黑" pitchFamily="34" charset="-122"/>
                  <a:cs typeface="宋体" pitchFamily="2" charset="-122"/>
                </a:rPr>
                <a:t>电子病历</a:t>
              </a:r>
              <a:endParaRPr lang="en-US" altLang="zh-CN" sz="1800">
                <a:latin typeface="微软雅黑" pitchFamily="34" charset="-122"/>
                <a:ea typeface="微软雅黑" pitchFamily="34" charset="-122"/>
                <a:cs typeface="宋体" pitchFamily="2" charset="-122"/>
              </a:endParaRPr>
            </a:p>
            <a:p>
              <a:pPr algn="ctr" eaLnBrk="1" hangingPunct="1">
                <a:spcBef>
                  <a:spcPct val="0"/>
                </a:spcBef>
                <a:buSzTx/>
                <a:buFontTx/>
                <a:buNone/>
              </a:pPr>
              <a:r>
                <a:rPr lang="en-US" altLang="zh-CN" sz="1800">
                  <a:latin typeface="微软雅黑" pitchFamily="34" charset="-122"/>
                  <a:ea typeface="微软雅黑" pitchFamily="34" charset="-122"/>
                  <a:cs typeface="宋体" pitchFamily="2" charset="-122"/>
                </a:rPr>
                <a:t>5</a:t>
              </a:r>
              <a:r>
                <a:rPr lang="zh-CN" altLang="en-US" sz="1800">
                  <a:latin typeface="微软雅黑" pitchFamily="34" charset="-122"/>
                  <a:ea typeface="微软雅黑" pitchFamily="34" charset="-122"/>
                  <a:cs typeface="宋体" pitchFamily="2" charset="-122"/>
                </a:rPr>
                <a:t>级</a:t>
              </a:r>
            </a:p>
          </p:txBody>
        </p:sp>
        <p:sp>
          <p:nvSpPr>
            <p:cNvPr id="20" name="椭圆 19"/>
            <p:cNvSpPr/>
            <p:nvPr/>
          </p:nvSpPr>
          <p:spPr bwMode="auto">
            <a:xfrm>
              <a:off x="5527676" y="4242584"/>
              <a:ext cx="1285875" cy="642991"/>
            </a:xfrm>
            <a:prstGeom prst="ellipse">
              <a:avLst/>
            </a:prstGeom>
            <a:solidFill>
              <a:srgbClr val="CC9840"/>
            </a:solidFill>
            <a:ln>
              <a:headEnd/>
              <a:tailEnd/>
            </a:ln>
            <a:effectLst>
              <a:outerShdw sx="1000" sy="1000" rotWithShape="0">
                <a:srgbClr val="000000"/>
              </a:outerShdw>
            </a:effectLst>
            <a:scene3d>
              <a:camera prst="orthographicFront">
                <a:rot lat="0" lon="0" rev="0"/>
              </a:camera>
              <a:lightRig rig="threePt" dir="t">
                <a:rot lat="0" lon="0" rev="0"/>
              </a:lightRig>
            </a:scene3d>
            <a:sp3d>
              <a:bevelT w="0" h="0"/>
            </a:sp3d>
          </p:spPr>
          <p:style>
            <a:lnRef idx="0">
              <a:schemeClr val="accent1"/>
            </a:lnRef>
            <a:fillRef idx="3">
              <a:schemeClr val="accent1"/>
            </a:fillRef>
            <a:effectRef idx="3">
              <a:schemeClr val="accent1"/>
            </a:effectRef>
            <a:fontRef idx="minor">
              <a:schemeClr val="lt1"/>
            </a:fontRef>
          </p:style>
          <p:txBody>
            <a:bodyPr wrap="none" lIns="0" tIns="0" rIns="0" bIns="0" anchor="ctr">
              <a:spAutoFit/>
            </a:bodyPr>
            <a:lstStyle/>
            <a:p>
              <a:pPr algn="ctr" eaLnBrk="1" fontAlgn="auto" hangingPunct="1">
                <a:spcBef>
                  <a:spcPts val="0"/>
                </a:spcBef>
                <a:spcAft>
                  <a:spcPts val="0"/>
                </a:spcAft>
                <a:defRPr/>
              </a:pPr>
              <a:endParaRPr lang="zh-CN" altLang="en-US"/>
            </a:p>
          </p:txBody>
        </p:sp>
        <p:sp>
          <p:nvSpPr>
            <p:cNvPr id="14376" name="TextBox 33"/>
            <p:cNvSpPr txBox="1">
              <a:spLocks noChangeArrowheads="1"/>
            </p:cNvSpPr>
            <p:nvPr/>
          </p:nvSpPr>
          <p:spPr bwMode="auto">
            <a:xfrm>
              <a:off x="5594351" y="4230464"/>
              <a:ext cx="1143000" cy="64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800">
                  <a:latin typeface="微软雅黑" pitchFamily="34" charset="-122"/>
                  <a:ea typeface="微软雅黑" pitchFamily="34" charset="-122"/>
                  <a:cs typeface="宋体" pitchFamily="2" charset="-122"/>
                </a:rPr>
                <a:t>电子病历</a:t>
              </a:r>
              <a:endParaRPr lang="en-US" altLang="zh-CN" sz="1800">
                <a:latin typeface="微软雅黑" pitchFamily="34" charset="-122"/>
                <a:ea typeface="微软雅黑" pitchFamily="34" charset="-122"/>
                <a:cs typeface="宋体" pitchFamily="2" charset="-122"/>
              </a:endParaRPr>
            </a:p>
            <a:p>
              <a:pPr algn="ctr" eaLnBrk="1" hangingPunct="1">
                <a:spcBef>
                  <a:spcPct val="0"/>
                </a:spcBef>
                <a:buSzTx/>
                <a:buFontTx/>
                <a:buNone/>
              </a:pPr>
              <a:r>
                <a:rPr lang="en-US" altLang="zh-CN" sz="1800">
                  <a:latin typeface="微软雅黑" pitchFamily="34" charset="-122"/>
                  <a:ea typeface="微软雅黑" pitchFamily="34" charset="-122"/>
                  <a:cs typeface="宋体" pitchFamily="2" charset="-122"/>
                </a:rPr>
                <a:t>6</a:t>
              </a:r>
              <a:r>
                <a:rPr lang="zh-CN" altLang="en-US" sz="1800">
                  <a:latin typeface="微软雅黑" pitchFamily="34" charset="-122"/>
                  <a:ea typeface="微软雅黑" pitchFamily="34" charset="-122"/>
                  <a:cs typeface="宋体" pitchFamily="2" charset="-122"/>
                </a:rPr>
                <a:t>级</a:t>
              </a:r>
            </a:p>
          </p:txBody>
        </p:sp>
        <p:sp>
          <p:nvSpPr>
            <p:cNvPr id="22" name="椭圆 21"/>
            <p:cNvSpPr/>
            <p:nvPr/>
          </p:nvSpPr>
          <p:spPr bwMode="auto">
            <a:xfrm>
              <a:off x="7118351" y="3895741"/>
              <a:ext cx="1285875" cy="642991"/>
            </a:xfrm>
            <a:prstGeom prst="ellipse">
              <a:avLst/>
            </a:prstGeom>
            <a:solidFill>
              <a:srgbClr val="CC9840"/>
            </a:solidFill>
            <a:ln>
              <a:headEnd/>
              <a:tailEnd/>
            </a:ln>
            <a:effectLst>
              <a:outerShdw sx="1000" sy="1000" rotWithShape="0">
                <a:srgbClr val="000000"/>
              </a:outerShdw>
            </a:effectLst>
            <a:scene3d>
              <a:camera prst="orthographicFront">
                <a:rot lat="0" lon="0" rev="0"/>
              </a:camera>
              <a:lightRig rig="threePt" dir="t">
                <a:rot lat="0" lon="0" rev="0"/>
              </a:lightRig>
            </a:scene3d>
            <a:sp3d>
              <a:bevelT w="0" h="0"/>
            </a:sp3d>
          </p:spPr>
          <p:style>
            <a:lnRef idx="0">
              <a:schemeClr val="accent1"/>
            </a:lnRef>
            <a:fillRef idx="3">
              <a:schemeClr val="accent1"/>
            </a:fillRef>
            <a:effectRef idx="3">
              <a:schemeClr val="accent1"/>
            </a:effectRef>
            <a:fontRef idx="minor">
              <a:schemeClr val="lt1"/>
            </a:fontRef>
          </p:style>
          <p:txBody>
            <a:bodyPr wrap="none" lIns="0" tIns="0" rIns="0" bIns="0" anchor="ctr">
              <a:spAutoFit/>
            </a:bodyPr>
            <a:lstStyle/>
            <a:p>
              <a:pPr algn="ctr" eaLnBrk="1" fontAlgn="auto" hangingPunct="1">
                <a:spcBef>
                  <a:spcPts val="0"/>
                </a:spcBef>
                <a:spcAft>
                  <a:spcPts val="0"/>
                </a:spcAft>
                <a:defRPr/>
              </a:pPr>
              <a:endParaRPr lang="zh-CN" altLang="en-US"/>
            </a:p>
          </p:txBody>
        </p:sp>
        <p:sp>
          <p:nvSpPr>
            <p:cNvPr id="14380" name="TextBox 36"/>
            <p:cNvSpPr txBox="1">
              <a:spLocks noChangeArrowheads="1"/>
            </p:cNvSpPr>
            <p:nvPr/>
          </p:nvSpPr>
          <p:spPr bwMode="auto">
            <a:xfrm>
              <a:off x="7194551" y="3886193"/>
              <a:ext cx="1143000" cy="64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SzTx/>
                <a:buFontTx/>
                <a:buNone/>
              </a:pPr>
              <a:r>
                <a:rPr lang="zh-CN" altLang="en-US" sz="1800">
                  <a:latin typeface="微软雅黑" pitchFamily="34" charset="-122"/>
                  <a:ea typeface="微软雅黑" pitchFamily="34" charset="-122"/>
                  <a:cs typeface="宋体" pitchFamily="2" charset="-122"/>
                </a:rPr>
                <a:t>电子病历</a:t>
              </a:r>
              <a:endParaRPr lang="en-US" altLang="zh-CN" sz="1800">
                <a:latin typeface="微软雅黑" pitchFamily="34" charset="-122"/>
                <a:ea typeface="微软雅黑" pitchFamily="34" charset="-122"/>
                <a:cs typeface="宋体" pitchFamily="2" charset="-122"/>
              </a:endParaRPr>
            </a:p>
            <a:p>
              <a:pPr algn="ctr" eaLnBrk="1" hangingPunct="1">
                <a:spcBef>
                  <a:spcPct val="0"/>
                </a:spcBef>
                <a:buSzTx/>
                <a:buFontTx/>
                <a:buNone/>
              </a:pPr>
              <a:r>
                <a:rPr lang="en-US" altLang="zh-CN" sz="1800">
                  <a:latin typeface="微软雅黑" pitchFamily="34" charset="-122"/>
                  <a:ea typeface="微软雅黑" pitchFamily="34" charset="-122"/>
                  <a:cs typeface="宋体" pitchFamily="2" charset="-122"/>
                </a:rPr>
                <a:t>7</a:t>
              </a:r>
              <a:r>
                <a:rPr lang="zh-CN" altLang="en-US" sz="1800">
                  <a:latin typeface="微软雅黑" pitchFamily="34" charset="-122"/>
                  <a:ea typeface="微软雅黑" pitchFamily="34" charset="-122"/>
                  <a:cs typeface="宋体" pitchFamily="2" charset="-122"/>
                </a:rPr>
                <a:t>级</a:t>
              </a:r>
            </a:p>
          </p:txBody>
        </p:sp>
        <p:sp>
          <p:nvSpPr>
            <p:cNvPr id="14381" name="Rectangle 39"/>
            <p:cNvSpPr>
              <a:spLocks noChangeArrowheads="1"/>
            </p:cNvSpPr>
            <p:nvPr/>
          </p:nvSpPr>
          <p:spPr bwMode="auto">
            <a:xfrm>
              <a:off x="714375" y="6019800"/>
              <a:ext cx="1466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SzTx/>
                <a:buFontTx/>
                <a:buNone/>
              </a:pPr>
              <a:r>
                <a:rPr kumimoji="1" lang="en-US" altLang="zh-CN" sz="1600">
                  <a:solidFill>
                    <a:srgbClr val="FF0000"/>
                  </a:solidFill>
                  <a:latin typeface="微软雅黑" pitchFamily="34" charset="-122"/>
                  <a:ea typeface="微软雅黑" pitchFamily="34" charset="-122"/>
                  <a:cs typeface="宋体" pitchFamily="2" charset="-122"/>
                </a:rPr>
                <a:t>90</a:t>
              </a:r>
              <a:r>
                <a:rPr kumimoji="1" lang="zh-CN" altLang="en-US" sz="1600">
                  <a:solidFill>
                    <a:srgbClr val="FF0000"/>
                  </a:solidFill>
                  <a:latin typeface="微软雅黑" pitchFamily="34" charset="-122"/>
                  <a:ea typeface="微软雅黑" pitchFamily="34" charset="-122"/>
                  <a:cs typeface="宋体" pitchFamily="2" charset="-122"/>
                </a:rPr>
                <a:t>年代初</a:t>
              </a:r>
            </a:p>
          </p:txBody>
        </p:sp>
        <p:sp>
          <p:nvSpPr>
            <p:cNvPr id="14382" name="Rectangle 39"/>
            <p:cNvSpPr>
              <a:spLocks noChangeArrowheads="1"/>
            </p:cNvSpPr>
            <p:nvPr/>
          </p:nvSpPr>
          <p:spPr bwMode="auto">
            <a:xfrm>
              <a:off x="2165350" y="5613400"/>
              <a:ext cx="1466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SzTx/>
                <a:buFontTx/>
                <a:buNone/>
              </a:pPr>
              <a:r>
                <a:rPr kumimoji="1" lang="en-US" altLang="zh-CN" sz="1600">
                  <a:solidFill>
                    <a:srgbClr val="FF0000"/>
                  </a:solidFill>
                  <a:latin typeface="微软雅黑" pitchFamily="34" charset="-122"/>
                  <a:ea typeface="微软雅黑" pitchFamily="34" charset="-122"/>
                  <a:cs typeface="宋体" pitchFamily="2" charset="-122"/>
                </a:rPr>
                <a:t>2000</a:t>
              </a:r>
              <a:r>
                <a:rPr kumimoji="1" lang="zh-CN" altLang="en-US" sz="1600">
                  <a:solidFill>
                    <a:srgbClr val="FF0000"/>
                  </a:solidFill>
                  <a:latin typeface="微软雅黑" pitchFamily="34" charset="-122"/>
                  <a:ea typeface="微软雅黑" pitchFamily="34" charset="-122"/>
                  <a:cs typeface="宋体" pitchFamily="2" charset="-122"/>
                </a:rPr>
                <a:t>年开始</a:t>
              </a:r>
            </a:p>
          </p:txBody>
        </p:sp>
        <p:sp>
          <p:nvSpPr>
            <p:cNvPr id="14383" name="Rectangle 39"/>
            <p:cNvSpPr>
              <a:spLocks noChangeArrowheads="1"/>
            </p:cNvSpPr>
            <p:nvPr/>
          </p:nvSpPr>
          <p:spPr bwMode="auto">
            <a:xfrm>
              <a:off x="3765550" y="5319713"/>
              <a:ext cx="1466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SzTx/>
                <a:buFontTx/>
                <a:buNone/>
              </a:pPr>
              <a:r>
                <a:rPr kumimoji="1" lang="en-US" altLang="zh-CN" sz="1600">
                  <a:solidFill>
                    <a:srgbClr val="FF0000"/>
                  </a:solidFill>
                  <a:latin typeface="微软雅黑" pitchFamily="34" charset="-122"/>
                  <a:ea typeface="微软雅黑" pitchFamily="34" charset="-122"/>
                  <a:cs typeface="宋体" pitchFamily="2" charset="-122"/>
                </a:rPr>
                <a:t>2011</a:t>
              </a:r>
              <a:r>
                <a:rPr kumimoji="1" lang="zh-CN" altLang="en-US" sz="1600">
                  <a:solidFill>
                    <a:srgbClr val="FF0000"/>
                  </a:solidFill>
                  <a:latin typeface="微软雅黑" pitchFamily="34" charset="-122"/>
                  <a:ea typeface="微软雅黑" pitchFamily="34" charset="-122"/>
                  <a:cs typeface="宋体" pitchFamily="2" charset="-122"/>
                </a:rPr>
                <a:t>年开始</a:t>
              </a:r>
            </a:p>
          </p:txBody>
        </p:sp>
        <p:sp>
          <p:nvSpPr>
            <p:cNvPr id="14384" name="Rectangle 39"/>
            <p:cNvSpPr>
              <a:spLocks noChangeArrowheads="1"/>
            </p:cNvSpPr>
            <p:nvPr/>
          </p:nvSpPr>
          <p:spPr bwMode="auto">
            <a:xfrm>
              <a:off x="5383213" y="4983163"/>
              <a:ext cx="1582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SzTx/>
                <a:buFontTx/>
                <a:buNone/>
              </a:pPr>
              <a:r>
                <a:rPr kumimoji="1" lang="zh-CN" altLang="en-US" sz="1600">
                  <a:solidFill>
                    <a:srgbClr val="FF0000"/>
                  </a:solidFill>
                  <a:latin typeface="微软雅黑" pitchFamily="34" charset="-122"/>
                  <a:ea typeface="微软雅黑" pitchFamily="34" charset="-122"/>
                  <a:cs typeface="宋体" pitchFamily="2" charset="-122"/>
                </a:rPr>
                <a:t> </a:t>
              </a:r>
              <a:r>
                <a:rPr kumimoji="1" lang="en-US" altLang="zh-CN" sz="1600">
                  <a:solidFill>
                    <a:srgbClr val="FF0000"/>
                  </a:solidFill>
                  <a:latin typeface="微软雅黑" pitchFamily="34" charset="-122"/>
                  <a:ea typeface="微软雅黑" pitchFamily="34" charset="-122"/>
                  <a:cs typeface="宋体" pitchFamily="2" charset="-122"/>
                </a:rPr>
                <a:t>2013</a:t>
              </a:r>
              <a:r>
                <a:rPr kumimoji="1" lang="zh-CN" altLang="en-US" sz="1600">
                  <a:solidFill>
                    <a:srgbClr val="FF0000"/>
                  </a:solidFill>
                  <a:latin typeface="微软雅黑" pitchFamily="34" charset="-122"/>
                  <a:ea typeface="微软雅黑" pitchFamily="34" charset="-122"/>
                  <a:cs typeface="宋体" pitchFamily="2" charset="-122"/>
                </a:rPr>
                <a:t>年开始</a:t>
              </a:r>
            </a:p>
          </p:txBody>
        </p:sp>
        <p:sp>
          <p:nvSpPr>
            <p:cNvPr id="14385" name="Rectangle 39"/>
            <p:cNvSpPr>
              <a:spLocks noChangeArrowheads="1"/>
            </p:cNvSpPr>
            <p:nvPr/>
          </p:nvSpPr>
          <p:spPr bwMode="auto">
            <a:xfrm>
              <a:off x="7099301" y="4748213"/>
              <a:ext cx="1466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SzPct val="90000"/>
                <a:buFont typeface="Arial" pitchFamily="34" charset="0"/>
                <a:buBlip>
                  <a:blip r:embed="rId4"/>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5"/>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6"/>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SzTx/>
                <a:buFontTx/>
                <a:buNone/>
              </a:pPr>
              <a:r>
                <a:rPr kumimoji="1" lang="zh-CN" altLang="en-US" sz="1600">
                  <a:solidFill>
                    <a:srgbClr val="FF0000"/>
                  </a:solidFill>
                  <a:latin typeface="微软雅黑" pitchFamily="34" charset="-122"/>
                  <a:ea typeface="微软雅黑" pitchFamily="34" charset="-122"/>
                  <a:cs typeface="宋体" pitchFamily="2" charset="-122"/>
                </a:rPr>
                <a:t>预计</a:t>
              </a:r>
              <a:r>
                <a:rPr kumimoji="1" lang="en-US" altLang="zh-CN" sz="1600">
                  <a:solidFill>
                    <a:srgbClr val="FF0000"/>
                  </a:solidFill>
                  <a:latin typeface="微软雅黑" pitchFamily="34" charset="-122"/>
                  <a:ea typeface="微软雅黑" pitchFamily="34" charset="-122"/>
                  <a:cs typeface="宋体" pitchFamily="2" charset="-122"/>
                </a:rPr>
                <a:t>2015</a:t>
              </a:r>
              <a:r>
                <a:rPr kumimoji="1" lang="zh-CN" altLang="en-US" sz="1600">
                  <a:solidFill>
                    <a:srgbClr val="FF0000"/>
                  </a:solidFill>
                  <a:latin typeface="微软雅黑" pitchFamily="34" charset="-122"/>
                  <a:ea typeface="微软雅黑" pitchFamily="34" charset="-122"/>
                  <a:cs typeface="宋体" pitchFamily="2" charset="-122"/>
                </a:rPr>
                <a:t>年</a:t>
              </a:r>
            </a:p>
          </p:txBody>
        </p:sp>
      </p:grpSp>
      <p:sp>
        <p:nvSpPr>
          <p:cNvPr id="41" name="矩形 40"/>
          <p:cNvSpPr/>
          <p:nvPr/>
        </p:nvSpPr>
        <p:spPr bwMode="auto">
          <a:xfrm>
            <a:off x="3505200" y="1066800"/>
            <a:ext cx="5105400" cy="3352800"/>
          </a:xfrm>
          <a:prstGeom prst="rect">
            <a:avLst/>
          </a:prstGeom>
          <a:solidFill>
            <a:schemeClr val="accent6">
              <a:lumMod val="75000"/>
              <a:alpha val="43000"/>
            </a:schemeClr>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eaLnBrk="1" hangingPunct="1">
              <a:defRPr/>
            </a:pPr>
            <a:r>
              <a:rPr lang="zh-CN" altLang="en-US" sz="6000" b="1" dirty="0">
                <a:solidFill>
                  <a:schemeClr val="bg1"/>
                </a:solidFill>
                <a:latin typeface="微软雅黑" pitchFamily="34" charset="-122"/>
                <a:ea typeface="微软雅黑" pitchFamily="34" charset="-122"/>
              </a:rPr>
              <a:t>基于电子病历</a:t>
            </a:r>
            <a:endParaRPr lang="en-US" altLang="zh-CN" sz="6000" b="1" dirty="0">
              <a:solidFill>
                <a:schemeClr val="bg1"/>
              </a:solidFill>
              <a:latin typeface="微软雅黑" pitchFamily="34" charset="-122"/>
              <a:ea typeface="微软雅黑" pitchFamily="34" charset="-122"/>
            </a:endParaRPr>
          </a:p>
          <a:p>
            <a:pPr algn="ctr" eaLnBrk="1" hangingPunct="1">
              <a:defRPr/>
            </a:pPr>
            <a:r>
              <a:rPr lang="zh-CN" altLang="en-US" sz="6000" b="1" dirty="0">
                <a:solidFill>
                  <a:schemeClr val="bg1"/>
                </a:solidFill>
                <a:latin typeface="微软雅黑" pitchFamily="34" charset="-122"/>
                <a:ea typeface="微软雅黑" pitchFamily="34" charset="-122"/>
              </a:rPr>
              <a:t>医院信息平台</a:t>
            </a:r>
          </a:p>
        </p:txBody>
      </p:sp>
    </p:spTree>
    <p:extLst>
      <p:ext uri="{BB962C8B-B14F-4D97-AF65-F5344CB8AC3E}">
        <p14:creationId xmlns:p14="http://schemas.microsoft.com/office/powerpoint/2010/main" val="978315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bg/>
                                          </p:spTgt>
                                        </p:tgtEl>
                                        <p:attrNameLst>
                                          <p:attrName>style.visibility</p:attrName>
                                        </p:attrNameLst>
                                      </p:cBhvr>
                                      <p:to>
                                        <p:strVal val="visible"/>
                                      </p:to>
                                    </p:set>
                                    <p:anim calcmode="lin" valueType="num">
                                      <p:cBhvr additive="base">
                                        <p:cTn id="7" dur="500" fill="hold"/>
                                        <p:tgtEl>
                                          <p:spTgt spid="41">
                                            <p:bg/>
                                          </p:spTgt>
                                        </p:tgtEl>
                                        <p:attrNameLst>
                                          <p:attrName>ppt_x</p:attrName>
                                        </p:attrNameLst>
                                      </p:cBhvr>
                                      <p:tavLst>
                                        <p:tav tm="0">
                                          <p:val>
                                            <p:strVal val="#ppt_x"/>
                                          </p:val>
                                        </p:tav>
                                        <p:tav tm="100000">
                                          <p:val>
                                            <p:strVal val="#ppt_x"/>
                                          </p:val>
                                        </p:tav>
                                      </p:tavLst>
                                    </p:anim>
                                    <p:anim calcmode="lin" valueType="num">
                                      <p:cBhvr additive="base">
                                        <p:cTn id="8" dur="500" fill="hold"/>
                                        <p:tgtEl>
                                          <p:spTgt spid="41">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
                                            <p:txEl>
                                              <p:pRg st="0" end="0"/>
                                            </p:txEl>
                                          </p:spTgt>
                                        </p:tgtEl>
                                        <p:attrNameLst>
                                          <p:attrName>style.visibility</p:attrName>
                                        </p:attrNameLst>
                                      </p:cBhvr>
                                      <p:to>
                                        <p:strVal val="visible"/>
                                      </p:to>
                                    </p:set>
                                    <p:anim calcmode="lin" valueType="num">
                                      <p:cBhvr additive="base">
                                        <p:cTn id="11"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1">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xEl>
                                              <p:pRg st="1" end="1"/>
                                            </p:txEl>
                                          </p:spTgt>
                                        </p:tgtEl>
                                        <p:attrNameLst>
                                          <p:attrName>style.visibility</p:attrName>
                                        </p:attrNameLst>
                                      </p:cBhvr>
                                      <p:to>
                                        <p:strVal val="visible"/>
                                      </p:to>
                                    </p:set>
                                    <p:anim calcmode="lin" valueType="num">
                                      <p:cBhvr additive="base">
                                        <p:cTn id="15" dur="500" fill="hold"/>
                                        <p:tgtEl>
                                          <p:spTgt spid="41">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pPr>
              <a:buSzPct val="25000"/>
              <a:defRPr/>
            </a:pPr>
            <a:r>
              <a:rPr lang="zh-CN" altLang="en-US" b="1" kern="1200" dirty="0">
                <a:solidFill>
                  <a:srgbClr val="C0504D"/>
                </a:solidFill>
                <a:latin typeface="微软雅黑" pitchFamily="34" charset="-122"/>
                <a:ea typeface="微软雅黑" pitchFamily="34" charset="-122"/>
              </a:rPr>
              <a:t>医院信息化集成的必要性 </a:t>
            </a:r>
            <a:r>
              <a:rPr lang="en-US" altLang="zh-CN" b="1" kern="1200" dirty="0">
                <a:solidFill>
                  <a:srgbClr val="C0504D"/>
                </a:solidFill>
                <a:latin typeface="微软雅黑" pitchFamily="34" charset="-122"/>
                <a:ea typeface="微软雅黑" pitchFamily="34" charset="-122"/>
              </a:rPr>
              <a:t>– </a:t>
            </a:r>
            <a:r>
              <a:rPr lang="zh-CN" altLang="en-US" b="1" kern="1200" dirty="0">
                <a:solidFill>
                  <a:srgbClr val="C0504D"/>
                </a:solidFill>
                <a:latin typeface="微软雅黑" pitchFamily="34" charset="-122"/>
                <a:ea typeface="微软雅黑" pitchFamily="34" charset="-122"/>
              </a:rPr>
              <a:t>应用层面</a:t>
            </a:r>
          </a:p>
        </p:txBody>
      </p:sp>
      <p:sp>
        <p:nvSpPr>
          <p:cNvPr id="2" name="TextBox 1"/>
          <p:cNvSpPr txBox="1">
            <a:spLocks noChangeArrowheads="1"/>
          </p:cNvSpPr>
          <p:nvPr/>
        </p:nvSpPr>
        <p:spPr bwMode="auto">
          <a:xfrm>
            <a:off x="4922838" y="2057400"/>
            <a:ext cx="4114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zh-CN" altLang="en-US" b="1">
                <a:latin typeface="微软雅黑" pitchFamily="34" charset="-122"/>
                <a:ea typeface="微软雅黑" pitchFamily="34" charset="-122"/>
                <a:cs typeface="宋体" pitchFamily="2" charset="-122"/>
              </a:rPr>
              <a:t>区域医疗</a:t>
            </a:r>
            <a:r>
              <a:rPr lang="en-US" altLang="zh-CN" b="1">
                <a:latin typeface="微软雅黑" pitchFamily="34" charset="-122"/>
                <a:ea typeface="微软雅黑" pitchFamily="34" charset="-122"/>
                <a:cs typeface="宋体" pitchFamily="2" charset="-122"/>
              </a:rPr>
              <a:t>/</a:t>
            </a:r>
            <a:r>
              <a:rPr lang="zh-CN" altLang="en-US" b="1">
                <a:latin typeface="微软雅黑" pitchFamily="34" charset="-122"/>
                <a:ea typeface="微软雅黑" pitchFamily="34" charset="-122"/>
                <a:cs typeface="宋体" pitchFamily="2" charset="-122"/>
              </a:rPr>
              <a:t>电子健康档案的数据需求横跨多个业务领域</a:t>
            </a:r>
          </a:p>
        </p:txBody>
      </p:sp>
      <p:sp>
        <p:nvSpPr>
          <p:cNvPr id="4" name="椭圆 3"/>
          <p:cNvSpPr/>
          <p:nvPr/>
        </p:nvSpPr>
        <p:spPr bwMode="auto">
          <a:xfrm>
            <a:off x="457200" y="2286000"/>
            <a:ext cx="3886200" cy="3657600"/>
          </a:xfrm>
          <a:prstGeom prst="ellipse">
            <a:avLst/>
          </a:prstGeom>
          <a:solidFill>
            <a:schemeClr val="bg2">
              <a:lumMod val="75000"/>
            </a:schemeClr>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lstStyle/>
          <a:p>
            <a:pPr algn="ctr">
              <a:defRPr/>
            </a:pPr>
            <a:r>
              <a:rPr lang="zh-CN" altLang="en-US" sz="1600" dirty="0">
                <a:solidFill>
                  <a:schemeClr val="tx1"/>
                </a:solidFill>
                <a:latin typeface="微软雅黑" pitchFamily="34" charset="-122"/>
                <a:ea typeface="微软雅黑" pitchFamily="34" charset="-122"/>
              </a:rPr>
              <a:t>区域医疗</a:t>
            </a:r>
          </a:p>
        </p:txBody>
      </p:sp>
      <p:sp>
        <p:nvSpPr>
          <p:cNvPr id="6" name="椭圆 5"/>
          <p:cNvSpPr/>
          <p:nvPr/>
        </p:nvSpPr>
        <p:spPr bwMode="auto">
          <a:xfrm>
            <a:off x="990600" y="3238500"/>
            <a:ext cx="2819400" cy="2705100"/>
          </a:xfrm>
          <a:prstGeom prst="ellipse">
            <a:avLst/>
          </a:prstGeom>
          <a:solidFill>
            <a:schemeClr val="tx2">
              <a:lumMod val="40000"/>
              <a:lumOff val="60000"/>
            </a:schemeClr>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lstStyle/>
          <a:p>
            <a:pPr algn="ctr">
              <a:defRPr/>
            </a:pPr>
            <a:r>
              <a:rPr lang="zh-CN" altLang="en-US" sz="1600" dirty="0">
                <a:solidFill>
                  <a:schemeClr val="tx1"/>
                </a:solidFill>
                <a:latin typeface="微软雅黑" pitchFamily="34" charset="-122"/>
                <a:ea typeface="微软雅黑" pitchFamily="34" charset="-122"/>
              </a:rPr>
              <a:t>运营管理</a:t>
            </a:r>
          </a:p>
        </p:txBody>
      </p:sp>
      <p:sp>
        <p:nvSpPr>
          <p:cNvPr id="7" name="椭圆 6"/>
          <p:cNvSpPr/>
          <p:nvPr/>
        </p:nvSpPr>
        <p:spPr bwMode="auto">
          <a:xfrm>
            <a:off x="1371600" y="4038600"/>
            <a:ext cx="1981200" cy="1905000"/>
          </a:xfrm>
          <a:prstGeom prst="ellipse">
            <a:avLst/>
          </a:prstGeom>
          <a:solidFill>
            <a:schemeClr val="accent6">
              <a:lumMod val="40000"/>
              <a:lumOff val="60000"/>
            </a:schemeClr>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nchor="ctr"/>
          <a:lstStyle/>
          <a:p>
            <a:pPr algn="ctr">
              <a:defRPr/>
            </a:pPr>
            <a:r>
              <a:rPr lang="zh-CN" altLang="en-US" sz="1600" dirty="0">
                <a:solidFill>
                  <a:schemeClr val="tx1"/>
                </a:solidFill>
                <a:latin typeface="微软雅黑" pitchFamily="34" charset="-122"/>
                <a:ea typeface="微软雅黑" pitchFamily="34" charset="-122"/>
              </a:rPr>
              <a:t>医嘱闭环</a:t>
            </a:r>
          </a:p>
        </p:txBody>
      </p:sp>
      <p:sp>
        <p:nvSpPr>
          <p:cNvPr id="5" name="TextBox 4"/>
          <p:cNvSpPr txBox="1">
            <a:spLocks noChangeArrowheads="1"/>
          </p:cNvSpPr>
          <p:nvPr/>
        </p:nvSpPr>
        <p:spPr bwMode="auto">
          <a:xfrm>
            <a:off x="4876800" y="5159375"/>
            <a:ext cx="4206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zh-CN" altLang="en-US" b="1">
                <a:latin typeface="微软雅黑" pitchFamily="34" charset="-122"/>
                <a:ea typeface="微软雅黑" pitchFamily="34" charset="-122"/>
                <a:cs typeface="宋体" pitchFamily="2" charset="-122"/>
              </a:rPr>
              <a:t>医嘱闭环管理监控及电子病历的实时精细质控跨多个业务领域</a:t>
            </a:r>
          </a:p>
        </p:txBody>
      </p:sp>
      <p:sp>
        <p:nvSpPr>
          <p:cNvPr id="9" name="TextBox 8"/>
          <p:cNvSpPr txBox="1">
            <a:spLocks noChangeArrowheads="1"/>
          </p:cNvSpPr>
          <p:nvPr/>
        </p:nvSpPr>
        <p:spPr bwMode="auto">
          <a:xfrm>
            <a:off x="4922838" y="3657600"/>
            <a:ext cx="3733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zh-CN" altLang="en-US" b="1">
                <a:latin typeface="微软雅黑" pitchFamily="34" charset="-122"/>
                <a:ea typeface="微软雅黑" pitchFamily="34" charset="-122"/>
                <a:cs typeface="宋体" pitchFamily="2" charset="-122"/>
              </a:rPr>
              <a:t>医院运营的精细化管理要求深入到医疗的日常细致流程中</a:t>
            </a:r>
          </a:p>
        </p:txBody>
      </p:sp>
      <p:sp>
        <p:nvSpPr>
          <p:cNvPr id="15375" name="TextBox 9"/>
          <p:cNvSpPr txBox="1">
            <a:spLocks noChangeArrowheads="1"/>
          </p:cNvSpPr>
          <p:nvPr/>
        </p:nvSpPr>
        <p:spPr bwMode="auto">
          <a:xfrm>
            <a:off x="381000" y="1219200"/>
            <a:ext cx="7894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90000"/>
              <a:buFont typeface="Arial" pitchFamily="34" charset="0"/>
              <a:buBlip>
                <a:blip r:embed="rId2"/>
              </a:buBlip>
              <a:defRPr sz="2000">
                <a:solidFill>
                  <a:schemeClr val="tx1"/>
                </a:solidFill>
                <a:latin typeface="Calibri" pitchFamily="34" charset="0"/>
                <a:ea typeface="宋体" pitchFamily="2" charset="-122"/>
              </a:defRPr>
            </a:lvl1pPr>
            <a:lvl2pPr marL="742950" indent="-285750">
              <a:spcBef>
                <a:spcPct val="20000"/>
              </a:spcBef>
              <a:buSzPct val="75000"/>
              <a:buFont typeface="Arial" pitchFamily="34" charset="0"/>
              <a:buBlip>
                <a:blip r:embed="rId3"/>
              </a:buBlip>
              <a:defRPr sz="2800">
                <a:solidFill>
                  <a:schemeClr val="tx1"/>
                </a:solidFill>
                <a:latin typeface="Calibri" pitchFamily="34" charset="0"/>
                <a:ea typeface="宋体" pitchFamily="2" charset="-122"/>
              </a:defRPr>
            </a:lvl2pPr>
            <a:lvl3pPr marL="1143000" indent="-228600">
              <a:spcBef>
                <a:spcPct val="20000"/>
              </a:spcBef>
              <a:buSzPct val="50000"/>
              <a:buFont typeface="Arial" pitchFamily="34" charset="0"/>
              <a:buBlip>
                <a:blip r:embed="rId4"/>
              </a:buBlip>
              <a:defRPr sz="16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SzTx/>
              <a:buFontTx/>
              <a:buNone/>
            </a:pPr>
            <a:r>
              <a:rPr lang="zh-CN" altLang="en-US" sz="2800" b="1">
                <a:solidFill>
                  <a:srgbClr val="FF0000"/>
                </a:solidFill>
                <a:latin typeface="微软雅黑" pitchFamily="34" charset="-122"/>
                <a:ea typeface="微软雅黑" pitchFamily="34" charset="-122"/>
                <a:cs typeface="宋体" pitchFamily="2" charset="-122"/>
              </a:rPr>
              <a:t>复杂的需求应用无法由单一业务系统</a:t>
            </a:r>
            <a:r>
              <a:rPr lang="en-US" altLang="zh-CN" sz="2800" b="1">
                <a:solidFill>
                  <a:srgbClr val="FF0000"/>
                </a:solidFill>
                <a:latin typeface="微软雅黑" pitchFamily="34" charset="-122"/>
                <a:ea typeface="微软雅黑" pitchFamily="34" charset="-122"/>
                <a:cs typeface="宋体" pitchFamily="2" charset="-122"/>
              </a:rPr>
              <a:t>/</a:t>
            </a:r>
            <a:r>
              <a:rPr lang="zh-CN" altLang="en-US" sz="2800" b="1">
                <a:solidFill>
                  <a:srgbClr val="FF0000"/>
                </a:solidFill>
                <a:latin typeface="微软雅黑" pitchFamily="34" charset="-122"/>
                <a:ea typeface="微软雅黑" pitchFamily="34" charset="-122"/>
                <a:cs typeface="宋体" pitchFamily="2" charset="-122"/>
              </a:rPr>
              <a:t>供应商实现</a:t>
            </a:r>
          </a:p>
        </p:txBody>
      </p:sp>
      <p:sp>
        <p:nvSpPr>
          <p:cNvPr id="20" name="椭圆 19"/>
          <p:cNvSpPr/>
          <p:nvPr/>
        </p:nvSpPr>
        <p:spPr>
          <a:xfrm>
            <a:off x="4419600" y="2276475"/>
            <a:ext cx="304800" cy="304800"/>
          </a:xfrm>
          <a:prstGeom prst="ellipse">
            <a:avLst/>
          </a:prstGeom>
          <a:solidFill>
            <a:srgbClr val="4F81BD"/>
          </a:solidFill>
          <a:ln w="25400" cap="flat" cmpd="sng" algn="ctr">
            <a:solidFill>
              <a:srgbClr val="4F81BD">
                <a:shade val="50000"/>
              </a:srgbClr>
            </a:solidFill>
            <a:prstDash val="solid"/>
          </a:ln>
          <a:effectLst/>
        </p:spPr>
        <p:txBody>
          <a:bodyPr anchor="ctr"/>
          <a:lstStyle/>
          <a:p>
            <a:pPr algn="ctr" eaLnBrk="1" fontAlgn="auto" hangingPunct="1">
              <a:spcBef>
                <a:spcPts val="0"/>
              </a:spcBef>
              <a:spcAft>
                <a:spcPts val="0"/>
              </a:spcAft>
              <a:defRPr/>
            </a:pPr>
            <a:endParaRPr lang="zh-CN" altLang="en-US" kern="0">
              <a:solidFill>
                <a:srgbClr val="FFFFFF"/>
              </a:solidFill>
              <a:latin typeface="Calibri"/>
              <a:ea typeface="微软雅黑"/>
            </a:endParaRPr>
          </a:p>
        </p:txBody>
      </p:sp>
      <p:sp>
        <p:nvSpPr>
          <p:cNvPr id="21" name="椭圆 20"/>
          <p:cNvSpPr/>
          <p:nvPr/>
        </p:nvSpPr>
        <p:spPr>
          <a:xfrm>
            <a:off x="4419600" y="3798888"/>
            <a:ext cx="304800" cy="304800"/>
          </a:xfrm>
          <a:prstGeom prst="ellipse">
            <a:avLst/>
          </a:prstGeom>
          <a:solidFill>
            <a:srgbClr val="4F81BD"/>
          </a:solidFill>
          <a:ln w="25400" cap="flat" cmpd="sng" algn="ctr">
            <a:solidFill>
              <a:srgbClr val="4F81BD">
                <a:shade val="50000"/>
              </a:srgbClr>
            </a:solidFill>
            <a:prstDash val="solid"/>
          </a:ln>
          <a:effectLst/>
        </p:spPr>
        <p:txBody>
          <a:bodyPr anchor="ctr"/>
          <a:lstStyle/>
          <a:p>
            <a:pPr algn="ctr" eaLnBrk="1" fontAlgn="auto" hangingPunct="1">
              <a:spcBef>
                <a:spcPts val="0"/>
              </a:spcBef>
              <a:spcAft>
                <a:spcPts val="0"/>
              </a:spcAft>
              <a:defRPr/>
            </a:pPr>
            <a:endParaRPr lang="zh-CN" altLang="en-US" kern="0">
              <a:solidFill>
                <a:srgbClr val="FFFFFF"/>
              </a:solidFill>
              <a:latin typeface="Calibri"/>
              <a:ea typeface="微软雅黑"/>
            </a:endParaRPr>
          </a:p>
        </p:txBody>
      </p:sp>
      <p:sp>
        <p:nvSpPr>
          <p:cNvPr id="22" name="椭圆 21"/>
          <p:cNvSpPr/>
          <p:nvPr/>
        </p:nvSpPr>
        <p:spPr>
          <a:xfrm>
            <a:off x="4405313" y="5399088"/>
            <a:ext cx="304800" cy="304800"/>
          </a:xfrm>
          <a:prstGeom prst="ellipse">
            <a:avLst/>
          </a:prstGeom>
          <a:solidFill>
            <a:srgbClr val="4F81BD"/>
          </a:solidFill>
          <a:ln w="25400" cap="flat" cmpd="sng" algn="ctr">
            <a:solidFill>
              <a:srgbClr val="4F81BD">
                <a:shade val="50000"/>
              </a:srgbClr>
            </a:solidFill>
            <a:prstDash val="solid"/>
          </a:ln>
          <a:effectLst/>
        </p:spPr>
        <p:txBody>
          <a:bodyPr anchor="ctr"/>
          <a:lstStyle/>
          <a:p>
            <a:pPr algn="ctr" eaLnBrk="1" fontAlgn="auto" hangingPunct="1">
              <a:spcBef>
                <a:spcPts val="0"/>
              </a:spcBef>
              <a:spcAft>
                <a:spcPts val="0"/>
              </a:spcAft>
              <a:defRPr/>
            </a:pPr>
            <a:endParaRPr lang="zh-CN" altLang="en-US" kern="0">
              <a:solidFill>
                <a:srgbClr val="FFFFFF"/>
              </a:solidFill>
              <a:latin typeface="Calibri"/>
              <a:ea typeface="微软雅黑"/>
            </a:endParaRPr>
          </a:p>
        </p:txBody>
      </p:sp>
      <p:cxnSp>
        <p:nvCxnSpPr>
          <p:cNvPr id="15379" name="直接连接符 22"/>
          <p:cNvCxnSpPr>
            <a:cxnSpLocks noChangeShapeType="1"/>
            <a:stCxn id="20" idx="4"/>
            <a:endCxn id="21" idx="0"/>
          </p:cNvCxnSpPr>
          <p:nvPr/>
        </p:nvCxnSpPr>
        <p:spPr bwMode="auto">
          <a:xfrm>
            <a:off x="4572000" y="2581275"/>
            <a:ext cx="0" cy="1217613"/>
          </a:xfrm>
          <a:prstGeom prst="line">
            <a:avLst/>
          </a:prstGeom>
          <a:noFill/>
          <a:ln w="9525" algn="ctr">
            <a:solidFill>
              <a:srgbClr val="4A7EBB"/>
            </a:solidFill>
            <a:round/>
            <a:headEnd/>
            <a:tailEnd/>
          </a:ln>
          <a:extLst>
            <a:ext uri="{909E8E84-426E-40DD-AFC4-6F175D3DCCD1}">
              <a14:hiddenFill xmlns:a14="http://schemas.microsoft.com/office/drawing/2010/main">
                <a:noFill/>
              </a14:hiddenFill>
            </a:ext>
          </a:extLst>
        </p:spPr>
      </p:cxnSp>
      <p:cxnSp>
        <p:nvCxnSpPr>
          <p:cNvPr id="15380" name="直接连接符 23"/>
          <p:cNvCxnSpPr>
            <a:cxnSpLocks noChangeShapeType="1"/>
            <a:stCxn id="21" idx="4"/>
            <a:endCxn id="22" idx="0"/>
          </p:cNvCxnSpPr>
          <p:nvPr/>
        </p:nvCxnSpPr>
        <p:spPr bwMode="auto">
          <a:xfrm flipH="1">
            <a:off x="4557713" y="4103688"/>
            <a:ext cx="14287" cy="1295400"/>
          </a:xfrm>
          <a:prstGeom prst="line">
            <a:avLst/>
          </a:prstGeom>
          <a:noFill/>
          <a:ln w="9525" algn="ctr">
            <a:solidFill>
              <a:srgbClr val="4A7EBB"/>
            </a:solidFill>
            <a:round/>
            <a:headEnd/>
            <a:tailEn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2"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4b0BXVhV802WyloX3ioX6Q"/>
</p:tagLst>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黑体"/>
        <a:cs typeface="宋体"/>
      </a:majorFont>
      <a:minorFont>
        <a:latin typeface="Arial"/>
        <a:ea typeface="黑体"/>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Office 主题">
  <a:themeElements>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5_Office 主题">
      <a:majorFont>
        <a:latin typeface="Calibri"/>
        <a:ea typeface="黑体"/>
        <a:cs typeface="宋体"/>
      </a:majorFont>
      <a:minorFont>
        <a:latin typeface="Calibri"/>
        <a:ea typeface="黑体"/>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0_Office 主题">
  <a:themeElements>
    <a:clrScheme name="6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0_Office 主题">
      <a:majorFont>
        <a:latin typeface="Calibri"/>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38C75"/>
        </a:solidFill>
        <a:ln>
          <a:headEnd type="none" w="med" len="med"/>
          <a:tailEnd type="none" w="med" len="med"/>
        </a:ln>
      </a:spPr>
      <a:bodyPr wrap="none" anchor="ctr"/>
      <a:lstStyle>
        <a:defPPr algn="ctr">
          <a:defRPr sz="1600" dirty="0">
            <a:solidFill>
              <a:schemeClr val="tx1"/>
            </a:solidFill>
            <a:latin typeface="微软雅黑" pitchFamily="34" charset="-122"/>
            <a:ea typeface="微软雅黑" pitchFamily="34" charset="-122"/>
          </a:defRPr>
        </a:defPPr>
      </a:lstStyle>
      <a:style>
        <a:lnRef idx="0">
          <a:schemeClr val="accent5"/>
        </a:lnRef>
        <a:fillRef idx="3">
          <a:schemeClr val="accent5"/>
        </a:fillRef>
        <a:effectRef idx="3">
          <a:schemeClr val="accent5"/>
        </a:effectRef>
        <a:fontRef idx="minor">
          <a:schemeClr val="lt1"/>
        </a:fontRef>
      </a:style>
    </a:spDef>
  </a:objectDefaults>
  <a:extraClrSchemeLst>
    <a:extraClrScheme>
      <a:clrScheme name="6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3_Office 主题">
  <a:themeElements>
    <a:clrScheme name="6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3_Office 主题">
      <a:majorFont>
        <a:latin typeface="Calibri"/>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5_Office 主题">
  <a:themeElements>
    <a:clrScheme name="3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5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1_Office 主题">
  <a:themeElements>
    <a:clrScheme name="6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0_Office 主题">
      <a:majorFont>
        <a:latin typeface="Calibri"/>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38C75"/>
        </a:solidFill>
        <a:ln>
          <a:headEnd type="none" w="med" len="med"/>
          <a:tailEnd type="none" w="med" len="med"/>
        </a:ln>
      </a:spPr>
      <a:bodyPr wrap="none" anchor="ctr"/>
      <a:lstStyle>
        <a:defPPr algn="ctr">
          <a:defRPr sz="1600" dirty="0">
            <a:solidFill>
              <a:schemeClr val="tx1"/>
            </a:solidFill>
            <a:latin typeface="微软雅黑" pitchFamily="34" charset="-122"/>
            <a:ea typeface="微软雅黑" pitchFamily="34" charset="-122"/>
          </a:defRPr>
        </a:defPPr>
      </a:lstStyle>
      <a:style>
        <a:lnRef idx="0">
          <a:schemeClr val="accent5"/>
        </a:lnRef>
        <a:fillRef idx="3">
          <a:schemeClr val="accent5"/>
        </a:fillRef>
        <a:effectRef idx="3">
          <a:schemeClr val="accent5"/>
        </a:effectRef>
        <a:fontRef idx="minor">
          <a:schemeClr val="lt1"/>
        </a:fontRef>
      </a:style>
    </a:spDef>
  </a:objectDefaults>
  <a:extraClrSchemeLst>
    <a:extraClrScheme>
      <a:clrScheme name="6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11088</TotalTime>
  <Words>4776</Words>
  <Application>Microsoft Office PowerPoint</Application>
  <PresentationFormat>全屏显示(4:3)</PresentationFormat>
  <Paragraphs>852</Paragraphs>
  <Slides>67</Slides>
  <Notes>3</Notes>
  <HiddenSlides>0</HiddenSlides>
  <MMClips>0</MMClips>
  <ScaleCrop>false</ScaleCrop>
  <HeadingPairs>
    <vt:vector size="8" baseType="variant">
      <vt:variant>
        <vt:lpstr>已用的字体</vt:lpstr>
      </vt:variant>
      <vt:variant>
        <vt:i4>12</vt:i4>
      </vt:variant>
      <vt:variant>
        <vt:lpstr>主题</vt:lpstr>
      </vt:variant>
      <vt:variant>
        <vt:i4>6</vt:i4>
      </vt:variant>
      <vt:variant>
        <vt:lpstr>嵌入 OLE 服务器</vt:lpstr>
      </vt:variant>
      <vt:variant>
        <vt:i4>2</vt:i4>
      </vt:variant>
      <vt:variant>
        <vt:lpstr>幻灯片标题</vt:lpstr>
      </vt:variant>
      <vt:variant>
        <vt:i4>67</vt:i4>
      </vt:variant>
    </vt:vector>
  </HeadingPairs>
  <TitlesOfParts>
    <vt:vector size="87" baseType="lpstr">
      <vt:lpstr>黑体</vt:lpstr>
      <vt:lpstr>楷体_GB2312</vt:lpstr>
      <vt:lpstr>宋体</vt:lpstr>
      <vt:lpstr>微软雅黑</vt:lpstr>
      <vt:lpstr>幼圆</vt:lpstr>
      <vt:lpstr>Arial</vt:lpstr>
      <vt:lpstr>Calibri</vt:lpstr>
      <vt:lpstr>Symbol</vt:lpstr>
      <vt:lpstr>Times</vt:lpstr>
      <vt:lpstr>Times New Roman</vt:lpstr>
      <vt:lpstr>Verdana</vt:lpstr>
      <vt:lpstr>Wingdings</vt:lpstr>
      <vt:lpstr>1_自定义设计方案</vt:lpstr>
      <vt:lpstr>5_Office 主题</vt:lpstr>
      <vt:lpstr>60_Office 主题</vt:lpstr>
      <vt:lpstr>63_Office 主题</vt:lpstr>
      <vt:lpstr>35_Office 主题</vt:lpstr>
      <vt:lpstr>61_Office 主题</vt:lpstr>
      <vt:lpstr>CorelPhotoPaint.Image.8</vt:lpstr>
      <vt:lpstr>Visio</vt:lpstr>
      <vt:lpstr> 基于电子病历的 医院(集团)信息平台 方案介绍 </vt:lpstr>
      <vt:lpstr>提 纲</vt:lpstr>
      <vt:lpstr>PowerPoint 演示文稿</vt:lpstr>
      <vt:lpstr>PowerPoint 演示文稿</vt:lpstr>
      <vt:lpstr>PowerPoint 演示文稿</vt:lpstr>
      <vt:lpstr>PowerPoint 演示文稿</vt:lpstr>
      <vt:lpstr>提 纲</vt:lpstr>
      <vt:lpstr>医院信息化集成的必要性 – 政策层面</vt:lpstr>
      <vt:lpstr>医院信息化集成的必要性 – 应用层面</vt:lpstr>
      <vt:lpstr>医院信息化集成的必要性 – 技术层面</vt:lpstr>
      <vt:lpstr>提 纲</vt:lpstr>
      <vt:lpstr>应用层面 – 流程集成</vt:lpstr>
      <vt:lpstr>应用层面 – 数据集成</vt:lpstr>
      <vt:lpstr>应用层面 – 界面集成</vt:lpstr>
      <vt:lpstr>技术层面 – 服务集成</vt:lpstr>
      <vt:lpstr>技术层面 – 用户集成</vt:lpstr>
      <vt:lpstr>技术层面 – 组件集成</vt:lpstr>
      <vt:lpstr>实施层面 – 流程分析</vt:lpstr>
      <vt:lpstr>实施层面 – 流程分析</vt:lpstr>
      <vt:lpstr>实施层面 – 交互定义</vt:lpstr>
      <vt:lpstr>实施层面 – 规范编制</vt:lpstr>
      <vt:lpstr>集成思路 – 小结</vt:lpstr>
      <vt:lpstr>提 纲</vt:lpstr>
      <vt:lpstr>PowerPoint 演示文稿</vt:lpstr>
      <vt:lpstr>PowerPoint 演示文稿</vt:lpstr>
      <vt:lpstr>PowerPoint 演示文稿</vt:lpstr>
      <vt:lpstr>医院服务总线 – 应用场景 – 院内信息系统集成</vt:lpstr>
      <vt:lpstr>医院服务总线 – 应用场景– 院际间信息系统集成</vt:lpstr>
      <vt:lpstr>医院服务总线 – 应用场景– 区域医疗系统集成</vt:lpstr>
      <vt:lpstr>医院服务总线 – 接入适配器</vt:lpstr>
      <vt:lpstr>医院服务总线 – 实时监控</vt:lpstr>
      <vt:lpstr>PowerPoint 演示文稿</vt:lpstr>
      <vt:lpstr>数据中心 – 应用架构</vt:lpstr>
      <vt:lpstr>数据中心 – 技术架构</vt:lpstr>
      <vt:lpstr>PowerPoint 演示文稿</vt:lpstr>
      <vt:lpstr>PowerPoint 演示文稿</vt:lpstr>
      <vt:lpstr>患者主索引 – 建设目标</vt:lpstr>
      <vt:lpstr>患者主索引 – 关键特性</vt:lpstr>
      <vt:lpstr>患者主索引 – 智能匹配处理流程</vt:lpstr>
      <vt:lpstr>主数据管理 – 建设目标</vt:lpstr>
      <vt:lpstr>主数据管理 – 产品架构</vt:lpstr>
      <vt:lpstr>主数据管理 – 关键特性</vt:lpstr>
      <vt:lpstr>主数据管理 – 主数据分发</vt:lpstr>
      <vt:lpstr>数据中心应用– EMRView</vt:lpstr>
      <vt:lpstr>PowerPoint 演示文稿</vt:lpstr>
      <vt:lpstr>数据中心应用 – 闭环管理</vt:lpstr>
      <vt:lpstr>数据中心应用 – 闭环管理</vt:lpstr>
      <vt:lpstr>数据中心应用 – 闭环管理</vt:lpstr>
      <vt:lpstr>PowerPoint 演示文稿</vt:lpstr>
      <vt:lpstr>数据中心应用 – 综合决策分析</vt:lpstr>
      <vt:lpstr>PowerPoint 演示文稿</vt:lpstr>
      <vt:lpstr>PowerPoint 演示文稿</vt:lpstr>
      <vt:lpstr>数据中心应用 – 临床药师系统</vt:lpstr>
      <vt:lpstr>数据中心应用– 预约诊疗</vt:lpstr>
      <vt:lpstr>数据中心应用– 移动医疗</vt:lpstr>
      <vt:lpstr>医院门户 – 应用整合</vt:lpstr>
      <vt:lpstr>医院门户 – 功能整合</vt:lpstr>
      <vt:lpstr>PowerPoint 演示文稿</vt:lpstr>
      <vt:lpstr>医院门户 – 单点登录</vt:lpstr>
      <vt:lpstr>医院门户 – 系统更新</vt:lpstr>
      <vt:lpstr>集团化支持</vt:lpstr>
      <vt:lpstr>集团化部署</vt:lpstr>
      <vt:lpstr>PowerPoint 演示文稿</vt:lpstr>
      <vt:lpstr>提 纲</vt:lpstr>
      <vt:lpstr>用友UAP（Unified Application Platform）</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姜金山</dc:creator>
  <cp:lastModifiedBy>Han Feng</cp:lastModifiedBy>
  <cp:revision>542</cp:revision>
  <cp:lastPrinted>1601-01-01T00:00:00Z</cp:lastPrinted>
  <dcterms:created xsi:type="dcterms:W3CDTF">2009-12-16T05:52:57Z</dcterms:created>
  <dcterms:modified xsi:type="dcterms:W3CDTF">2016-03-25T19:41:59Z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